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73"/>
  </p:notesMasterIdLst>
  <p:handoutMasterIdLst>
    <p:handoutMasterId r:id="rId74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335" r:id="rId19"/>
    <p:sldId id="336" r:id="rId20"/>
    <p:sldId id="337" r:id="rId21"/>
    <p:sldId id="270" r:id="rId22"/>
    <p:sldId id="271" r:id="rId23"/>
    <p:sldId id="272" r:id="rId24"/>
    <p:sldId id="273" r:id="rId25"/>
    <p:sldId id="274" r:id="rId26"/>
    <p:sldId id="275" r:id="rId27"/>
    <p:sldId id="329" r:id="rId28"/>
    <p:sldId id="276" r:id="rId29"/>
    <p:sldId id="278" r:id="rId30"/>
    <p:sldId id="331" r:id="rId31"/>
    <p:sldId id="332" r:id="rId32"/>
    <p:sldId id="334" r:id="rId33"/>
    <p:sldId id="282" r:id="rId34"/>
    <p:sldId id="283" r:id="rId35"/>
    <p:sldId id="284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10" r:id="rId58"/>
    <p:sldId id="311" r:id="rId59"/>
    <p:sldId id="312" r:id="rId60"/>
    <p:sldId id="313" r:id="rId61"/>
    <p:sldId id="314" r:id="rId62"/>
    <p:sldId id="315" r:id="rId63"/>
    <p:sldId id="317" r:id="rId64"/>
    <p:sldId id="324" r:id="rId65"/>
    <p:sldId id="325" r:id="rId66"/>
    <p:sldId id="338" r:id="rId67"/>
    <p:sldId id="339" r:id="rId68"/>
    <p:sldId id="340" r:id="rId69"/>
    <p:sldId id="341" r:id="rId70"/>
    <p:sldId id="327" r:id="rId71"/>
    <p:sldId id="328" r:id="rId72"/>
  </p:sldIdLst>
  <p:sldSz cx="9144000" cy="6858000" type="screen4x3"/>
  <p:notesSz cx="7315200" cy="9601200"/>
  <p:custDataLst>
    <p:tags r:id="rId75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6" autoAdjust="0"/>
    <p:restoredTop sz="65578" autoAdjust="0"/>
  </p:normalViewPr>
  <p:slideViewPr>
    <p:cSldViewPr snapToGrid="0">
      <p:cViewPr>
        <p:scale>
          <a:sx n="100" d="100"/>
          <a:sy n="100" d="100"/>
        </p:scale>
        <p:origin x="-972" y="-72"/>
      </p:cViewPr>
      <p:guideLst>
        <p:guide orient="horz" pos="4143"/>
        <p:guide orient="horz" pos="3885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handoutMaster" Target="handoutMasters/handoutMaster1.xml"/><Relationship Id="rId79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notesMaster" Target="notesMasters/notesMaster1.xml"/><Relationship Id="rId78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 bIns="0"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课程简介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软件定义的数据中心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创建虚拟机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baseline="0" noProof="0" dirty="0" smtClean="0">
              <a:ea typeface="DFHeiW5-GB" panose="020B0509000000000000" pitchFamily="49" charset="-122"/>
            </a:rPr>
            <a:t>VMware </a:t>
          </a:r>
          <a:r>
            <a:rPr lang="en-US" altLang="zh-CN" sz="1200" baseline="0" noProof="0" dirty="0" err="1" smtClean="0">
              <a:ea typeface="DFHeiW5-GB" panose="020B0509000000000000" pitchFamily="49" charset="-122"/>
            </a:rPr>
            <a:t>vCenter</a:t>
          </a:r>
          <a:r>
            <a:rPr lang="zh-CN" altLang="en-US" sz="1200" baseline="0" noProof="0" dirty="0" smtClean="0">
              <a:ea typeface="DFHeiW5-GB" panose="020B0509000000000000" pitchFamily="49" charset="-122"/>
            </a:rPr>
            <a:t> </a:t>
          </a:r>
          <a:r>
            <a:rPr lang="en-US" altLang="zh-CN" sz="1200" baseline="0" noProof="0" dirty="0" smtClean="0">
              <a:ea typeface="DFHeiW5-GB" panose="020B0509000000000000" pitchFamily="49" charset="-122"/>
            </a:rPr>
            <a:t>Server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配置和管理虚拟网络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配置和管理虚拟存储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虚拟机管理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altLang="en-US" sz="1200" b="0" baseline="0" noProof="0" dirty="0">
            <a:ea typeface="DFHeiW5-GB" panose="020B0509000000000000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baseline="0" noProof="0" dirty="0" smtClean="0">
              <a:ea typeface="DFHeiW5-GB" panose="020B0509000000000000" pitchFamily="49" charset="-122"/>
            </a:rPr>
            <a:t>主机可扩展性</a:t>
          </a:r>
          <a:endParaRPr lang="zh-CN" altLang="en-US" sz="1200" b="0" baseline="0" noProof="0" dirty="0">
            <a:ea typeface="DFHeiW5-GB" panose="020B0509000000000000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baseline="0" noProof="0" dirty="0" smtClean="0">
              <a:ea typeface="DFHeiW5-GB" panose="020B0509000000000000" pitchFamily="49" charset="-122"/>
            </a:rPr>
            <a:t>High Availability </a:t>
          </a:r>
          <a:r>
            <a:rPr lang="zh-CN" altLang="en-US" sz="1200" baseline="0" noProof="0" dirty="0" smtClean="0">
              <a:ea typeface="DFHeiW5-GB" panose="020B0509000000000000" pitchFamily="49" charset="-122"/>
            </a:rPr>
            <a:t>和 </a:t>
          </a:r>
          <a:r>
            <a:rPr lang="en-US" altLang="zh-CN" sz="1200" baseline="0" noProof="0" dirty="0" smtClean="0">
              <a:ea typeface="DFHeiW5-GB" panose="020B0509000000000000" pitchFamily="49" charset="-122"/>
            </a:rPr>
            <a:t>Fault Tolerance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baseline="0" noProof="0" dirty="0" smtClean="0">
              <a:ea typeface="DFHeiW5-GB" panose="020B0509000000000000" pitchFamily="49" charset="-122"/>
            </a:rPr>
            <a:t>安装 </a:t>
          </a:r>
          <a:r>
            <a:rPr lang="en-US" altLang="zh-CN" sz="1200" baseline="0" noProof="0" dirty="0" err="1" smtClean="0">
              <a:ea typeface="DFHeiW5-GB" panose="020B0509000000000000" pitchFamily="49" charset="-122"/>
            </a:rPr>
            <a:t>vSphere</a:t>
          </a:r>
          <a:r>
            <a:rPr lang="zh-CN" altLang="en-US" sz="1200" baseline="0" noProof="0" dirty="0" smtClean="0">
              <a:ea typeface="DFHeiW5-GB" panose="020B0509000000000000" pitchFamily="49" charset="-122"/>
            </a:rPr>
            <a:t> 组件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ea typeface="DFHeiW5-GB" panose="020B0509000000000000" pitchFamily="49" charset="-122"/>
            </a:rPr>
            <a:t>资源管理和监控</a:t>
          </a:r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zh-CN" altLang="en-US" sz="1200" baseline="0" noProof="0" dirty="0">
            <a:ea typeface="DFHeiW5-GB" panose="020B0509000000000000" pitchFamily="49" charset="-122"/>
          </a:endParaRPr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9350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9861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9861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98611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100000" custLinFactNeighborX="538" custLinFactNeighborY="-1259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FAEA7F98-4B09-4FA7-87DD-6E5A5A98673E}" type="presOf" srcId="{56EFB488-3D72-4E5A-9EF5-F8A6E4DDE869}" destId="{A03456B9-5588-41C9-B6CD-9F469F468382}" srcOrd="0" destOrd="0" presId="urn:microsoft.com/office/officeart/2005/8/layout/lProcess2"/>
    <dgm:cxn modelId="{0DE3766B-F637-4A03-B003-DF799A988471}" type="presOf" srcId="{0F0F5A38-0027-474C-BA26-9EB3C103172C}" destId="{A9037C78-A7AB-49CE-B552-A3325DEB035A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E89F4744-C7F5-4A04-8755-583C05719007}" type="presOf" srcId="{CA4EF82C-F242-41D4-9236-369B892BE312}" destId="{58203B16-ECD5-45C2-AB84-CB4EF99A3C21}" srcOrd="0" destOrd="0" presId="urn:microsoft.com/office/officeart/2005/8/layout/lProcess2"/>
    <dgm:cxn modelId="{009EB235-8D9F-47EB-9B90-26577D92CCE5}" type="presOf" srcId="{9AF63CF4-649C-47C9-A933-1310616162EE}" destId="{7FCB9F24-3952-4CB8-BBAF-CBE50DF1FC91}" srcOrd="0" destOrd="0" presId="urn:microsoft.com/office/officeart/2005/8/layout/lProcess2"/>
    <dgm:cxn modelId="{6A7018F1-B028-4737-A3D2-C3D248533FA5}" type="presOf" srcId="{D40C261D-8AAB-4F8C-B219-C19C43FD613F}" destId="{FB61E668-CF29-4EA7-BF70-43F875583291}" srcOrd="0" destOrd="0" presId="urn:microsoft.com/office/officeart/2005/8/layout/lProcess2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96BF052E-42CA-49EE-A197-2F732FBD87DC}" type="presOf" srcId="{7450D373-7E79-4F82-9A64-4AA38A1DA129}" destId="{79E988E0-FAB2-4261-9ECA-BF8AE5C11F09}" srcOrd="0" destOrd="0" presId="urn:microsoft.com/office/officeart/2005/8/layout/lProcess2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95F47564-881F-4C0B-9785-6C7B6517D181}" type="presOf" srcId="{612D5DBA-63CE-4934-94AA-6C2E63A04090}" destId="{A4B5CC3B-FB6E-4F7E-BF54-71E51A4EC894}" srcOrd="0" destOrd="0" presId="urn:microsoft.com/office/officeart/2005/8/layout/lProcess2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A80475A0-9C18-4B2D-96DB-78B508B3132A}" type="presOf" srcId="{2815E0BB-3C06-4C12-BE87-BD6F5EBA7935}" destId="{7EC84BC9-698F-4BD5-948B-667BC6538C84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A444517B-8A73-4F39-BBE0-388206315D33}" type="presOf" srcId="{E24377FD-AA31-4820-88ED-7BD398AF9364}" destId="{01ADE57B-8F50-42A9-81BF-D461CE81188D}" srcOrd="0" destOrd="0" presId="urn:microsoft.com/office/officeart/2005/8/layout/lProcess2"/>
    <dgm:cxn modelId="{4AED9000-077E-4D1A-8B01-6525BD9E7770}" type="presOf" srcId="{581BDAF4-300D-4CCA-A2CA-DBC07E4C1C34}" destId="{6E1EFE25-5840-4866-BD93-73F3492C35F8}" srcOrd="0" destOrd="0" presId="urn:microsoft.com/office/officeart/2005/8/layout/lProcess2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26158E7F-41FB-4DB3-9CB1-21FFC7A38FA2}" type="presOf" srcId="{1EB633A4-C5A4-4B8B-A319-F5D6718069B8}" destId="{74C99D3E-F3FD-432C-8BE9-5BAE6A255D5E}" srcOrd="0" destOrd="0" presId="urn:microsoft.com/office/officeart/2005/8/layout/lProcess2"/>
    <dgm:cxn modelId="{7B173790-D3AB-4EC6-8AFC-2F6F57EFB5C0}" type="presOf" srcId="{6D22633C-C8C6-4AD7-B6A6-BCF11BB2723A}" destId="{952BED0A-DD08-420B-A16D-ED7B7AF943E6}" srcOrd="0" destOrd="0" presId="urn:microsoft.com/office/officeart/2005/8/layout/lProcess2"/>
    <dgm:cxn modelId="{EE570078-D508-42EA-8F3C-88C2BA6C9FA8}" type="presOf" srcId="{267D1009-3864-4A15-AC8A-807BDA07319B}" destId="{9E2EF594-B5D2-4060-A930-BE45138EA429}" srcOrd="0" destOrd="0" presId="urn:microsoft.com/office/officeart/2005/8/layout/lProcess2"/>
    <dgm:cxn modelId="{B242B003-73B9-4439-9E2A-51C30DE67024}" type="presOf" srcId="{C88BF25D-8C4B-4930-B5A8-0AAB0B6C2F61}" destId="{71787B42-9A3E-4626-8534-106FFF4AB4EE}" srcOrd="0" destOrd="0" presId="urn:microsoft.com/office/officeart/2005/8/layout/lProcess2"/>
    <dgm:cxn modelId="{D706F8C5-088F-429B-B877-41FBD74CFA08}" type="presOf" srcId="{05CF4C47-BB13-4829-90A1-EC0727DA2513}" destId="{95BC134E-0D9F-4B12-8B76-BBD5922793A5}" srcOrd="0" destOrd="0" presId="urn:microsoft.com/office/officeart/2005/8/layout/lProcess2"/>
    <dgm:cxn modelId="{F21F3080-092F-4121-BBCE-90DAB10FB31E}" type="presOf" srcId="{267D1009-3864-4A15-AC8A-807BDA07319B}" destId="{13A75760-2E17-424F-BB0F-DF580736D5D7}" srcOrd="1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FF1E8D46-9378-4082-8A9C-0B2AC3A52A27}" type="presOf" srcId="{9AF63CF4-649C-47C9-A933-1310616162EE}" destId="{6D6FBF55-485D-4305-BC1F-BA2124541E05}" srcOrd="1" destOrd="0" presId="urn:microsoft.com/office/officeart/2005/8/layout/lProcess2"/>
    <dgm:cxn modelId="{749BB8DF-48D9-4E6D-96CE-9A6C44516469}" type="presParOf" srcId="{01ADE57B-8F50-42A9-81BF-D461CE81188D}" destId="{1C8F20CF-E7D1-4E2E-BD89-23C3962A9A72}" srcOrd="0" destOrd="0" presId="urn:microsoft.com/office/officeart/2005/8/layout/lProcess2"/>
    <dgm:cxn modelId="{98D72857-8122-4BB4-8616-B6D115887E93}" type="presParOf" srcId="{1C8F20CF-E7D1-4E2E-BD89-23C3962A9A72}" destId="{9E2EF594-B5D2-4060-A930-BE45138EA429}" srcOrd="0" destOrd="0" presId="urn:microsoft.com/office/officeart/2005/8/layout/lProcess2"/>
    <dgm:cxn modelId="{738485AB-7D4F-4647-B81F-B2CE8B1F348F}" type="presParOf" srcId="{1C8F20CF-E7D1-4E2E-BD89-23C3962A9A72}" destId="{13A75760-2E17-424F-BB0F-DF580736D5D7}" srcOrd="1" destOrd="0" presId="urn:microsoft.com/office/officeart/2005/8/layout/lProcess2"/>
    <dgm:cxn modelId="{666D5ADE-F7B9-4BA4-BA08-C6D1E2F27014}" type="presParOf" srcId="{1C8F20CF-E7D1-4E2E-BD89-23C3962A9A72}" destId="{13667B1E-CC56-407C-ABF1-F4F607B23CE1}" srcOrd="2" destOrd="0" presId="urn:microsoft.com/office/officeart/2005/8/layout/lProcess2"/>
    <dgm:cxn modelId="{C0854820-A805-4A41-BD30-1D4876819BD7}" type="presParOf" srcId="{13667B1E-CC56-407C-ABF1-F4F607B23CE1}" destId="{09412093-F13F-40B8-A7DC-F6A0CEB58122}" srcOrd="0" destOrd="0" presId="urn:microsoft.com/office/officeart/2005/8/layout/lProcess2"/>
    <dgm:cxn modelId="{6DA1B477-A73D-4372-88B9-B1D1F857BB07}" type="presParOf" srcId="{09412093-F13F-40B8-A7DC-F6A0CEB58122}" destId="{74C99D3E-F3FD-432C-8BE9-5BAE6A255D5E}" srcOrd="0" destOrd="0" presId="urn:microsoft.com/office/officeart/2005/8/layout/lProcess2"/>
    <dgm:cxn modelId="{4E290FFC-ADDB-440A-A3E9-08802AD500D9}" type="presParOf" srcId="{09412093-F13F-40B8-A7DC-F6A0CEB58122}" destId="{B73E4B79-CF7F-4082-8BF2-E9D60D871FD2}" srcOrd="1" destOrd="0" presId="urn:microsoft.com/office/officeart/2005/8/layout/lProcess2"/>
    <dgm:cxn modelId="{F9B764AA-A59C-4533-9008-65158B316CFB}" type="presParOf" srcId="{09412093-F13F-40B8-A7DC-F6A0CEB58122}" destId="{71787B42-9A3E-4626-8534-106FFF4AB4EE}" srcOrd="2" destOrd="0" presId="urn:microsoft.com/office/officeart/2005/8/layout/lProcess2"/>
    <dgm:cxn modelId="{A3647E4F-BAE5-4D2A-A878-A1A2AC41B33F}" type="presParOf" srcId="{09412093-F13F-40B8-A7DC-F6A0CEB58122}" destId="{AD804050-55CA-48DD-8682-47FFA282128B}" srcOrd="3" destOrd="0" presId="urn:microsoft.com/office/officeart/2005/8/layout/lProcess2"/>
    <dgm:cxn modelId="{E25BDA1E-B1A3-4557-8D7E-F82185091007}" type="presParOf" srcId="{09412093-F13F-40B8-A7DC-F6A0CEB58122}" destId="{FB61E668-CF29-4EA7-BF70-43F875583291}" srcOrd="4" destOrd="0" presId="urn:microsoft.com/office/officeart/2005/8/layout/lProcess2"/>
    <dgm:cxn modelId="{3862B311-2F15-4386-A506-1188CE0790B7}" type="presParOf" srcId="{09412093-F13F-40B8-A7DC-F6A0CEB58122}" destId="{085949B1-DC87-4FF0-B3A2-BEC04CFA0444}" srcOrd="5" destOrd="0" presId="urn:microsoft.com/office/officeart/2005/8/layout/lProcess2"/>
    <dgm:cxn modelId="{63C7AB27-71FF-4ADE-83D4-FA0ADCA9D62A}" type="presParOf" srcId="{09412093-F13F-40B8-A7DC-F6A0CEB58122}" destId="{7EC84BC9-698F-4BD5-948B-667BC6538C84}" srcOrd="6" destOrd="0" presId="urn:microsoft.com/office/officeart/2005/8/layout/lProcess2"/>
    <dgm:cxn modelId="{A4317025-BBDD-4438-9EFD-5EAD708857DF}" type="presParOf" srcId="{09412093-F13F-40B8-A7DC-F6A0CEB58122}" destId="{A3F1C8AF-DC57-461C-A593-B6AD38DF1804}" srcOrd="7" destOrd="0" presId="urn:microsoft.com/office/officeart/2005/8/layout/lProcess2"/>
    <dgm:cxn modelId="{57992C82-F460-4D18-AB50-A0FE0B10621C}" type="presParOf" srcId="{09412093-F13F-40B8-A7DC-F6A0CEB58122}" destId="{6E1EFE25-5840-4866-BD93-73F3492C35F8}" srcOrd="8" destOrd="0" presId="urn:microsoft.com/office/officeart/2005/8/layout/lProcess2"/>
    <dgm:cxn modelId="{2DE55283-3F27-4F53-B830-0A7A27603401}" type="presParOf" srcId="{09412093-F13F-40B8-A7DC-F6A0CEB58122}" destId="{5ACFF01A-6881-4AA7-B867-508AE35047EA}" srcOrd="9" destOrd="0" presId="urn:microsoft.com/office/officeart/2005/8/layout/lProcess2"/>
    <dgm:cxn modelId="{02B4F82F-A223-44D4-BE0B-5D0516F297B0}" type="presParOf" srcId="{09412093-F13F-40B8-A7DC-F6A0CEB58122}" destId="{952BED0A-DD08-420B-A16D-ED7B7AF943E6}" srcOrd="10" destOrd="0" presId="urn:microsoft.com/office/officeart/2005/8/layout/lProcess2"/>
    <dgm:cxn modelId="{C46EB444-05F0-4A39-92CB-A4A60084E52D}" type="presParOf" srcId="{09412093-F13F-40B8-A7DC-F6A0CEB58122}" destId="{B8E333AC-2246-43A8-9C97-638907451E57}" srcOrd="11" destOrd="0" presId="urn:microsoft.com/office/officeart/2005/8/layout/lProcess2"/>
    <dgm:cxn modelId="{4B074AD7-7C76-45DF-BF8A-40C01C9260B0}" type="presParOf" srcId="{09412093-F13F-40B8-A7DC-F6A0CEB58122}" destId="{A03456B9-5588-41C9-B6CD-9F469F468382}" srcOrd="12" destOrd="0" presId="urn:microsoft.com/office/officeart/2005/8/layout/lProcess2"/>
    <dgm:cxn modelId="{50188FEA-8932-4B60-AB37-EB3C0CC5CC2C}" type="presParOf" srcId="{01ADE57B-8F50-42A9-81BF-D461CE81188D}" destId="{5FF52E6A-01F7-4126-98AD-C5FFCF33DF57}" srcOrd="1" destOrd="0" presId="urn:microsoft.com/office/officeart/2005/8/layout/lProcess2"/>
    <dgm:cxn modelId="{FFB058DB-1371-49B2-A788-EF5CB776631D}" type="presParOf" srcId="{01ADE57B-8F50-42A9-81BF-D461CE81188D}" destId="{211951DE-7AA7-497F-9CAB-DC0AE6CC1AA8}" srcOrd="2" destOrd="0" presId="urn:microsoft.com/office/officeart/2005/8/layout/lProcess2"/>
    <dgm:cxn modelId="{60940AEB-96B4-4660-A40D-F15582180646}" type="presParOf" srcId="{211951DE-7AA7-497F-9CAB-DC0AE6CC1AA8}" destId="{7FCB9F24-3952-4CB8-BBAF-CBE50DF1FC91}" srcOrd="0" destOrd="0" presId="urn:microsoft.com/office/officeart/2005/8/layout/lProcess2"/>
    <dgm:cxn modelId="{B63F8B70-80AB-4088-8880-C1009FD8BABF}" type="presParOf" srcId="{211951DE-7AA7-497F-9CAB-DC0AE6CC1AA8}" destId="{6D6FBF55-485D-4305-BC1F-BA2124541E05}" srcOrd="1" destOrd="0" presId="urn:microsoft.com/office/officeart/2005/8/layout/lProcess2"/>
    <dgm:cxn modelId="{719AD679-D469-4BE5-B52F-04380EE12448}" type="presParOf" srcId="{211951DE-7AA7-497F-9CAB-DC0AE6CC1AA8}" destId="{66041112-4FCA-4278-8AC6-D44547AF749F}" srcOrd="2" destOrd="0" presId="urn:microsoft.com/office/officeart/2005/8/layout/lProcess2"/>
    <dgm:cxn modelId="{0FD1B96C-24A3-4A1F-96B5-277C920022AF}" type="presParOf" srcId="{66041112-4FCA-4278-8AC6-D44547AF749F}" destId="{160FE45B-453D-40B4-BB7D-90CD15F92193}" srcOrd="0" destOrd="0" presId="urn:microsoft.com/office/officeart/2005/8/layout/lProcess2"/>
    <dgm:cxn modelId="{21A4D6F1-5C83-4223-836D-4E3F39F18A4F}" type="presParOf" srcId="{160FE45B-453D-40B4-BB7D-90CD15F92193}" destId="{A4B5CC3B-FB6E-4F7E-BF54-71E51A4EC894}" srcOrd="0" destOrd="0" presId="urn:microsoft.com/office/officeart/2005/8/layout/lProcess2"/>
    <dgm:cxn modelId="{EADE4E71-8F39-468D-BE04-D0A71EF3071D}" type="presParOf" srcId="{160FE45B-453D-40B4-BB7D-90CD15F92193}" destId="{252D1E16-BF97-4102-BC88-6CB69C1AF920}" srcOrd="1" destOrd="0" presId="urn:microsoft.com/office/officeart/2005/8/layout/lProcess2"/>
    <dgm:cxn modelId="{AE8FD51E-4AF0-4949-BC78-C587CCF6D3FB}" type="presParOf" srcId="{160FE45B-453D-40B4-BB7D-90CD15F92193}" destId="{A9037C78-A7AB-49CE-B552-A3325DEB035A}" srcOrd="2" destOrd="0" presId="urn:microsoft.com/office/officeart/2005/8/layout/lProcess2"/>
    <dgm:cxn modelId="{C87DA766-3912-4AF1-AB7E-4B81FC61B182}" type="presParOf" srcId="{160FE45B-453D-40B4-BB7D-90CD15F92193}" destId="{B8B5D7F6-52DD-4355-ACD3-9C9582582D6B}" srcOrd="3" destOrd="0" presId="urn:microsoft.com/office/officeart/2005/8/layout/lProcess2"/>
    <dgm:cxn modelId="{7E8C74A6-5820-4033-A16D-9EB85C0CA23F}" type="presParOf" srcId="{160FE45B-453D-40B4-BB7D-90CD15F92193}" destId="{58203B16-ECD5-45C2-AB84-CB4EF99A3C21}" srcOrd="4" destOrd="0" presId="urn:microsoft.com/office/officeart/2005/8/layout/lProcess2"/>
    <dgm:cxn modelId="{9BADCE25-E7FA-4E98-88BA-731CB7076B43}" type="presParOf" srcId="{160FE45B-453D-40B4-BB7D-90CD15F92193}" destId="{12FEBE5C-8391-4B48-9F1C-57A9A4C69453}" srcOrd="5" destOrd="0" presId="urn:microsoft.com/office/officeart/2005/8/layout/lProcess2"/>
    <dgm:cxn modelId="{44AFC4D8-305C-4B54-A06B-E1C79E3FDB6E}" type="presParOf" srcId="{160FE45B-453D-40B4-BB7D-90CD15F92193}" destId="{95BC134E-0D9F-4B12-8B76-BBD5922793A5}" srcOrd="6" destOrd="0" presId="urn:microsoft.com/office/officeart/2005/8/layout/lProcess2"/>
    <dgm:cxn modelId="{7B804DAD-B329-4D85-89C8-AAA28050368A}" type="presParOf" srcId="{160FE45B-453D-40B4-BB7D-90CD15F92193}" destId="{D8B1BE16-AF05-42BD-B3F0-6A7D5BB7A073}" srcOrd="7" destOrd="0" presId="urn:microsoft.com/office/officeart/2005/8/layout/lProcess2"/>
    <dgm:cxn modelId="{20971856-257C-4F76-998B-555B9B99993D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AA3F0D-CD05-7648-A90E-395F4410C18D}" type="doc">
      <dgm:prSet loTypeId="urn:microsoft.com/office/officeart/2005/8/layout/default#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6B2BD1-1885-954F-A4BA-41C558254FE9}">
      <dgm:prSet custT="1"/>
      <dgm:spPr/>
      <dgm:t>
        <a:bodyPr/>
        <a:lstStyle/>
        <a:p>
          <a:pPr rtl="0"/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标准的 </a:t>
          </a:r>
          <a:r>
            <a:rPr lang="en-US" altLang="zh-CN" sz="2400" noProof="0" dirty="0" smtClean="0"/>
            <a:t>OVF </a:t>
          </a:r>
          <a:br>
            <a:rPr lang="en-US" altLang="zh-CN" sz="2400" noProof="0" dirty="0" smtClean="0"/>
          </a:br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虚拟设备</a:t>
          </a:r>
          <a:endParaRPr lang="zh-CN" altLang="en-US" sz="24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3F69D5F3-4344-014E-A78F-980EFE950E6F}" type="parTrans" cxnId="{E1F2CF63-FA97-9949-8F7D-911D93CB0958}">
      <dgm:prSet/>
      <dgm:spPr/>
      <dgm:t>
        <a:bodyPr/>
        <a:lstStyle/>
        <a:p>
          <a:endParaRPr lang="en-US"/>
        </a:p>
      </dgm:t>
    </dgm:pt>
    <dgm:pt modelId="{FD337922-0840-A04A-AA13-1ED23416C384}" type="sibTrans" cxnId="{E1F2CF63-FA97-9949-8F7D-911D93CB0958}">
      <dgm:prSet/>
      <dgm:spPr/>
      <dgm:t>
        <a:bodyPr/>
        <a:lstStyle/>
        <a:p>
          <a:endParaRPr lang="en-US"/>
        </a:p>
      </dgm:t>
    </dgm:pt>
    <dgm:pt modelId="{98D8CA33-3962-3443-B3A6-C65A985CB4C8}">
      <dgm:prSet custT="1"/>
      <dgm:spPr/>
      <dgm:t>
        <a:bodyPr/>
        <a:lstStyle/>
        <a:p>
          <a:pPr rtl="0"/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随</a:t>
          </a:r>
          <a:r>
            <a:rPr lang="zh-CN" altLang="en-US" sz="2400" noProof="0" dirty="0" smtClean="0"/>
            <a:t> </a:t>
          </a:r>
          <a:r>
            <a:rPr lang="en-US" altLang="zh-CN" sz="2400" noProof="0" dirty="0" err="1" smtClean="0"/>
            <a:t>vSphere</a:t>
          </a:r>
          <a:r>
            <a:rPr lang="zh-CN" altLang="en-US" sz="2400" noProof="0" dirty="0" smtClean="0"/>
            <a:t> </a:t>
          </a:r>
          <a:r>
            <a:rPr lang="en-US" altLang="zh-CN" sz="2400" noProof="0" dirty="0" smtClean="0"/>
            <a:t/>
          </a:r>
          <a:br>
            <a:rPr lang="en-US" altLang="zh-CN" sz="2400" noProof="0" dirty="0" smtClean="0"/>
          </a:br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平台提供</a:t>
          </a:r>
          <a:endParaRPr lang="zh-CN" altLang="en-US" sz="24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D5B16FE4-D581-514B-8A28-90E6968A79F4}" type="parTrans" cxnId="{0FE32D9D-1EC4-6043-A085-CE0558DF100F}">
      <dgm:prSet/>
      <dgm:spPr/>
      <dgm:t>
        <a:bodyPr/>
        <a:lstStyle/>
        <a:p>
          <a:endParaRPr lang="en-US"/>
        </a:p>
      </dgm:t>
    </dgm:pt>
    <dgm:pt modelId="{97C2A279-C605-D841-9297-28845862EAE8}" type="sibTrans" cxnId="{0FE32D9D-1EC4-6043-A085-CE0558DF100F}">
      <dgm:prSet/>
      <dgm:spPr/>
      <dgm:t>
        <a:bodyPr/>
        <a:lstStyle/>
        <a:p>
          <a:endParaRPr lang="en-US"/>
        </a:p>
      </dgm:t>
    </dgm:pt>
    <dgm:pt modelId="{90B3831B-C8F1-E349-903D-7D48155960BD}">
      <dgm:prSet custT="1"/>
      <dgm:spPr/>
      <dgm:t>
        <a:bodyPr/>
        <a:lstStyle/>
        <a:p>
          <a:pPr rtl="0"/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与大多数 </a:t>
          </a:r>
          <a:r>
            <a:rPr lang="en-US" altLang="zh-CN" sz="2400" noProof="0" dirty="0" err="1" smtClean="0"/>
            <a:t>vSphere</a:t>
          </a:r>
          <a:r>
            <a:rPr lang="zh-CN" altLang="en-US" sz="2400" noProof="0" dirty="0" smtClean="0"/>
            <a:t> </a:t>
          </a:r>
          <a:r>
            <a:rPr lang="zh-CN" altLang="en-US" sz="24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版本捆绑</a:t>
          </a:r>
          <a:endParaRPr lang="zh-CN" altLang="en-US" sz="24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E3E73B68-B969-8D48-924D-887C10FB51C6}" type="parTrans" cxnId="{B657C55B-F799-CF4A-ADEF-8FF2345AC029}">
      <dgm:prSet/>
      <dgm:spPr/>
      <dgm:t>
        <a:bodyPr/>
        <a:lstStyle/>
        <a:p>
          <a:endParaRPr lang="en-US"/>
        </a:p>
      </dgm:t>
    </dgm:pt>
    <dgm:pt modelId="{D39B1E88-6474-0B4D-9A0F-B548260CB642}" type="sibTrans" cxnId="{B657C55B-F799-CF4A-ADEF-8FF2345AC029}">
      <dgm:prSet/>
      <dgm:spPr/>
      <dgm:t>
        <a:bodyPr/>
        <a:lstStyle/>
        <a:p>
          <a:endParaRPr lang="en-US"/>
        </a:p>
      </dgm:t>
    </dgm:pt>
    <dgm:pt modelId="{2D121176-4B7F-7F43-8811-CFFC35E5FBFB}" type="pres">
      <dgm:prSet presAssocID="{35AA3F0D-CD05-7648-A90E-395F4410C18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B052189-3EC2-4C43-BB6E-8269AD3D9607}" type="pres">
      <dgm:prSet presAssocID="{206B2BD1-1885-954F-A4BA-41C558254FE9}" presName="node" presStyleLbl="node1" presStyleIdx="0" presStyleCnt="3" custLinFactNeighborY="-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BB8308-8A55-AA44-927A-8F6A4086F30C}" type="pres">
      <dgm:prSet presAssocID="{FD337922-0840-A04A-AA13-1ED23416C384}" presName="sibTrans" presStyleCnt="0"/>
      <dgm:spPr/>
    </dgm:pt>
    <dgm:pt modelId="{367462CD-309C-0F4B-8FBF-AD7CFA4B52D7}" type="pres">
      <dgm:prSet presAssocID="{98D8CA33-3962-3443-B3A6-C65A985CB4C8}" presName="node" presStyleLbl="node1" presStyleIdx="1" presStyleCnt="3" custLinFactNeighborY="-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50D5E-6E57-194D-9986-3935DE855986}" type="pres">
      <dgm:prSet presAssocID="{97C2A279-C605-D841-9297-28845862EAE8}" presName="sibTrans" presStyleCnt="0"/>
      <dgm:spPr/>
    </dgm:pt>
    <dgm:pt modelId="{6921C92F-DEA5-6F45-A305-202D780DD022}" type="pres">
      <dgm:prSet presAssocID="{90B3831B-C8F1-E349-903D-7D48155960BD}" presName="node" presStyleLbl="node1" presStyleIdx="2" presStyleCnt="3" custLinFactNeighborY="-6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00C8B63-DE53-4F90-9272-6A35AF8106B3}" type="presOf" srcId="{98D8CA33-3962-3443-B3A6-C65A985CB4C8}" destId="{367462CD-309C-0F4B-8FBF-AD7CFA4B52D7}" srcOrd="0" destOrd="0" presId="urn:microsoft.com/office/officeart/2005/8/layout/default#1"/>
    <dgm:cxn modelId="{E1F2CF63-FA97-9949-8F7D-911D93CB0958}" srcId="{35AA3F0D-CD05-7648-A90E-395F4410C18D}" destId="{206B2BD1-1885-954F-A4BA-41C558254FE9}" srcOrd="0" destOrd="0" parTransId="{3F69D5F3-4344-014E-A78F-980EFE950E6F}" sibTransId="{FD337922-0840-A04A-AA13-1ED23416C384}"/>
    <dgm:cxn modelId="{D7C6EFAB-2591-4686-957B-5C5B29320E74}" type="presOf" srcId="{206B2BD1-1885-954F-A4BA-41C558254FE9}" destId="{3B052189-3EC2-4C43-BB6E-8269AD3D9607}" srcOrd="0" destOrd="0" presId="urn:microsoft.com/office/officeart/2005/8/layout/default#1"/>
    <dgm:cxn modelId="{0FE32D9D-1EC4-6043-A085-CE0558DF100F}" srcId="{35AA3F0D-CD05-7648-A90E-395F4410C18D}" destId="{98D8CA33-3962-3443-B3A6-C65A985CB4C8}" srcOrd="1" destOrd="0" parTransId="{D5B16FE4-D581-514B-8A28-90E6968A79F4}" sibTransId="{97C2A279-C605-D841-9297-28845862EAE8}"/>
    <dgm:cxn modelId="{B657C55B-F799-CF4A-ADEF-8FF2345AC029}" srcId="{35AA3F0D-CD05-7648-A90E-395F4410C18D}" destId="{90B3831B-C8F1-E349-903D-7D48155960BD}" srcOrd="2" destOrd="0" parTransId="{E3E73B68-B969-8D48-924D-887C10FB51C6}" sibTransId="{D39B1E88-6474-0B4D-9A0F-B548260CB642}"/>
    <dgm:cxn modelId="{BEEDDBCE-F0DA-444B-BC79-9D893A9AD68A}" type="presOf" srcId="{90B3831B-C8F1-E349-903D-7D48155960BD}" destId="{6921C92F-DEA5-6F45-A305-202D780DD022}" srcOrd="0" destOrd="0" presId="urn:microsoft.com/office/officeart/2005/8/layout/default#1"/>
    <dgm:cxn modelId="{5DDD85CD-3576-48EA-8D9D-A42F12C5F99E}" type="presOf" srcId="{35AA3F0D-CD05-7648-A90E-395F4410C18D}" destId="{2D121176-4B7F-7F43-8811-CFFC35E5FBFB}" srcOrd="0" destOrd="0" presId="urn:microsoft.com/office/officeart/2005/8/layout/default#1"/>
    <dgm:cxn modelId="{062D6CA5-7361-4E6C-9FEE-B28E2F12E254}" type="presParOf" srcId="{2D121176-4B7F-7F43-8811-CFFC35E5FBFB}" destId="{3B052189-3EC2-4C43-BB6E-8269AD3D9607}" srcOrd="0" destOrd="0" presId="urn:microsoft.com/office/officeart/2005/8/layout/default#1"/>
    <dgm:cxn modelId="{B87AC50A-5590-4F00-9699-314B2A22145F}" type="presParOf" srcId="{2D121176-4B7F-7F43-8811-CFFC35E5FBFB}" destId="{B0BB8308-8A55-AA44-927A-8F6A4086F30C}" srcOrd="1" destOrd="0" presId="urn:microsoft.com/office/officeart/2005/8/layout/default#1"/>
    <dgm:cxn modelId="{F4411B5F-50B3-4649-99A2-C472C9ADC3CE}" type="presParOf" srcId="{2D121176-4B7F-7F43-8811-CFFC35E5FBFB}" destId="{367462CD-309C-0F4B-8FBF-AD7CFA4B52D7}" srcOrd="2" destOrd="0" presId="urn:microsoft.com/office/officeart/2005/8/layout/default#1"/>
    <dgm:cxn modelId="{66A71828-6B42-4E55-9D23-EF5909E2FAA5}" type="presParOf" srcId="{2D121176-4B7F-7F43-8811-CFFC35E5FBFB}" destId="{A6150D5E-6E57-194D-9986-3935DE855986}" srcOrd="3" destOrd="0" presId="urn:microsoft.com/office/officeart/2005/8/layout/default#1"/>
    <dgm:cxn modelId="{EC2E4A14-D2EF-414B-934A-4D7B32AB2542}" type="presParOf" srcId="{2D121176-4B7F-7F43-8811-CFFC35E5FBFB}" destId="{6921C92F-DEA5-6F45-A305-202D780DD022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B7938B-2AD1-E342-8CB1-CBEC6FB74C6D}" type="doc">
      <dgm:prSet loTypeId="urn:microsoft.com/office/officeart/2005/8/layout/default#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2360E-1D7A-5440-AC41-E06503F28EEE}">
      <dgm:prSet custT="1"/>
      <dgm:spPr/>
      <dgm:t>
        <a:bodyPr/>
        <a:lstStyle/>
        <a:p>
          <a:pPr rtl="0"/>
          <a:r>
            <a:rPr lang="zh-CN" altLang="en-US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单一界面，</a:t>
          </a:r>
          <a:r>
            <a:rPr lang="en-US" altLang="zh-CN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zh-CN" altLang="en-US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统一管理</a:t>
          </a:r>
          <a:endParaRPr lang="zh-CN" altLang="en-US" sz="18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E885181D-EB4D-6A49-9AA4-0DFFA588E123}" type="parTrans" cxnId="{637909F6-13A2-D74B-A054-1ED388E0CCB1}">
      <dgm:prSet/>
      <dgm:spPr/>
      <dgm:t>
        <a:bodyPr/>
        <a:lstStyle/>
        <a:p>
          <a:endParaRPr lang="en-US"/>
        </a:p>
      </dgm:t>
    </dgm:pt>
    <dgm:pt modelId="{2C192F6E-3301-A143-835C-307513338335}" type="sibTrans" cxnId="{637909F6-13A2-D74B-A054-1ED388E0CCB1}">
      <dgm:prSet/>
      <dgm:spPr/>
      <dgm:t>
        <a:bodyPr/>
        <a:lstStyle/>
        <a:p>
          <a:endParaRPr lang="en-US"/>
        </a:p>
      </dgm:t>
    </dgm:pt>
    <dgm:pt modelId="{BA051B59-16CD-FB48-8B0B-6917F2D505DD}">
      <dgm:prSet custT="1"/>
      <dgm:spPr/>
      <dgm:t>
        <a:bodyPr/>
        <a:lstStyle/>
        <a:p>
          <a:pPr rtl="0"/>
          <a:r>
            <a:rPr lang="zh-CN" altLang="en-US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能够与其他</a:t>
          </a:r>
          <a:r>
            <a:rPr lang="en-US" altLang="zh-CN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zh-CN" altLang="en-US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产品集成 </a:t>
          </a:r>
          <a:endParaRPr lang="zh-CN" altLang="en-US" sz="18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322C1D62-2EE1-444D-9557-2B782131C898}" type="parTrans" cxnId="{93498526-9888-7F4C-A24E-8816A7D88F7D}">
      <dgm:prSet/>
      <dgm:spPr/>
      <dgm:t>
        <a:bodyPr/>
        <a:lstStyle/>
        <a:p>
          <a:endParaRPr lang="en-US"/>
        </a:p>
      </dgm:t>
    </dgm:pt>
    <dgm:pt modelId="{30A02FEA-F350-CC42-A299-F40BEA910079}" type="sibTrans" cxnId="{93498526-9888-7F4C-A24E-8816A7D88F7D}">
      <dgm:prSet/>
      <dgm:spPr/>
      <dgm:t>
        <a:bodyPr/>
        <a:lstStyle/>
        <a:p>
          <a:endParaRPr lang="en-US"/>
        </a:p>
      </dgm:t>
    </dgm:pt>
    <dgm:pt modelId="{86F94925-628A-8943-88DB-09C18D539CBA}">
      <dgm:prSet custT="1"/>
      <dgm:spPr/>
      <dgm:t>
        <a:bodyPr/>
        <a:lstStyle/>
        <a:p>
          <a:pPr rtl="0"/>
          <a:r>
            <a:rPr lang="zh-CN" altLang="en-US" sz="18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无需“来回切换控制台”</a:t>
          </a:r>
          <a:endParaRPr lang="zh-CN" altLang="en-US" sz="18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49BDB640-FAA1-BB4E-9F06-063073642825}" type="parTrans" cxnId="{6EC91E2E-8ACB-5747-A9E8-8A55208B8119}">
      <dgm:prSet/>
      <dgm:spPr/>
      <dgm:t>
        <a:bodyPr/>
        <a:lstStyle/>
        <a:p>
          <a:endParaRPr lang="en-US"/>
        </a:p>
      </dgm:t>
    </dgm:pt>
    <dgm:pt modelId="{017B2773-81D7-7944-AF90-B8184F739F0F}" type="sibTrans" cxnId="{6EC91E2E-8ACB-5747-A9E8-8A55208B8119}">
      <dgm:prSet/>
      <dgm:spPr/>
      <dgm:t>
        <a:bodyPr/>
        <a:lstStyle/>
        <a:p>
          <a:endParaRPr lang="en-US"/>
        </a:p>
      </dgm:t>
    </dgm:pt>
    <dgm:pt modelId="{1826B576-6144-2B4B-8914-1196CF170C0D}" type="pres">
      <dgm:prSet presAssocID="{7FB7938B-2AD1-E342-8CB1-CBEC6FB74C6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634C572-9CDA-F44A-AD99-0F56933D470F}" type="pres">
      <dgm:prSet presAssocID="{3372360E-1D7A-5440-AC41-E06503F28EE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F90211-9786-664F-A910-C5701441FF40}" type="pres">
      <dgm:prSet presAssocID="{2C192F6E-3301-A143-835C-307513338335}" presName="sibTrans" presStyleCnt="0"/>
      <dgm:spPr/>
    </dgm:pt>
    <dgm:pt modelId="{DAF50086-B643-234A-9CA0-32EF3310F074}" type="pres">
      <dgm:prSet presAssocID="{BA051B59-16CD-FB48-8B0B-6917F2D505D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8CFCEB-8F98-504C-AE30-51D246B4F179}" type="pres">
      <dgm:prSet presAssocID="{30A02FEA-F350-CC42-A299-F40BEA910079}" presName="sibTrans" presStyleCnt="0"/>
      <dgm:spPr/>
    </dgm:pt>
    <dgm:pt modelId="{99D1C79A-0C4F-2749-967F-8BA983C1F412}" type="pres">
      <dgm:prSet presAssocID="{86F94925-628A-8943-88DB-09C18D539CB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261305-FF79-4B3A-A470-5ECCC1CFB5BD}" type="presOf" srcId="{7FB7938B-2AD1-E342-8CB1-CBEC6FB74C6D}" destId="{1826B576-6144-2B4B-8914-1196CF170C0D}" srcOrd="0" destOrd="0" presId="urn:microsoft.com/office/officeart/2005/8/layout/default#2"/>
    <dgm:cxn modelId="{53BE7A80-9D62-4EDA-9BDF-25C481F6E4FF}" type="presOf" srcId="{BA051B59-16CD-FB48-8B0B-6917F2D505DD}" destId="{DAF50086-B643-234A-9CA0-32EF3310F074}" srcOrd="0" destOrd="0" presId="urn:microsoft.com/office/officeart/2005/8/layout/default#2"/>
    <dgm:cxn modelId="{75E47F21-F0BA-4075-BB9A-648E586EC00D}" type="presOf" srcId="{3372360E-1D7A-5440-AC41-E06503F28EEE}" destId="{3634C572-9CDA-F44A-AD99-0F56933D470F}" srcOrd="0" destOrd="0" presId="urn:microsoft.com/office/officeart/2005/8/layout/default#2"/>
    <dgm:cxn modelId="{637909F6-13A2-D74B-A054-1ED388E0CCB1}" srcId="{7FB7938B-2AD1-E342-8CB1-CBEC6FB74C6D}" destId="{3372360E-1D7A-5440-AC41-E06503F28EEE}" srcOrd="0" destOrd="0" parTransId="{E885181D-EB4D-6A49-9AA4-0DFFA588E123}" sibTransId="{2C192F6E-3301-A143-835C-307513338335}"/>
    <dgm:cxn modelId="{6EC91E2E-8ACB-5747-A9E8-8A55208B8119}" srcId="{7FB7938B-2AD1-E342-8CB1-CBEC6FB74C6D}" destId="{86F94925-628A-8943-88DB-09C18D539CBA}" srcOrd="2" destOrd="0" parTransId="{49BDB640-FAA1-BB4E-9F06-063073642825}" sibTransId="{017B2773-81D7-7944-AF90-B8184F739F0F}"/>
    <dgm:cxn modelId="{93498526-9888-7F4C-A24E-8816A7D88F7D}" srcId="{7FB7938B-2AD1-E342-8CB1-CBEC6FB74C6D}" destId="{BA051B59-16CD-FB48-8B0B-6917F2D505DD}" srcOrd="1" destOrd="0" parTransId="{322C1D62-2EE1-444D-9557-2B782131C898}" sibTransId="{30A02FEA-F350-CC42-A299-F40BEA910079}"/>
    <dgm:cxn modelId="{8F35723D-3EC9-435F-8C0A-221E8B82496E}" type="presOf" srcId="{86F94925-628A-8943-88DB-09C18D539CBA}" destId="{99D1C79A-0C4F-2749-967F-8BA983C1F412}" srcOrd="0" destOrd="0" presId="urn:microsoft.com/office/officeart/2005/8/layout/default#2"/>
    <dgm:cxn modelId="{B1BE244D-D29F-4BB4-8958-3A22210192D8}" type="presParOf" srcId="{1826B576-6144-2B4B-8914-1196CF170C0D}" destId="{3634C572-9CDA-F44A-AD99-0F56933D470F}" srcOrd="0" destOrd="0" presId="urn:microsoft.com/office/officeart/2005/8/layout/default#2"/>
    <dgm:cxn modelId="{F5079C71-19B6-4A71-A05A-2491C45894AA}" type="presParOf" srcId="{1826B576-6144-2B4B-8914-1196CF170C0D}" destId="{B0F90211-9786-664F-A910-C5701441FF40}" srcOrd="1" destOrd="0" presId="urn:microsoft.com/office/officeart/2005/8/layout/default#2"/>
    <dgm:cxn modelId="{CC271319-5D8A-41D7-8CE3-F1F45E9503BF}" type="presParOf" srcId="{1826B576-6144-2B4B-8914-1196CF170C0D}" destId="{DAF50086-B643-234A-9CA0-32EF3310F074}" srcOrd="2" destOrd="0" presId="urn:microsoft.com/office/officeart/2005/8/layout/default#2"/>
    <dgm:cxn modelId="{3E588E8D-1047-437F-8E5D-DB0EFB23AF77}" type="presParOf" srcId="{1826B576-6144-2B4B-8914-1196CF170C0D}" destId="{2D8CFCEB-8F98-504C-AE30-51D246B4F179}" srcOrd="3" destOrd="0" presId="urn:microsoft.com/office/officeart/2005/8/layout/default#2"/>
    <dgm:cxn modelId="{F333904F-57F9-432B-A255-52ED61B24737}" type="presParOf" srcId="{1826B576-6144-2B4B-8914-1196CF170C0D}" destId="{99D1C79A-0C4F-2749-967F-8BA983C1F412}" srcOrd="4" destOrd="0" presId="urn:microsoft.com/office/officeart/2005/8/layout/default#2"/>
  </dgm:cxnLst>
  <dgm:bg>
    <a:gradFill flip="none" rotWithShape="1">
      <a:gsLst>
        <a:gs pos="0">
          <a:schemeClr val="accent3"/>
        </a:gs>
        <a:gs pos="100000">
          <a:srgbClr val="FFFFFF"/>
        </a:gs>
      </a:gsLst>
      <a:lin ang="16200000" scaled="0"/>
      <a:tileRect/>
    </a:gradFill>
    <a:effectLst>
      <a:softEdge rad="254000"/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CF04088-1B01-8E43-BFCA-CDC65B4C3DEF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F57A8C-5F2F-8B43-A2B9-80211AC7F88B}">
      <dgm:prSet custT="1"/>
      <dgm:spPr/>
      <dgm:t>
        <a:bodyPr/>
        <a:lstStyle/>
        <a:p>
          <a:pPr rtl="0"/>
          <a:r>
            <a:rPr lang="zh-CN" altLang="en-US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部署和配置 </a:t>
          </a:r>
          <a:r>
            <a:rPr lang="en-US" altLang="zh-CN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en-US" altLang="zh-CN" sz="2300" noProof="0" dirty="0" smtClean="0"/>
            <a:t>VR </a:t>
          </a:r>
          <a:r>
            <a:rPr lang="zh-CN" altLang="en-US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组件</a:t>
          </a:r>
          <a:endParaRPr lang="zh-CN" altLang="en-US" sz="23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6853B835-D473-D04F-AAA5-B4FC6036D852}" type="parTrans" cxnId="{1018E686-8879-F04D-A140-96F0548E415E}">
      <dgm:prSet/>
      <dgm:spPr/>
      <dgm:t>
        <a:bodyPr/>
        <a:lstStyle/>
        <a:p>
          <a:endParaRPr lang="en-US"/>
        </a:p>
      </dgm:t>
    </dgm:pt>
    <dgm:pt modelId="{48828FF3-2D6E-5C43-B041-BF8DF5C0481F}" type="sibTrans" cxnId="{1018E686-8879-F04D-A140-96F0548E415E}">
      <dgm:prSet/>
      <dgm:spPr/>
      <dgm:t>
        <a:bodyPr/>
        <a:lstStyle/>
        <a:p>
          <a:endParaRPr lang="en-US"/>
        </a:p>
      </dgm:t>
    </dgm:pt>
    <dgm:pt modelId="{63E6A80D-4F06-C941-9428-0B4B885954CD}">
      <dgm:prSet custT="1"/>
      <dgm:spPr/>
      <dgm:t>
        <a:bodyPr/>
        <a:lstStyle/>
        <a:p>
          <a:pPr rtl="0"/>
          <a:r>
            <a:rPr lang="zh-CN" altLang="en-US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与目标对象配对</a:t>
          </a:r>
          <a:endParaRPr lang="zh-CN" altLang="en-US" sz="23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F32AAF17-AFDB-C246-88FE-065C1C90E263}" type="parTrans" cxnId="{756B8BD5-DBFD-074D-88C0-DB2AD0DD7725}">
      <dgm:prSet/>
      <dgm:spPr/>
      <dgm:t>
        <a:bodyPr/>
        <a:lstStyle/>
        <a:p>
          <a:endParaRPr lang="en-US"/>
        </a:p>
      </dgm:t>
    </dgm:pt>
    <dgm:pt modelId="{5B17D0A4-2AAE-2548-89EE-ACBF79362E0D}" type="sibTrans" cxnId="{756B8BD5-DBFD-074D-88C0-DB2AD0DD7725}">
      <dgm:prSet/>
      <dgm:spPr/>
      <dgm:t>
        <a:bodyPr/>
        <a:lstStyle/>
        <a:p>
          <a:endParaRPr lang="en-US"/>
        </a:p>
      </dgm:t>
    </dgm:pt>
    <dgm:pt modelId="{D2743359-7D86-5040-A900-C5D0A89DE246}">
      <dgm:prSet custT="1"/>
      <dgm:spPr/>
      <dgm:t>
        <a:bodyPr/>
        <a:lstStyle/>
        <a:p>
          <a:pPr rtl="0"/>
          <a:r>
            <a:rPr lang="zh-CN" altLang="en-US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为单个虚拟机</a:t>
          </a:r>
          <a:r>
            <a:rPr lang="en-US" altLang="zh-CN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zh-CN" altLang="en-US" sz="23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配置 </a:t>
          </a:r>
          <a:r>
            <a:rPr lang="en-US" altLang="zh-CN" sz="2300" noProof="0" dirty="0" smtClean="0">
              <a:latin typeface="+mj-lt"/>
              <a:ea typeface="DFHeiW5-GB" panose="020B0509000000000000" pitchFamily="49" charset="-122"/>
            </a:rPr>
            <a:t>VR</a:t>
          </a:r>
          <a:endParaRPr lang="zh-CN" altLang="en-US" sz="2300" noProof="0" dirty="0">
            <a:latin typeface="+mj-lt"/>
            <a:ea typeface="DFHeiW5-GB" panose="020B0509000000000000" pitchFamily="49" charset="-122"/>
          </a:endParaRPr>
        </a:p>
      </dgm:t>
    </dgm:pt>
    <dgm:pt modelId="{AF1CAD04-F246-764B-9466-7969F45BED52}" type="parTrans" cxnId="{89806CC8-7A52-6948-8B15-68929C5370FE}">
      <dgm:prSet/>
      <dgm:spPr/>
      <dgm:t>
        <a:bodyPr/>
        <a:lstStyle/>
        <a:p>
          <a:endParaRPr lang="en-US"/>
        </a:p>
      </dgm:t>
    </dgm:pt>
    <dgm:pt modelId="{52E88E9B-233B-0943-9830-1FD128CCCBD8}" type="sibTrans" cxnId="{89806CC8-7A52-6948-8B15-68929C5370FE}">
      <dgm:prSet/>
      <dgm:spPr/>
      <dgm:t>
        <a:bodyPr/>
        <a:lstStyle/>
        <a:p>
          <a:endParaRPr lang="en-US"/>
        </a:p>
      </dgm:t>
    </dgm:pt>
    <dgm:pt modelId="{C28AA61C-3175-AB44-AB8A-906DD9C1D9CA}" type="pres">
      <dgm:prSet presAssocID="{BCF04088-1B01-8E43-BFCA-CDC65B4C3DE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05B5A7-0E21-4444-AB31-BC00855087DA}" type="pres">
      <dgm:prSet presAssocID="{BCF04088-1B01-8E43-BFCA-CDC65B4C3DEF}" presName="arrow" presStyleLbl="bgShp" presStyleIdx="0" presStyleCnt="1" custLinFactNeighborX="-13" custLinFactNeighborY="16049"/>
      <dgm:spPr/>
    </dgm:pt>
    <dgm:pt modelId="{21E3ED02-7D4E-814D-A53E-D403451A7757}" type="pres">
      <dgm:prSet presAssocID="{BCF04088-1B01-8E43-BFCA-CDC65B4C3DEF}" presName="linearProcess" presStyleCnt="0"/>
      <dgm:spPr/>
    </dgm:pt>
    <dgm:pt modelId="{293955E9-830F-AD43-9977-0211D8871191}" type="pres">
      <dgm:prSet presAssocID="{98F57A8C-5F2F-8B43-A2B9-80211AC7F88B}" presName="textNode" presStyleLbl="node1" presStyleIdx="0" presStyleCnt="3" custLinFactNeighborX="682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48838-5C50-4D4E-801D-CA524C246303}" type="pres">
      <dgm:prSet presAssocID="{48828FF3-2D6E-5C43-B041-BF8DF5C0481F}" presName="sibTrans" presStyleCnt="0"/>
      <dgm:spPr/>
    </dgm:pt>
    <dgm:pt modelId="{EB3BA929-C2B4-994F-80A4-923F8C81E194}" type="pres">
      <dgm:prSet presAssocID="{63E6A80D-4F06-C941-9428-0B4B885954CD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D515DB-C14E-8140-A4F1-191FFBB5610E}" type="pres">
      <dgm:prSet presAssocID="{5B17D0A4-2AAE-2548-89EE-ACBF79362E0D}" presName="sibTrans" presStyleCnt="0"/>
      <dgm:spPr/>
    </dgm:pt>
    <dgm:pt modelId="{8F417225-7E0B-CD41-B23B-FC60C0A50D51}" type="pres">
      <dgm:prSet presAssocID="{D2743359-7D86-5040-A900-C5D0A89DE246}" presName="textNode" presStyleLbl="node1" presStyleIdx="2" presStyleCnt="3" custLinFactNeighborX="-682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806CC8-7A52-6948-8B15-68929C5370FE}" srcId="{BCF04088-1B01-8E43-BFCA-CDC65B4C3DEF}" destId="{D2743359-7D86-5040-A900-C5D0A89DE246}" srcOrd="2" destOrd="0" parTransId="{AF1CAD04-F246-764B-9466-7969F45BED52}" sibTransId="{52E88E9B-233B-0943-9830-1FD128CCCBD8}"/>
    <dgm:cxn modelId="{756B8BD5-DBFD-074D-88C0-DB2AD0DD7725}" srcId="{BCF04088-1B01-8E43-BFCA-CDC65B4C3DEF}" destId="{63E6A80D-4F06-C941-9428-0B4B885954CD}" srcOrd="1" destOrd="0" parTransId="{F32AAF17-AFDB-C246-88FE-065C1C90E263}" sibTransId="{5B17D0A4-2AAE-2548-89EE-ACBF79362E0D}"/>
    <dgm:cxn modelId="{4A83519C-40F0-4AAA-A9C4-AF05D5600AC4}" type="presOf" srcId="{D2743359-7D86-5040-A900-C5D0A89DE246}" destId="{8F417225-7E0B-CD41-B23B-FC60C0A50D51}" srcOrd="0" destOrd="0" presId="urn:microsoft.com/office/officeart/2005/8/layout/hProcess9"/>
    <dgm:cxn modelId="{1481FBC1-8750-4E6D-83BF-B84E3689BFB5}" type="presOf" srcId="{98F57A8C-5F2F-8B43-A2B9-80211AC7F88B}" destId="{293955E9-830F-AD43-9977-0211D8871191}" srcOrd="0" destOrd="0" presId="urn:microsoft.com/office/officeart/2005/8/layout/hProcess9"/>
    <dgm:cxn modelId="{C51BD38E-7FE6-4101-8945-8AC964641C38}" type="presOf" srcId="{BCF04088-1B01-8E43-BFCA-CDC65B4C3DEF}" destId="{C28AA61C-3175-AB44-AB8A-906DD9C1D9CA}" srcOrd="0" destOrd="0" presId="urn:microsoft.com/office/officeart/2005/8/layout/hProcess9"/>
    <dgm:cxn modelId="{1018E686-8879-F04D-A140-96F0548E415E}" srcId="{BCF04088-1B01-8E43-BFCA-CDC65B4C3DEF}" destId="{98F57A8C-5F2F-8B43-A2B9-80211AC7F88B}" srcOrd="0" destOrd="0" parTransId="{6853B835-D473-D04F-AAA5-B4FC6036D852}" sibTransId="{48828FF3-2D6E-5C43-B041-BF8DF5C0481F}"/>
    <dgm:cxn modelId="{8C5B6F3A-64B6-46F0-9894-06C3312C145E}" type="presOf" srcId="{63E6A80D-4F06-C941-9428-0B4B885954CD}" destId="{EB3BA929-C2B4-994F-80A4-923F8C81E194}" srcOrd="0" destOrd="0" presId="urn:microsoft.com/office/officeart/2005/8/layout/hProcess9"/>
    <dgm:cxn modelId="{1F9F7E6C-B0CD-4FE3-85C3-5F168BB53CEA}" type="presParOf" srcId="{C28AA61C-3175-AB44-AB8A-906DD9C1D9CA}" destId="{2C05B5A7-0E21-4444-AB31-BC00855087DA}" srcOrd="0" destOrd="0" presId="urn:microsoft.com/office/officeart/2005/8/layout/hProcess9"/>
    <dgm:cxn modelId="{83BE38E3-E66D-44C4-869F-F093E5B00192}" type="presParOf" srcId="{C28AA61C-3175-AB44-AB8A-906DD9C1D9CA}" destId="{21E3ED02-7D4E-814D-A53E-D403451A7757}" srcOrd="1" destOrd="0" presId="urn:microsoft.com/office/officeart/2005/8/layout/hProcess9"/>
    <dgm:cxn modelId="{1EE5CDB9-6552-4817-8A22-3DB4A3696C99}" type="presParOf" srcId="{21E3ED02-7D4E-814D-A53E-D403451A7757}" destId="{293955E9-830F-AD43-9977-0211D8871191}" srcOrd="0" destOrd="0" presId="urn:microsoft.com/office/officeart/2005/8/layout/hProcess9"/>
    <dgm:cxn modelId="{3B1B7A4E-6888-41DB-94F1-4D839CF749C3}" type="presParOf" srcId="{21E3ED02-7D4E-814D-A53E-D403451A7757}" destId="{CCE48838-5C50-4D4E-801D-CA524C246303}" srcOrd="1" destOrd="0" presId="urn:microsoft.com/office/officeart/2005/8/layout/hProcess9"/>
    <dgm:cxn modelId="{51C83E9F-310A-4BC3-8C7E-0117EB337F9E}" type="presParOf" srcId="{21E3ED02-7D4E-814D-A53E-D403451A7757}" destId="{EB3BA929-C2B4-994F-80A4-923F8C81E194}" srcOrd="2" destOrd="0" presId="urn:microsoft.com/office/officeart/2005/8/layout/hProcess9"/>
    <dgm:cxn modelId="{9CCC640C-E946-4950-839F-F7FD7E52F14F}" type="presParOf" srcId="{21E3ED02-7D4E-814D-A53E-D403451A7757}" destId="{DAD515DB-C14E-8140-A4F1-191FFBB5610E}" srcOrd="3" destOrd="0" presId="urn:microsoft.com/office/officeart/2005/8/layout/hProcess9"/>
    <dgm:cxn modelId="{A47B15FD-43CC-4D64-95DE-647CE055D7A9}" type="presParOf" srcId="{21E3ED02-7D4E-814D-A53E-D403451A7757}" destId="{8F417225-7E0B-CD41-B23B-FC60C0A50D5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5766C3A-1467-4740-9CB3-3E11DBCF9736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8ECD132-F07F-3A4E-B248-6F34F76F194C}">
      <dgm:prSet/>
      <dgm:spPr/>
      <dgm:t>
        <a:bodyPr/>
        <a:lstStyle/>
        <a:p>
          <a:pPr rtl="0"/>
          <a:r>
            <a:rPr lang="zh-CN" altLang="en-US" spc="-30" baseline="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右键单击，选择“</a:t>
          </a:r>
          <a:r>
            <a:rPr lang="en-US" altLang="zh-CN" spc="-30" baseline="0" noProof="0" dirty="0" smtClean="0"/>
            <a:t>Recover</a:t>
          </a:r>
          <a:r>
            <a:rPr lang="zh-CN" altLang="en-US" spc="-30" baseline="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”（恢复）。</a:t>
          </a:r>
          <a:endParaRPr lang="zh-CN" altLang="en-US" spc="-30" baseline="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D003A6E5-44BC-164E-8BA6-FED9C52DD954}" type="parTrans" cxnId="{65CE731E-67B1-2B46-B106-2257B0A6FD8F}">
      <dgm:prSet/>
      <dgm:spPr/>
      <dgm:t>
        <a:bodyPr/>
        <a:lstStyle/>
        <a:p>
          <a:endParaRPr lang="en-US"/>
        </a:p>
      </dgm:t>
    </dgm:pt>
    <dgm:pt modelId="{20C169E5-F75B-4846-A559-7E2E857B9FFA}" type="sibTrans" cxnId="{65CE731E-67B1-2B46-B106-2257B0A6FD8F}">
      <dgm:prSet/>
      <dgm:spPr/>
      <dgm:t>
        <a:bodyPr/>
        <a:lstStyle/>
        <a:p>
          <a:endParaRPr lang="en-US" dirty="0"/>
        </a:p>
      </dgm:t>
    </dgm:pt>
    <dgm:pt modelId="{6891A74D-7EEE-5841-A696-BEF526A88CF9}">
      <dgm:prSet/>
      <dgm:spPr/>
      <dgm:t>
        <a:bodyPr/>
        <a:lstStyle/>
        <a:p>
          <a:pPr rtl="0"/>
          <a:r>
            <a:rPr lang="zh-CN" altLang="en-US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选择目标文件夹。</a:t>
          </a:r>
          <a:endParaRPr lang="zh-CN" altLang="en-US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3A6B26F5-997A-9245-969C-4FD4C4579564}" type="parTrans" cxnId="{DCA550AC-33BC-5A4E-B10D-A131828F5EF1}">
      <dgm:prSet/>
      <dgm:spPr/>
      <dgm:t>
        <a:bodyPr/>
        <a:lstStyle/>
        <a:p>
          <a:endParaRPr lang="en-US"/>
        </a:p>
      </dgm:t>
    </dgm:pt>
    <dgm:pt modelId="{69B3B617-90E5-0C40-9487-0D78300398D1}" type="sibTrans" cxnId="{DCA550AC-33BC-5A4E-B10D-A131828F5EF1}">
      <dgm:prSet/>
      <dgm:spPr/>
      <dgm:t>
        <a:bodyPr/>
        <a:lstStyle/>
        <a:p>
          <a:endParaRPr lang="en-US" dirty="0"/>
        </a:p>
      </dgm:t>
    </dgm:pt>
    <dgm:pt modelId="{AA0B06D6-BDA8-D84E-BA93-E98E6FA80D92}">
      <dgm:prSet/>
      <dgm:spPr/>
      <dgm:t>
        <a:bodyPr/>
        <a:lstStyle/>
        <a:p>
          <a:pPr rtl="0"/>
          <a:r>
            <a:rPr lang="zh-CN" altLang="en-US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选择目标资源。</a:t>
          </a:r>
          <a:endParaRPr lang="zh-CN" altLang="en-US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42A6FC68-E6E6-A14E-8328-E8254A1F6D92}" type="parTrans" cxnId="{182601DF-5B95-0945-823F-7219612F71BF}">
      <dgm:prSet/>
      <dgm:spPr/>
      <dgm:t>
        <a:bodyPr/>
        <a:lstStyle/>
        <a:p>
          <a:endParaRPr lang="en-US"/>
        </a:p>
      </dgm:t>
    </dgm:pt>
    <dgm:pt modelId="{08BEDB33-BA69-CD46-977D-7F39DE0404E8}" type="sibTrans" cxnId="{182601DF-5B95-0945-823F-7219612F71BF}">
      <dgm:prSet/>
      <dgm:spPr/>
      <dgm:t>
        <a:bodyPr/>
        <a:lstStyle/>
        <a:p>
          <a:endParaRPr lang="en-US" dirty="0"/>
        </a:p>
      </dgm:t>
    </dgm:pt>
    <dgm:pt modelId="{863A36EA-2464-934B-8514-EF1BFB429B59}">
      <dgm:prSet/>
      <dgm:spPr/>
      <dgm:t>
        <a:bodyPr/>
        <a:lstStyle/>
        <a:p>
          <a:pPr rtl="0"/>
          <a:r>
            <a:rPr lang="zh-CN" altLang="en-US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单击“</a:t>
          </a:r>
          <a:r>
            <a:rPr lang="en-US" altLang="zh-CN" noProof="0" dirty="0" smtClean="0"/>
            <a:t>Finish</a:t>
          </a:r>
          <a:r>
            <a:rPr lang="zh-CN" altLang="en-US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”</a:t>
          </a:r>
          <a:r>
            <a:rPr lang="en-US" altLang="zh-CN" noProof="0" dirty="0" smtClean="0"/>
            <a:t/>
          </a:r>
          <a:br>
            <a:rPr lang="en-US" altLang="zh-CN" noProof="0" dirty="0" smtClean="0"/>
          </a:br>
          <a:r>
            <a:rPr lang="zh-CN" altLang="en-US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（完成）。</a:t>
          </a:r>
          <a:endParaRPr lang="zh-CN" altLang="en-US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CDE20977-00EB-6C4B-8DAA-16EA1C306F36}" type="parTrans" cxnId="{5F0A5F16-B7FC-CD44-963B-C62CBC8EE4F7}">
      <dgm:prSet/>
      <dgm:spPr/>
      <dgm:t>
        <a:bodyPr/>
        <a:lstStyle/>
        <a:p>
          <a:endParaRPr lang="en-US"/>
        </a:p>
      </dgm:t>
    </dgm:pt>
    <dgm:pt modelId="{6DE27F69-741C-C140-8C68-EE58E3E3A3D6}" type="sibTrans" cxnId="{5F0A5F16-B7FC-CD44-963B-C62CBC8EE4F7}">
      <dgm:prSet/>
      <dgm:spPr/>
      <dgm:t>
        <a:bodyPr/>
        <a:lstStyle/>
        <a:p>
          <a:endParaRPr lang="en-US"/>
        </a:p>
      </dgm:t>
    </dgm:pt>
    <dgm:pt modelId="{A232FDD6-F495-A944-A697-CDDA90B56EE9}" type="pres">
      <dgm:prSet presAssocID="{B5766C3A-1467-4740-9CB3-3E11DBCF9736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13F8F72-2250-7F4E-BD9D-B1893E305ABD}" type="pres">
      <dgm:prSet presAssocID="{58ECD132-F07F-3A4E-B248-6F34F76F194C}" presName="node" presStyleLbl="node1" presStyleIdx="0" presStyleCnt="4" custScaleX="104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1B994-B731-9245-953A-99A5F7DE72FB}" type="pres">
      <dgm:prSet presAssocID="{20C169E5-F75B-4846-A559-7E2E857B9FF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8602CAA-3DA0-7B4E-A5B7-383C3A1F3928}" type="pres">
      <dgm:prSet presAssocID="{20C169E5-F75B-4846-A559-7E2E857B9FF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611F3832-D349-E54B-AE68-24C96790F2F7}" type="pres">
      <dgm:prSet presAssocID="{6891A74D-7EEE-5841-A696-BEF526A88CF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D5C95-6C77-2F49-B39A-C82E6FDE0393}" type="pres">
      <dgm:prSet presAssocID="{69B3B617-90E5-0C40-9487-0D78300398D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866A88D4-9DFA-B844-AE4C-BDDF5C2DABAE}" type="pres">
      <dgm:prSet presAssocID="{69B3B617-90E5-0C40-9487-0D78300398D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A5903EC4-638F-1843-B1D9-F32F2986AF96}" type="pres">
      <dgm:prSet presAssocID="{AA0B06D6-BDA8-D84E-BA93-E98E6FA80D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86C42E-FA8A-7149-A913-BCD14F19FA15}" type="pres">
      <dgm:prSet presAssocID="{08BEDB33-BA69-CD46-977D-7F39DE0404E8}" presName="sibTrans" presStyleLbl="sibTrans2D1" presStyleIdx="2" presStyleCnt="3"/>
      <dgm:spPr/>
      <dgm:t>
        <a:bodyPr/>
        <a:lstStyle/>
        <a:p>
          <a:endParaRPr lang="en-US"/>
        </a:p>
      </dgm:t>
    </dgm:pt>
    <dgm:pt modelId="{D7A86BE3-ED61-3948-AF56-1633965766A2}" type="pres">
      <dgm:prSet presAssocID="{08BEDB33-BA69-CD46-977D-7F39DE0404E8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B5C8055A-E020-8B45-A2F3-A5D82E5CB396}" type="pres">
      <dgm:prSet presAssocID="{863A36EA-2464-934B-8514-EF1BFB429B5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8FA9BB8-C86D-46DB-860E-64427DF97403}" type="presOf" srcId="{08BEDB33-BA69-CD46-977D-7F39DE0404E8}" destId="{D7A86BE3-ED61-3948-AF56-1633965766A2}" srcOrd="1" destOrd="0" presId="urn:microsoft.com/office/officeart/2005/8/layout/process2"/>
    <dgm:cxn modelId="{182601DF-5B95-0945-823F-7219612F71BF}" srcId="{B5766C3A-1467-4740-9CB3-3E11DBCF9736}" destId="{AA0B06D6-BDA8-D84E-BA93-E98E6FA80D92}" srcOrd="2" destOrd="0" parTransId="{42A6FC68-E6E6-A14E-8328-E8254A1F6D92}" sibTransId="{08BEDB33-BA69-CD46-977D-7F39DE0404E8}"/>
    <dgm:cxn modelId="{14D399BE-1A8F-4673-BBEA-CB18DA7F229F}" type="presOf" srcId="{20C169E5-F75B-4846-A559-7E2E857B9FFA}" destId="{92B1B994-B731-9245-953A-99A5F7DE72FB}" srcOrd="0" destOrd="0" presId="urn:microsoft.com/office/officeart/2005/8/layout/process2"/>
    <dgm:cxn modelId="{5F0A5F16-B7FC-CD44-963B-C62CBC8EE4F7}" srcId="{B5766C3A-1467-4740-9CB3-3E11DBCF9736}" destId="{863A36EA-2464-934B-8514-EF1BFB429B59}" srcOrd="3" destOrd="0" parTransId="{CDE20977-00EB-6C4B-8DAA-16EA1C306F36}" sibTransId="{6DE27F69-741C-C140-8C68-EE58E3E3A3D6}"/>
    <dgm:cxn modelId="{83602FAC-5AAD-4948-A883-B9E24EFD5EF1}" type="presOf" srcId="{69B3B617-90E5-0C40-9487-0D78300398D1}" destId="{866A88D4-9DFA-B844-AE4C-BDDF5C2DABAE}" srcOrd="1" destOrd="0" presId="urn:microsoft.com/office/officeart/2005/8/layout/process2"/>
    <dgm:cxn modelId="{0AFBE39A-9C50-4BA7-8428-044F137D145E}" type="presOf" srcId="{20C169E5-F75B-4846-A559-7E2E857B9FFA}" destId="{D8602CAA-3DA0-7B4E-A5B7-383C3A1F3928}" srcOrd="1" destOrd="0" presId="urn:microsoft.com/office/officeart/2005/8/layout/process2"/>
    <dgm:cxn modelId="{A338D849-DF4F-41B6-9AC5-BCE2DCDE4070}" type="presOf" srcId="{58ECD132-F07F-3A4E-B248-6F34F76F194C}" destId="{313F8F72-2250-7F4E-BD9D-B1893E305ABD}" srcOrd="0" destOrd="0" presId="urn:microsoft.com/office/officeart/2005/8/layout/process2"/>
    <dgm:cxn modelId="{E100E301-6A1B-4358-9B46-50B26339B625}" type="presOf" srcId="{08BEDB33-BA69-CD46-977D-7F39DE0404E8}" destId="{D486C42E-FA8A-7149-A913-BCD14F19FA15}" srcOrd="0" destOrd="0" presId="urn:microsoft.com/office/officeart/2005/8/layout/process2"/>
    <dgm:cxn modelId="{5B393B57-A62A-4933-9DEA-D13A19FC12B9}" type="presOf" srcId="{863A36EA-2464-934B-8514-EF1BFB429B59}" destId="{B5C8055A-E020-8B45-A2F3-A5D82E5CB396}" srcOrd="0" destOrd="0" presId="urn:microsoft.com/office/officeart/2005/8/layout/process2"/>
    <dgm:cxn modelId="{DCA550AC-33BC-5A4E-B10D-A131828F5EF1}" srcId="{B5766C3A-1467-4740-9CB3-3E11DBCF9736}" destId="{6891A74D-7EEE-5841-A696-BEF526A88CF9}" srcOrd="1" destOrd="0" parTransId="{3A6B26F5-997A-9245-969C-4FD4C4579564}" sibTransId="{69B3B617-90E5-0C40-9487-0D78300398D1}"/>
    <dgm:cxn modelId="{65CE731E-67B1-2B46-B106-2257B0A6FD8F}" srcId="{B5766C3A-1467-4740-9CB3-3E11DBCF9736}" destId="{58ECD132-F07F-3A4E-B248-6F34F76F194C}" srcOrd="0" destOrd="0" parTransId="{D003A6E5-44BC-164E-8BA6-FED9C52DD954}" sibTransId="{20C169E5-F75B-4846-A559-7E2E857B9FFA}"/>
    <dgm:cxn modelId="{56EE5396-4051-4C00-B70D-79994BF96C1D}" type="presOf" srcId="{AA0B06D6-BDA8-D84E-BA93-E98E6FA80D92}" destId="{A5903EC4-638F-1843-B1D9-F32F2986AF96}" srcOrd="0" destOrd="0" presId="urn:microsoft.com/office/officeart/2005/8/layout/process2"/>
    <dgm:cxn modelId="{2DDC7966-4944-4958-AC52-1CF79069E435}" type="presOf" srcId="{B5766C3A-1467-4740-9CB3-3E11DBCF9736}" destId="{A232FDD6-F495-A944-A697-CDDA90B56EE9}" srcOrd="0" destOrd="0" presId="urn:microsoft.com/office/officeart/2005/8/layout/process2"/>
    <dgm:cxn modelId="{B8378DC5-38A7-4083-A7E9-0B354C25CC86}" type="presOf" srcId="{69B3B617-90E5-0C40-9487-0D78300398D1}" destId="{68CD5C95-6C77-2F49-B39A-C82E6FDE0393}" srcOrd="0" destOrd="0" presId="urn:microsoft.com/office/officeart/2005/8/layout/process2"/>
    <dgm:cxn modelId="{08A27145-88E0-4E5D-91AD-D1399C5FCC85}" type="presOf" srcId="{6891A74D-7EEE-5841-A696-BEF526A88CF9}" destId="{611F3832-D349-E54B-AE68-24C96790F2F7}" srcOrd="0" destOrd="0" presId="urn:microsoft.com/office/officeart/2005/8/layout/process2"/>
    <dgm:cxn modelId="{8CFB2CD4-46EF-43FA-AE4A-70B14D77B833}" type="presParOf" srcId="{A232FDD6-F495-A944-A697-CDDA90B56EE9}" destId="{313F8F72-2250-7F4E-BD9D-B1893E305ABD}" srcOrd="0" destOrd="0" presId="urn:microsoft.com/office/officeart/2005/8/layout/process2"/>
    <dgm:cxn modelId="{88F9E2B3-8BA6-4DE5-B42C-8F6110FA1C09}" type="presParOf" srcId="{A232FDD6-F495-A944-A697-CDDA90B56EE9}" destId="{92B1B994-B731-9245-953A-99A5F7DE72FB}" srcOrd="1" destOrd="0" presId="urn:microsoft.com/office/officeart/2005/8/layout/process2"/>
    <dgm:cxn modelId="{7EC98DF2-0647-4C79-ADD8-AFB7C0DDBA2D}" type="presParOf" srcId="{92B1B994-B731-9245-953A-99A5F7DE72FB}" destId="{D8602CAA-3DA0-7B4E-A5B7-383C3A1F3928}" srcOrd="0" destOrd="0" presId="urn:microsoft.com/office/officeart/2005/8/layout/process2"/>
    <dgm:cxn modelId="{2F7B1CA7-04FD-4DFC-9703-DCE07F41AF23}" type="presParOf" srcId="{A232FDD6-F495-A944-A697-CDDA90B56EE9}" destId="{611F3832-D349-E54B-AE68-24C96790F2F7}" srcOrd="2" destOrd="0" presId="urn:microsoft.com/office/officeart/2005/8/layout/process2"/>
    <dgm:cxn modelId="{A5BA3C3A-ADFF-4321-94E6-348E314C5898}" type="presParOf" srcId="{A232FDD6-F495-A944-A697-CDDA90B56EE9}" destId="{68CD5C95-6C77-2F49-B39A-C82E6FDE0393}" srcOrd="3" destOrd="0" presId="urn:microsoft.com/office/officeart/2005/8/layout/process2"/>
    <dgm:cxn modelId="{FD5F1CE7-9A0B-47BE-A7B1-7B4070C32EC2}" type="presParOf" srcId="{68CD5C95-6C77-2F49-B39A-C82E6FDE0393}" destId="{866A88D4-9DFA-B844-AE4C-BDDF5C2DABAE}" srcOrd="0" destOrd="0" presId="urn:microsoft.com/office/officeart/2005/8/layout/process2"/>
    <dgm:cxn modelId="{F84286FC-03AC-49F9-AD57-0CEA500AB53E}" type="presParOf" srcId="{A232FDD6-F495-A944-A697-CDDA90B56EE9}" destId="{A5903EC4-638F-1843-B1D9-F32F2986AF96}" srcOrd="4" destOrd="0" presId="urn:microsoft.com/office/officeart/2005/8/layout/process2"/>
    <dgm:cxn modelId="{9E307795-F34F-4406-9FA8-AC593CBA9D51}" type="presParOf" srcId="{A232FDD6-F495-A944-A697-CDDA90B56EE9}" destId="{D486C42E-FA8A-7149-A913-BCD14F19FA15}" srcOrd="5" destOrd="0" presId="urn:microsoft.com/office/officeart/2005/8/layout/process2"/>
    <dgm:cxn modelId="{9335C281-1E82-47A2-B7DF-20BD44861DBF}" type="presParOf" srcId="{D486C42E-FA8A-7149-A913-BCD14F19FA15}" destId="{D7A86BE3-ED61-3948-AF56-1633965766A2}" srcOrd="0" destOrd="0" presId="urn:microsoft.com/office/officeart/2005/8/layout/process2"/>
    <dgm:cxn modelId="{9B053B72-17D6-43D3-BFAB-DD4B80C1AE59}" type="presParOf" srcId="{A232FDD6-F495-A944-A697-CDDA90B56EE9}" destId="{B5C8055A-E020-8B45-A2F3-A5D82E5CB396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CFE72F-6E2A-C94C-A87E-278566F8C232}" type="doc">
      <dgm:prSet loTypeId="urn:microsoft.com/office/officeart/2005/8/layout/default#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ADEEAC-2BA9-F042-903A-010D51D5F5CB}">
      <dgm:prSet custT="1"/>
      <dgm:spPr/>
      <dgm:t>
        <a:bodyPr/>
        <a:lstStyle/>
        <a:p>
          <a:pPr rtl="0"/>
          <a:r>
            <a:rPr lang="en-US" altLang="zh-CN" sz="1500" noProof="0" dirty="0" smtClean="0"/>
            <a:t>SRM </a:t>
          </a: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用户可以选择同时使用阵列复制以及 </a:t>
          </a:r>
          <a:r>
            <a:rPr lang="en-US" altLang="zh-CN" sz="1500" noProof="0" dirty="0" err="1" smtClean="0"/>
            <a:t>vSphere</a:t>
          </a:r>
          <a:r>
            <a:rPr lang="zh-CN" altLang="en-US" sz="1500" noProof="0" dirty="0" smtClean="0"/>
            <a:t> </a:t>
          </a:r>
          <a:r>
            <a:rPr lang="en-US" altLang="zh-CN" sz="1500" noProof="0" dirty="0" smtClean="0"/>
            <a:t>Replication</a:t>
          </a: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。</a:t>
          </a:r>
          <a:endParaRPr lang="zh-CN" altLang="en-US" sz="15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DD695A29-6354-5A48-A5BF-A116940A35AA}" type="parTrans" cxnId="{DDA46352-0D74-674C-B12B-FD152D33A1C3}">
      <dgm:prSet/>
      <dgm:spPr/>
      <dgm:t>
        <a:bodyPr/>
        <a:lstStyle/>
        <a:p>
          <a:endParaRPr lang="en-US"/>
        </a:p>
      </dgm:t>
    </dgm:pt>
    <dgm:pt modelId="{57935B84-22D0-E140-BD00-C01C56D19636}" type="sibTrans" cxnId="{DDA46352-0D74-674C-B12B-FD152D33A1C3}">
      <dgm:prSet/>
      <dgm:spPr/>
      <dgm:t>
        <a:bodyPr/>
        <a:lstStyle/>
        <a:p>
          <a:endParaRPr lang="en-US"/>
        </a:p>
      </dgm:t>
    </dgm:pt>
    <dgm:pt modelId="{D4421F93-082F-BF47-9AA1-136DCFE5E973}">
      <dgm:prSet custT="1"/>
      <dgm:spPr/>
      <dgm:t>
        <a:bodyPr/>
        <a:lstStyle/>
        <a:p>
          <a:pPr rtl="0"/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如果已安装并配置了 </a:t>
          </a:r>
          <a:r>
            <a:rPr lang="en-US" altLang="zh-CN" sz="1500" noProof="0" dirty="0" err="1" smtClean="0"/>
            <a:t>vSphere</a:t>
          </a:r>
          <a:r>
            <a:rPr lang="zh-CN" altLang="en-US" sz="1500" noProof="0" dirty="0" smtClean="0"/>
            <a:t> </a:t>
          </a:r>
          <a:r>
            <a:rPr lang="en-US" altLang="zh-CN" sz="1500" noProof="0" dirty="0" smtClean="0"/>
            <a:t>Replication</a:t>
          </a:r>
          <a:r>
            <a:rPr lang="zh-CN" altLang="en-US" sz="1500" noProof="0" dirty="0" smtClean="0"/>
            <a:t>，</a:t>
          </a:r>
          <a:r>
            <a:rPr lang="en-US" altLang="zh-CN" sz="1500" noProof="0" dirty="0" smtClean="0"/>
            <a:t>SRM</a:t>
          </a:r>
          <a:r>
            <a:rPr lang="zh-CN" altLang="en-US" sz="1500" noProof="0" dirty="0" smtClean="0"/>
            <a:t> </a:t>
          </a: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在其安装后</a:t>
          </a:r>
          <a:r>
            <a:rPr lang="en-US" altLang="zh-CN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即会使用它。</a:t>
          </a:r>
          <a:endParaRPr lang="zh-CN" altLang="en-US" sz="15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4A371843-2782-4C4A-8798-829B1AD5E029}" type="parTrans" cxnId="{749D8569-3B87-AE4B-A394-58FBE8AC272B}">
      <dgm:prSet/>
      <dgm:spPr/>
      <dgm:t>
        <a:bodyPr/>
        <a:lstStyle/>
        <a:p>
          <a:endParaRPr lang="en-US"/>
        </a:p>
      </dgm:t>
    </dgm:pt>
    <dgm:pt modelId="{F51B673D-88E9-3D4E-9461-C6FB56FDCB85}" type="sibTrans" cxnId="{749D8569-3B87-AE4B-A394-58FBE8AC272B}">
      <dgm:prSet/>
      <dgm:spPr/>
      <dgm:t>
        <a:bodyPr/>
        <a:lstStyle/>
        <a:p>
          <a:endParaRPr lang="en-US"/>
        </a:p>
      </dgm:t>
    </dgm:pt>
    <dgm:pt modelId="{A0D23953-8C09-AB4D-810E-9164922AFC5E}">
      <dgm:prSet custT="1"/>
      <dgm:spPr/>
      <dgm:t>
        <a:bodyPr/>
        <a:lstStyle/>
        <a:p>
          <a:pPr rtl="0"/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此外，您也可以在 </a:t>
          </a:r>
          <a:r>
            <a:rPr lang="en-US" altLang="zh-CN" sz="1500" noProof="0" dirty="0" smtClean="0"/>
            <a:t>SRM </a:t>
          </a: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的安装过程中</a:t>
          </a:r>
          <a:r>
            <a:rPr lang="en-US" altLang="zh-CN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/>
          </a:r>
          <a:br>
            <a:rPr lang="en-US" altLang="zh-CN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</a:b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安装 </a:t>
          </a:r>
          <a:r>
            <a:rPr lang="en-US" altLang="zh-CN" sz="1500" noProof="0" dirty="0" err="1" smtClean="0"/>
            <a:t>vSphere</a:t>
          </a:r>
          <a:r>
            <a:rPr lang="zh-CN" altLang="en-US" sz="1500" noProof="0" dirty="0" smtClean="0"/>
            <a:t> </a:t>
          </a:r>
          <a:r>
            <a:rPr lang="en-US" altLang="zh-CN" sz="1500" noProof="0" dirty="0" smtClean="0"/>
            <a:t>Replication</a:t>
          </a:r>
          <a:r>
            <a:rPr lang="zh-CN" altLang="en-US" sz="1500" noProof="0" dirty="0" smtClean="0">
              <a:latin typeface="DFHeiW5-GB" panose="020B0509000000000000" pitchFamily="49" charset="-122"/>
              <a:ea typeface="DFHeiW5-GB" panose="020B0509000000000000" pitchFamily="49" charset="-122"/>
            </a:rPr>
            <a:t>。</a:t>
          </a:r>
          <a:endParaRPr lang="zh-CN" altLang="en-US" sz="1500" noProof="0" dirty="0">
            <a:latin typeface="DFHeiW5-GB" panose="020B0509000000000000" pitchFamily="49" charset="-122"/>
            <a:ea typeface="DFHeiW5-GB" panose="020B0509000000000000" pitchFamily="49" charset="-122"/>
          </a:endParaRPr>
        </a:p>
      </dgm:t>
    </dgm:pt>
    <dgm:pt modelId="{C3829A13-0956-6C48-8D84-9073B11A42FE}" type="parTrans" cxnId="{849F23A8-0C0A-A746-972A-721681DC389A}">
      <dgm:prSet/>
      <dgm:spPr/>
      <dgm:t>
        <a:bodyPr/>
        <a:lstStyle/>
        <a:p>
          <a:endParaRPr lang="en-US"/>
        </a:p>
      </dgm:t>
    </dgm:pt>
    <dgm:pt modelId="{0DE34D49-30EE-6D4D-8C10-CA6D61DF5E5A}" type="sibTrans" cxnId="{849F23A8-0C0A-A746-972A-721681DC389A}">
      <dgm:prSet/>
      <dgm:spPr/>
      <dgm:t>
        <a:bodyPr/>
        <a:lstStyle/>
        <a:p>
          <a:endParaRPr lang="en-US"/>
        </a:p>
      </dgm:t>
    </dgm:pt>
    <dgm:pt modelId="{AE8AD9A4-5997-964D-9FCF-0A0D84646FF1}" type="pres">
      <dgm:prSet presAssocID="{73CFE72F-6E2A-C94C-A87E-278566F8C2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9BF404-C485-5C4A-829D-969B6D7DC9D3}" type="pres">
      <dgm:prSet presAssocID="{F0ADEEAC-2BA9-F042-903A-010D51D5F5C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EEA4EB-8E38-4841-B2DC-18255225C1FB}" type="pres">
      <dgm:prSet presAssocID="{57935B84-22D0-E140-BD00-C01C56D19636}" presName="sibTrans" presStyleCnt="0"/>
      <dgm:spPr/>
    </dgm:pt>
    <dgm:pt modelId="{78BA28A4-09BE-3D47-9486-4AA6922A1097}" type="pres">
      <dgm:prSet presAssocID="{D4421F93-082F-BF47-9AA1-136DCFE5E97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A53410-5435-C84F-AF56-466F91F71118}" type="pres">
      <dgm:prSet presAssocID="{F51B673D-88E9-3D4E-9461-C6FB56FDCB85}" presName="sibTrans" presStyleCnt="0"/>
      <dgm:spPr/>
    </dgm:pt>
    <dgm:pt modelId="{90F9EAA9-4BDF-F948-85AD-E0563B0A4268}" type="pres">
      <dgm:prSet presAssocID="{A0D23953-8C09-AB4D-810E-9164922AFC5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49D8569-3B87-AE4B-A394-58FBE8AC272B}" srcId="{73CFE72F-6E2A-C94C-A87E-278566F8C232}" destId="{D4421F93-082F-BF47-9AA1-136DCFE5E973}" srcOrd="1" destOrd="0" parTransId="{4A371843-2782-4C4A-8798-829B1AD5E029}" sibTransId="{F51B673D-88E9-3D4E-9461-C6FB56FDCB85}"/>
    <dgm:cxn modelId="{F928A069-4F28-45C8-9766-BAEFD1D35A9E}" type="presOf" srcId="{73CFE72F-6E2A-C94C-A87E-278566F8C232}" destId="{AE8AD9A4-5997-964D-9FCF-0A0D84646FF1}" srcOrd="0" destOrd="0" presId="urn:microsoft.com/office/officeart/2005/8/layout/default#3"/>
    <dgm:cxn modelId="{34E2FF84-0B6B-43BA-B439-9CEA4EA9C913}" type="presOf" srcId="{A0D23953-8C09-AB4D-810E-9164922AFC5E}" destId="{90F9EAA9-4BDF-F948-85AD-E0563B0A4268}" srcOrd="0" destOrd="0" presId="urn:microsoft.com/office/officeart/2005/8/layout/default#3"/>
    <dgm:cxn modelId="{DDA46352-0D74-674C-B12B-FD152D33A1C3}" srcId="{73CFE72F-6E2A-C94C-A87E-278566F8C232}" destId="{F0ADEEAC-2BA9-F042-903A-010D51D5F5CB}" srcOrd="0" destOrd="0" parTransId="{DD695A29-6354-5A48-A5BF-A116940A35AA}" sibTransId="{57935B84-22D0-E140-BD00-C01C56D19636}"/>
    <dgm:cxn modelId="{CB2BCE07-AE86-460E-9AEC-53DCDAC31EC1}" type="presOf" srcId="{D4421F93-082F-BF47-9AA1-136DCFE5E973}" destId="{78BA28A4-09BE-3D47-9486-4AA6922A1097}" srcOrd="0" destOrd="0" presId="urn:microsoft.com/office/officeart/2005/8/layout/default#3"/>
    <dgm:cxn modelId="{BC347FD1-9440-4A98-9E05-E135C940FFBE}" type="presOf" srcId="{F0ADEEAC-2BA9-F042-903A-010D51D5F5CB}" destId="{A09BF404-C485-5C4A-829D-969B6D7DC9D3}" srcOrd="0" destOrd="0" presId="urn:microsoft.com/office/officeart/2005/8/layout/default#3"/>
    <dgm:cxn modelId="{849F23A8-0C0A-A746-972A-721681DC389A}" srcId="{73CFE72F-6E2A-C94C-A87E-278566F8C232}" destId="{A0D23953-8C09-AB4D-810E-9164922AFC5E}" srcOrd="2" destOrd="0" parTransId="{C3829A13-0956-6C48-8D84-9073B11A42FE}" sibTransId="{0DE34D49-30EE-6D4D-8C10-CA6D61DF5E5A}"/>
    <dgm:cxn modelId="{A640902B-124D-4FE9-B4AD-02310E345F15}" type="presParOf" srcId="{AE8AD9A4-5997-964D-9FCF-0A0D84646FF1}" destId="{A09BF404-C485-5C4A-829D-969B6D7DC9D3}" srcOrd="0" destOrd="0" presId="urn:microsoft.com/office/officeart/2005/8/layout/default#3"/>
    <dgm:cxn modelId="{258372EA-695D-4989-80B4-12F1A9C3189A}" type="presParOf" srcId="{AE8AD9A4-5997-964D-9FCF-0A0D84646FF1}" destId="{CCEEA4EB-8E38-4841-B2DC-18255225C1FB}" srcOrd="1" destOrd="0" presId="urn:microsoft.com/office/officeart/2005/8/layout/default#3"/>
    <dgm:cxn modelId="{A8C54650-3FE5-4255-BBA9-571BDD7AEE48}" type="presParOf" srcId="{AE8AD9A4-5997-964D-9FCF-0A0D84646FF1}" destId="{78BA28A4-09BE-3D47-9486-4AA6922A1097}" srcOrd="2" destOrd="0" presId="urn:microsoft.com/office/officeart/2005/8/layout/default#3"/>
    <dgm:cxn modelId="{F34EE897-1D0C-4416-AFC3-DF72D0B6E29C}" type="presParOf" srcId="{AE8AD9A4-5997-964D-9FCF-0A0D84646FF1}" destId="{97A53410-5435-C84F-AF56-466F91F71118}" srcOrd="3" destOrd="0" presId="urn:microsoft.com/office/officeart/2005/8/layout/default#3"/>
    <dgm:cxn modelId="{B7B3306F-2472-4CA4-88B7-523706A6DEDD}" type="presParOf" srcId="{AE8AD9A4-5997-964D-9FCF-0A0D84646FF1}" destId="{90F9EAA9-4BDF-F948-85AD-E0563B0A4268}" srcOrd="4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课程简介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软件定义的数据中心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创建虚拟机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dirty="0" smtClean="0">
              <a:ea typeface="DFHeiW5-GB" panose="020B0509000000000000" pitchFamily="49" charset="-122"/>
            </a:rPr>
            <a:t>VMware </a:t>
          </a:r>
          <a:r>
            <a:rPr lang="en-US" altLang="zh-CN" sz="1200" kern="1200" baseline="0" noProof="0" dirty="0" err="1" smtClean="0">
              <a:ea typeface="DFHeiW5-GB" panose="020B0509000000000000" pitchFamily="49" charset="-122"/>
            </a:rPr>
            <a:t>vCenter</a:t>
          </a: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 </a:t>
          </a:r>
          <a:r>
            <a:rPr lang="en-US" altLang="zh-CN" sz="1200" kern="1200" baseline="0" noProof="0" dirty="0" smtClean="0">
              <a:ea typeface="DFHeiW5-GB" panose="020B0509000000000000" pitchFamily="49" charset="-122"/>
            </a:rPr>
            <a:t>Server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配置和管理虚拟网络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配置和管理虚拟存储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虚拟机管理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57274" y="604162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资源管理和监控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771440" y="618328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57274" y="1143653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dirty="0" smtClean="0">
              <a:ea typeface="DFHeiW5-GB" panose="020B0509000000000000" pitchFamily="49" charset="-122"/>
            </a:rPr>
            <a:t>High Availability </a:t>
          </a: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和 </a:t>
          </a:r>
          <a:r>
            <a:rPr lang="en-US" altLang="zh-CN" sz="1200" kern="1200" baseline="0" noProof="0" dirty="0" smtClean="0">
              <a:ea typeface="DFHeiW5-GB" panose="020B0509000000000000" pitchFamily="49" charset="-122"/>
            </a:rPr>
            <a:t>Fault Tolerance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771440" y="1157819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57274" y="171087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baseline="0" noProof="0" dirty="0" smtClean="0">
              <a:ea typeface="DFHeiW5-GB" panose="020B0509000000000000" pitchFamily="49" charset="-122"/>
            </a:rPr>
            <a:t>主机可扩展性</a:t>
          </a:r>
          <a:endParaRPr lang="zh-CN" altLang="en-US" sz="1200" b="0" kern="1200" baseline="0" noProof="0" dirty="0">
            <a:ea typeface="DFHeiW5-GB" panose="020B0509000000000000" pitchFamily="49" charset="-122"/>
          </a:endParaRPr>
        </a:p>
      </dsp:txBody>
      <dsp:txXfrm>
        <a:off x="4771440" y="1725045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57274" y="2278104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altLang="en-US" sz="1200" b="0" kern="1200" baseline="0" noProof="0" dirty="0">
            <a:ea typeface="DFHeiW5-GB" panose="020B0509000000000000" pitchFamily="49" charset="-122"/>
          </a:endParaRPr>
        </a:p>
      </dsp:txBody>
      <dsp:txXfrm>
        <a:off x="4771440" y="2292270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74684" y="281609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安装 </a:t>
          </a:r>
          <a:r>
            <a:rPr lang="en-US" altLang="zh-CN" sz="1200" kern="1200" baseline="0" noProof="0" dirty="0" err="1" smtClean="0">
              <a:ea typeface="DFHeiW5-GB" panose="020B0509000000000000" pitchFamily="49" charset="-122"/>
            </a:rPr>
            <a:t>vSphere</a:t>
          </a:r>
          <a:r>
            <a:rPr lang="zh-CN" altLang="en-US" sz="1200" kern="1200" baseline="0" noProof="0" dirty="0" smtClean="0">
              <a:ea typeface="DFHeiW5-GB" panose="020B0509000000000000" pitchFamily="49" charset="-122"/>
            </a:rPr>
            <a:t> 组件</a:t>
          </a:r>
          <a:endParaRPr lang="zh-CN" altLang="en-US" sz="1200" kern="1200" baseline="0" noProof="0" dirty="0">
            <a:ea typeface="DFHeiW5-GB" panose="020B0509000000000000" pitchFamily="49" charset="-122"/>
          </a:endParaRPr>
        </a:p>
      </dsp:txBody>
      <dsp:txXfrm>
        <a:off x="4788850" y="2830257"/>
        <a:ext cx="3207800" cy="455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7F6EC-CC2D-4B92-8815-A70B747EC470}" type="slidenum">
              <a:rPr lang="en-US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F50E86-E836-48AF-82C8-3F1417AA4E2A}" type="slidenum">
              <a:rPr lang="en-US" smtClean="0">
                <a:ea typeface="ＭＳ Ｐゴシック"/>
                <a:cs typeface="ＭＳ Ｐゴシック"/>
              </a:rPr>
              <a:pPr/>
              <a:t>12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 typeface="Arial" pitchFamily="34" charset="0"/>
              <a:buNone/>
            </a:pPr>
            <a:endParaRPr lang="en-US" dirty="0" smtClean="0">
              <a:ea typeface="ＭＳ Ｐゴシック"/>
            </a:endParaRPr>
          </a:p>
        </p:txBody>
      </p:sp>
      <p:sp>
        <p:nvSpPr>
          <p:cNvPr id="105476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eaLnBrk="0" hangingPunct="0"/>
            <a:fld id="{4A2E00C2-6A52-419A-9A68-FA148CDE9402}" type="slidenum">
              <a:rPr lang="en-US" sz="1200">
                <a:solidFill>
                  <a:schemeClr val="tx1"/>
                </a:solidFill>
              </a:rPr>
              <a:pPr algn="r" eaLnBrk="0" hangingPunct="0"/>
              <a:t>13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eaLnBrk="0" hangingPunct="0"/>
            <a:fld id="{0CFE4FCC-C58C-43CC-B36F-83A44560A58E}" type="slidenum">
              <a:rPr lang="en-US" sz="1200">
                <a:solidFill>
                  <a:schemeClr val="tx1"/>
                </a:solidFill>
              </a:rPr>
              <a:pPr algn="r" eaLnBrk="0" hangingPunct="0"/>
              <a:t>14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3F580A0C-1978-44A3-AD4B-90B68CFFA1A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45411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007F453D-6F36-4CA8-8FAD-3124CB9799FC}" type="slidenum">
              <a:rPr lang="en-US" sz="1300"/>
              <a:pPr algn="r" defTabSz="966526"/>
              <a:t>15</a:t>
            </a:fld>
            <a:endParaRPr lang="en-US" sz="1300" dirty="0"/>
          </a:p>
        </p:txBody>
      </p:sp>
      <p:sp>
        <p:nvSpPr>
          <p:cNvPr id="145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45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lvl="1" eaLnBrk="1" hangingPunct="1"/>
            <a:endParaRPr lang="en-US" b="1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15F07F92-9E91-484E-8C09-D6CD6AA67B3D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46435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ED3F618A-B6F8-48D2-B9FC-A9B07FE5D4EF}" type="slidenum">
              <a:rPr lang="en-US" sz="1300"/>
              <a:pPr algn="r" defTabSz="966526"/>
              <a:t>16</a:t>
            </a:fld>
            <a:endParaRPr lang="en-US" sz="1300" dirty="0"/>
          </a:p>
        </p:txBody>
      </p:sp>
      <p:sp>
        <p:nvSpPr>
          <p:cNvPr id="146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46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lvl="0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E250917-9C21-4F99-B7AC-1E697D04A544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48483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5C08B179-6CFC-4321-85F2-6FB84CE4A894}" type="slidenum">
              <a:rPr lang="en-US" sz="1300"/>
              <a:pPr algn="r" defTabSz="966526"/>
              <a:t>17</a:t>
            </a:fld>
            <a:endParaRPr lang="en-US" sz="1300" dirty="0"/>
          </a:p>
        </p:txBody>
      </p:sp>
      <p:sp>
        <p:nvSpPr>
          <p:cNvPr id="148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484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lvl="3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19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4D377-FF6E-4EDA-B38E-2F38F349F46B}" type="slidenum">
              <a:rPr lang="en-US" smtClean="0">
                <a:latin typeface="Arial" pitchFamily="34" charset="0"/>
                <a:cs typeface="Arial" pitchFamily="34" charset="0"/>
              </a:rPr>
              <a:pPr/>
              <a:t>20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76737-E999-4317-8458-EFDF8CF77201}" type="slidenum">
              <a:rPr lang="en-US" smtClean="0">
                <a:cs typeface="Arial" charset="0"/>
              </a:rPr>
              <a:pPr/>
              <a:t>21</a:t>
            </a:fld>
            <a:endParaRPr lang="en-US" dirty="0" smtClean="0">
              <a:cs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DEC39C-55CF-43A6-B7F0-4435642E78F5}" type="slidenum">
              <a:rPr lang="en-US" smtClean="0">
                <a:latin typeface="Arial" pitchFamily="34" charset="0"/>
                <a:cs typeface="Arial" pitchFamily="34" charset="0"/>
              </a:rPr>
              <a:pPr/>
              <a:t>22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CCACFB-FE37-4D80-8246-E7A75AC251BC}" type="slidenum">
              <a:rPr lang="en-US" smtClean="0">
                <a:latin typeface="Arial" pitchFamily="34" charset="0"/>
                <a:cs typeface="Arial" pitchFamily="34" charset="0"/>
              </a:rPr>
              <a:pPr/>
              <a:t>23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CCACFB-FE37-4D80-8246-E7A75AC251BC}" type="slidenum">
              <a:rPr lang="en-US" smtClean="0">
                <a:latin typeface="Arial" pitchFamily="34" charset="0"/>
                <a:cs typeface="Arial" pitchFamily="34" charset="0"/>
              </a:rPr>
              <a:pPr/>
              <a:t>24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5" y="4560891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80D578F-13E4-4728-B7E2-6B9BE03EEF70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130051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CAF69DBC-7162-486F-BE3E-8EED669363F4}" type="slidenum">
              <a:rPr lang="en-US" sz="1300"/>
              <a:pPr algn="r" defTabSz="966526"/>
              <a:t>25</a:t>
            </a:fld>
            <a:endParaRPr lang="en-US" sz="1300" dirty="0"/>
          </a:p>
        </p:txBody>
      </p:sp>
      <p:sp>
        <p:nvSpPr>
          <p:cNvPr id="13005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30053" name="Notes Placeholder 2"/>
          <p:cNvSpPr>
            <a:spLocks noGrp="1"/>
          </p:cNvSpPr>
          <p:nvPr>
            <p:ph type="body" idx="1"/>
          </p:nvPr>
        </p:nvSpPr>
        <p:spPr/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7B5747-5BD1-4DC8-A35E-4268C5163ECE}" type="slidenum">
              <a:rPr lang="en-US" smtClean="0">
                <a:latin typeface="Arial" pitchFamily="34" charset="0"/>
                <a:cs typeface="Arial" pitchFamily="34" charset="0"/>
              </a:rPr>
              <a:pPr/>
              <a:t>26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13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813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US" sz="8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6177070A-1466-480C-B763-A0910045339C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136195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DAC944D4-A74E-4463-9F66-89575894F342}" type="slidenum">
              <a:rPr lang="en-US" sz="1300"/>
              <a:pPr algn="r" defTabSz="966526"/>
              <a:t>27</a:t>
            </a:fld>
            <a:endParaRPr lang="en-US" sz="1300" dirty="0"/>
          </a:p>
        </p:txBody>
      </p:sp>
      <p:sp>
        <p:nvSpPr>
          <p:cNvPr id="1361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361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US" sz="8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CC95CDF-F66C-4457-9801-13DC2EB92BAE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137219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47040B37-BD17-4F3A-8BE7-724E4EBDCA92}" type="slidenum">
              <a:rPr lang="en-US" sz="1300"/>
              <a:pPr algn="r" defTabSz="966526"/>
              <a:t>28</a:t>
            </a:fld>
            <a:endParaRPr lang="en-US" sz="1300" dirty="0"/>
          </a:p>
        </p:txBody>
      </p:sp>
      <p:sp>
        <p:nvSpPr>
          <p:cNvPr id="1372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37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8B909A-AADA-4EEC-85C4-37918249E361}" type="slidenum">
              <a:rPr lang="en-US" smtClean="0">
                <a:latin typeface="Arial" pitchFamily="34" charset="0"/>
                <a:cs typeface="Arial" pitchFamily="34" charset="0"/>
              </a:rPr>
              <a:pPr/>
              <a:t>29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0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4710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11F66-BCA3-494C-BFCC-6CD9B31CD3F3}" type="slidenum">
              <a:rPr lang="en-US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marL="228539" indent="-228539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8EE08E25-D9A5-4904-8EAD-F7E88DBB7496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153603" name="Slide Number Placeholder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510A7329-E1F9-47B6-8031-C6CA04E23913}" type="slidenum">
              <a:rPr lang="en-US" sz="1300"/>
              <a:pPr algn="r" defTabSz="966526"/>
              <a:t>30</a:t>
            </a:fld>
            <a:endParaRPr lang="en-US" sz="1300" dirty="0"/>
          </a:p>
        </p:txBody>
      </p:sp>
      <p:sp>
        <p:nvSpPr>
          <p:cNvPr id="153604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7F0E4778-45B9-4095-8E49-C5DF8D844DD9}" type="slidenum">
              <a:rPr lang="en-US" sz="1200"/>
              <a:pPr algn="r"/>
              <a:t>30</a:t>
            </a:fld>
            <a:endParaRPr lang="en-US" sz="1200" dirty="0"/>
          </a:p>
        </p:txBody>
      </p:sp>
      <p:sp>
        <p:nvSpPr>
          <p:cNvPr id="1536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3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</p:spPr>
        <p:txBody>
          <a:bodyPr lIns="91407" tIns="45704" rIns="91407" bIns="45704"/>
          <a:lstStyle/>
          <a:p>
            <a:pPr eaLnBrk="1" hangingPunct="1"/>
            <a:endParaRPr lang="en-GB" sz="10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FA1E7480-DDF7-4A68-AF4F-BB4C776B8438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139267" name="Slide Number Placeholder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AAC94673-ED38-4773-A984-CAEBE8869C5E}" type="slidenum">
              <a:rPr lang="en-US" sz="1300"/>
              <a:pPr algn="r" defTabSz="966526"/>
              <a:t>31</a:t>
            </a:fld>
            <a:endParaRPr lang="en-US" sz="1300" dirty="0"/>
          </a:p>
        </p:txBody>
      </p:sp>
      <p:sp>
        <p:nvSpPr>
          <p:cNvPr id="139268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D7F25D1A-4B3B-470E-8FE7-4B9DD0001E43}" type="slidenum">
              <a:rPr lang="en-US" sz="1200"/>
              <a:pPr algn="r"/>
              <a:t>31</a:t>
            </a:fld>
            <a:endParaRPr lang="en-US" sz="1200" dirty="0"/>
          </a:p>
        </p:txBody>
      </p:sp>
      <p:sp>
        <p:nvSpPr>
          <p:cNvPr id="1392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39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</p:spPr>
        <p:txBody>
          <a:bodyPr lIns="91407" tIns="45704" rIns="91407" bIns="45704"/>
          <a:lstStyle/>
          <a:p>
            <a:pPr eaLnBrk="1" hangingPunct="1"/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84C4E98-D38C-4E26-9163-53B67D80B5EF}" type="slidenum">
              <a:rPr lang="en-US"/>
              <a:pPr/>
              <a:t>32</a:t>
            </a:fld>
            <a:endParaRPr lang="en-US" dirty="0"/>
          </a:p>
        </p:txBody>
      </p:sp>
      <p:sp>
        <p:nvSpPr>
          <p:cNvPr id="154627" name="Slide Number Placeholder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30916ABD-2CD3-4DEC-B60F-82A40CA9BD15}" type="slidenum">
              <a:rPr lang="en-US" sz="1300"/>
              <a:pPr algn="r" defTabSz="966526"/>
              <a:t>32</a:t>
            </a:fld>
            <a:endParaRPr lang="en-US" sz="1300" dirty="0"/>
          </a:p>
        </p:txBody>
      </p:sp>
      <p:sp>
        <p:nvSpPr>
          <p:cNvPr id="154628" name="Rectangle 7"/>
          <p:cNvSpPr txBox="1">
            <a:spLocks noGrp="1" noChangeArrowheads="1"/>
          </p:cNvSpPr>
          <p:nvPr/>
        </p:nvSpPr>
        <p:spPr bwMode="auto">
          <a:xfrm>
            <a:off x="4143375" y="9117014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b"/>
          <a:lstStyle/>
          <a:p>
            <a:pPr algn="r"/>
            <a:fld id="{4567D919-0E42-421E-B403-1FB2237D5704}" type="slidenum">
              <a:rPr lang="en-US" sz="1200"/>
              <a:pPr algn="r"/>
              <a:t>32</a:t>
            </a:fld>
            <a:endParaRPr lang="en-US" sz="1200" dirty="0"/>
          </a:p>
        </p:txBody>
      </p:sp>
      <p:sp>
        <p:nvSpPr>
          <p:cNvPr id="154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4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</p:spPr>
        <p:txBody>
          <a:bodyPr lIns="91407" tIns="45704" rIns="91407" bIns="45704"/>
          <a:lstStyle/>
          <a:p>
            <a:pPr marL="742750" lvl="1" indent="-285673" eaLnBrk="1" hangingPunct="1">
              <a:lnSpc>
                <a:spcPct val="90000"/>
              </a:lnSpc>
            </a:pPr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34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9268202-89BE-4F2B-9133-8C48079DCE10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144387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6C28D598-11D0-46EA-B004-7DA953CBD7C3}" type="slidenum">
              <a:rPr lang="en-US" sz="1300"/>
              <a:pPr algn="r" defTabSz="966526"/>
              <a:t>35</a:t>
            </a:fld>
            <a:endParaRPr lang="en-US" sz="1300" dirty="0"/>
          </a:p>
        </p:txBody>
      </p:sp>
      <p:sp>
        <p:nvSpPr>
          <p:cNvPr id="144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</p:spPr>
        <p:txBody>
          <a:bodyPr lIns="96627" tIns="48312" rIns="96627" bIns="48312"/>
          <a:lstStyle/>
          <a:p>
            <a:pPr lvl="1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287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2E93302D-EAC6-4B2D-B44B-89E58923A78D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17763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0758DE6A-A04D-4C30-B20F-AB3C20EBF898}" type="slidenum">
              <a:rPr lang="en-US" sz="1300"/>
              <a:pPr algn="r" defTabSz="966526"/>
              <a:t>4</a:t>
            </a:fld>
            <a:endParaRPr lang="en-US" sz="1300" dirty="0"/>
          </a:p>
        </p:txBody>
      </p:sp>
      <p:sp>
        <p:nvSpPr>
          <p:cNvPr id="1177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177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en-US" sz="1000" dirty="0">
              <a:ea typeface="ＭＳ Ｐゴシック"/>
            </a:endParaRPr>
          </a:p>
        </p:txBody>
      </p:sp>
      <p:sp>
        <p:nvSpPr>
          <p:cNvPr id="115716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eaLnBrk="0" hangingPunct="0"/>
            <a:fld id="{33036B72-F500-463B-B9C2-2F9821F8539D}" type="slidenum">
              <a:rPr lang="en-US" sz="1200">
                <a:solidFill>
                  <a:schemeClr val="tx1"/>
                </a:solidFill>
              </a:rPr>
              <a:pPr algn="r" eaLnBrk="0" hangingPunct="0"/>
              <a:t>42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117764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eaLnBrk="0" hangingPunct="0"/>
            <a:fld id="{D2C17F39-7A14-44C9-BE5D-E5754FAF13D4}" type="slidenum">
              <a:rPr lang="en-US" sz="1200">
                <a:solidFill>
                  <a:schemeClr val="tx1"/>
                </a:solidFill>
              </a:rPr>
              <a:pPr algn="r" eaLnBrk="0" hangingPunct="0"/>
              <a:t>43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sz="900" dirty="0">
              <a:ea typeface="ＭＳ Ｐゴシック"/>
            </a:endParaRPr>
          </a:p>
        </p:txBody>
      </p:sp>
      <p:sp>
        <p:nvSpPr>
          <p:cNvPr id="121860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eaLnBrk="0" hangingPunct="0"/>
            <a:fld id="{02C323F8-36AE-4E08-B14D-1F1B2E8C7D75}" type="slidenum">
              <a:rPr lang="en-US" sz="1200">
                <a:solidFill>
                  <a:schemeClr val="tx1"/>
                </a:solidFill>
              </a:rPr>
              <a:pPr algn="r" eaLnBrk="0" hangingPunct="0"/>
              <a:t>44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B5148-0959-440D-BF20-CB07C77D1BDD}" type="slidenum">
              <a:rPr lang="en-US" smtClean="0">
                <a:latin typeface="Arial" pitchFamily="34" charset="0"/>
                <a:ea typeface="ＭＳ Ｐゴシック"/>
                <a:cs typeface="Arial" pitchFamily="34" charset="0"/>
              </a:rPr>
              <a:pPr/>
              <a:t>45</a:t>
            </a:fld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01"/>
            <a:fld id="{1EB6528A-2B01-49AB-8E13-B7202A05AA50}" type="slidenum">
              <a:rPr lang="en-US" sz="1300"/>
              <a:pPr algn="r" defTabSz="966501"/>
              <a:t>45</a:t>
            </a:fld>
            <a:endParaRPr lang="en-US" sz="1300" dirty="0"/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47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9268202-89BE-4F2B-9133-8C48079DCE10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144387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6C28D598-11D0-46EA-B004-7DA953CBD7C3}" type="slidenum">
              <a:rPr lang="en-US" sz="1300"/>
              <a:pPr algn="r" defTabSz="966526"/>
              <a:t>48</a:t>
            </a:fld>
            <a:endParaRPr lang="en-US" sz="1300" dirty="0"/>
          </a:p>
        </p:txBody>
      </p:sp>
      <p:sp>
        <p:nvSpPr>
          <p:cNvPr id="144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</p:spPr>
        <p:txBody>
          <a:bodyPr lIns="96627" tIns="48312" rIns="96627" bIns="48312"/>
          <a:lstStyle/>
          <a:p>
            <a:pPr lvl="1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7021E387-BC9E-45E7-B81A-D6713EB3858B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164867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80F55DEE-D38B-490C-BBFA-28CE93B22904}" type="slidenum">
              <a:rPr lang="en-US" sz="1300"/>
              <a:pPr algn="r" defTabSz="966526"/>
              <a:t>49</a:t>
            </a:fld>
            <a:endParaRPr lang="en-US" sz="1300" dirty="0"/>
          </a:p>
        </p:txBody>
      </p:sp>
      <p:sp>
        <p:nvSpPr>
          <p:cNvPr id="164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4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27F6EC-CC2D-4B92-8815-A70B747EC470}" type="slidenum">
              <a:rPr lang="en-US" smtClean="0">
                <a:latin typeface="Arial" pitchFamily="34" charset="0"/>
                <a:cs typeface="Arial" pitchFamily="34" charset="0"/>
              </a:rPr>
              <a:pPr/>
              <a:t>50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4B64B4AC-0C8A-4CA8-BBD0-411A734E0926}" type="slidenum">
              <a:rPr lang="en-US"/>
              <a:pPr/>
              <a:t>51</a:t>
            </a:fld>
            <a:endParaRPr lang="en-US" dirty="0"/>
          </a:p>
        </p:txBody>
      </p:sp>
      <p:sp>
        <p:nvSpPr>
          <p:cNvPr id="163843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F7CF3FBC-0F39-47F0-B2C7-3138B033DF6F}" type="slidenum">
              <a:rPr lang="en-US" sz="1300"/>
              <a:pPr algn="r" defTabSz="966526"/>
              <a:t>51</a:t>
            </a:fld>
            <a:endParaRPr lang="en-US" sz="1300" dirty="0"/>
          </a:p>
        </p:txBody>
      </p:sp>
      <p:sp>
        <p:nvSpPr>
          <p:cNvPr id="16384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63845" name="Notes Placeholder 2"/>
          <p:cNvSpPr>
            <a:spLocks noGrp="1"/>
          </p:cNvSpPr>
          <p:nvPr>
            <p:ph type="body" idx="1"/>
          </p:nvPr>
        </p:nvSpPr>
        <p:spPr/>
        <p:txBody>
          <a:bodyPr lIns="96609" tIns="48305" rIns="96609" bIns="48305"/>
          <a:lstStyle/>
          <a:p>
            <a:pPr eaLnBrk="1" hangingPunct="1">
              <a:lnSpc>
                <a:spcPct val="90000"/>
              </a:lnSpc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0961F5B-FC84-419A-A3A8-1B56EB8E0AB0}" type="slidenum">
              <a:rPr lang="en-US"/>
              <a:pPr/>
              <a:t>52</a:t>
            </a:fld>
            <a:endParaRPr lang="en-US" dirty="0"/>
          </a:p>
        </p:txBody>
      </p:sp>
      <p:sp>
        <p:nvSpPr>
          <p:cNvPr id="168963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5120713F-3A74-42CB-B835-2160BD77326D}" type="slidenum">
              <a:rPr lang="en-US" sz="1300"/>
              <a:pPr algn="r" defTabSz="966526"/>
              <a:t>52</a:t>
            </a:fld>
            <a:endParaRPr lang="en-US" sz="1300" dirty="0"/>
          </a:p>
        </p:txBody>
      </p:sp>
      <p:sp>
        <p:nvSpPr>
          <p:cNvPr id="168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8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lvl="1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D8EC3F58-C850-45BC-9F19-71772B6F9BB0}" type="slidenum">
              <a:rPr lang="en-US"/>
              <a:pPr/>
              <a:t>53</a:t>
            </a:fld>
            <a:endParaRPr lang="en-US" dirty="0"/>
          </a:p>
        </p:txBody>
      </p:sp>
      <p:sp>
        <p:nvSpPr>
          <p:cNvPr id="171011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16C1D476-021C-4950-A7F7-C16E3614E1BF}" type="slidenum">
              <a:rPr lang="en-US" sz="1300"/>
              <a:pPr algn="r" defTabSz="966526"/>
              <a:t>53</a:t>
            </a:fld>
            <a:endParaRPr lang="en-US" sz="1300" dirty="0"/>
          </a:p>
        </p:txBody>
      </p:sp>
      <p:sp>
        <p:nvSpPr>
          <p:cNvPr id="171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71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</p:spPr>
        <p:txBody>
          <a:bodyPr lIns="96627" tIns="48312" rIns="96627" bIns="48312"/>
          <a:lstStyle/>
          <a:p>
            <a:pPr eaLnBrk="1" hangingPunct="1">
              <a:lnSpc>
                <a:spcPct val="80000"/>
              </a:lnSpc>
            </a:pPr>
            <a:endParaRPr lang="en-US" sz="8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A9268202-89BE-4F2B-9133-8C48079DCE10}" type="slidenum">
              <a:rPr lang="en-US"/>
              <a:pPr/>
              <a:t>56</a:t>
            </a:fld>
            <a:endParaRPr lang="en-US" dirty="0"/>
          </a:p>
        </p:txBody>
      </p:sp>
      <p:sp>
        <p:nvSpPr>
          <p:cNvPr id="144387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26"/>
            <a:fld id="{6C28D598-11D0-46EA-B004-7DA953CBD7C3}" type="slidenum">
              <a:rPr lang="en-US" sz="1300"/>
              <a:pPr algn="r" defTabSz="966526"/>
              <a:t>56</a:t>
            </a:fld>
            <a:endParaRPr lang="en-US" sz="1300" dirty="0"/>
          </a:p>
        </p:txBody>
      </p:sp>
      <p:sp>
        <p:nvSpPr>
          <p:cNvPr id="144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44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</p:spPr>
        <p:txBody>
          <a:bodyPr lIns="96627" tIns="48312" rIns="96627" bIns="48312"/>
          <a:lstStyle/>
          <a:p>
            <a:pPr lvl="1"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9362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49362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28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4D377-FF6E-4EDA-B38E-2F38F349F46B}" type="slidenum">
              <a:rPr lang="en-US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23067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44944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8039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722B62-53D6-43EA-B34D-49E869E040B3}" type="slidenum">
              <a:rPr lang="en-US" smtClean="0">
                <a:latin typeface="Arial" pitchFamily="34" charset="0"/>
                <a:cs typeface="Arial" pitchFamily="34" charset="0"/>
              </a:rPr>
              <a:pPr/>
              <a:t>68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8CBC0-3440-4046-AA27-2053D3B1856F}" type="slidenum">
              <a:rPr lang="en-US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9138"/>
            <a:ext cx="4802188" cy="3602037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2475"/>
            <a:ext cx="5851525" cy="4319588"/>
          </a:xfrm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8BC0D2-F81E-4CE0-B981-E23BB6E38BFF}" type="slidenum">
              <a:rPr lang="en-US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sz="1000" dirty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+mj-lt"/>
                <a:cs typeface="SimSun"/>
              </a:rPr>
              <a:t>© 2013 VMware Inc. </a:t>
            </a:r>
            <a:r>
              <a:rPr lang="zh-CN" altLang="en-US" sz="600" noProof="0" dirty="0" smtClean="0">
                <a:solidFill>
                  <a:schemeClr val="bg2">
                    <a:lumMod val="75000"/>
                  </a:schemeClr>
                </a:solidFill>
                <a:latin typeface="DFHeiW5-GB" panose="020B0509000000000000" pitchFamily="49" charset="-122"/>
                <a:ea typeface="DFHeiW5-GB" panose="020B0509000000000000" pitchFamily="49" charset="-122"/>
                <a:cs typeface="SimSun"/>
              </a:rPr>
              <a:t>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dirty="0" smtClean="0"/>
              <a:t>Click to edit Master text styles</a:t>
            </a:r>
          </a:p>
          <a:p>
            <a:pPr lvl="1"/>
            <a:r>
              <a:rPr lang="en-US" altLang="zh-CN" noProof="0" dirty="0" smtClean="0"/>
              <a:t>Second level</a:t>
            </a:r>
          </a:p>
          <a:p>
            <a:pPr lvl="2"/>
            <a:r>
              <a:rPr lang="en-US" altLang="zh-CN" noProof="0" dirty="0" smtClean="0"/>
              <a:t>Third level</a:t>
            </a:r>
          </a:p>
          <a:p>
            <a:pPr lvl="3"/>
            <a:r>
              <a:rPr lang="en-US" altLang="zh-CN" noProof="0" dirty="0" smtClean="0"/>
              <a:t>Fourth level</a:t>
            </a:r>
          </a:p>
          <a:p>
            <a:pPr lvl="4"/>
            <a:r>
              <a:rPr lang="en-US" altLang="zh-CN" noProof="0" dirty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aseline="0" noProof="0" dirty="0">
              <a:ea typeface="华康黑体W5" panose="020B0509000000000000" pitchFamily="49" charset="-122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aseline="0" noProof="0" dirty="0">
              <a:ea typeface="华康黑体W5" panose="020B0509000000000000" pitchFamily="49" charset="-122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华康黑体W5" panose="020B0509000000000000" pitchFamily="49" charset="-122"/>
                <a:cs typeface="SimSun"/>
              </a:rPr>
              <a:t>10-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华康黑体W5" panose="020B0509000000000000" pitchFamily="49" charset="-122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华康黑体W5" panose="020B0509000000000000" pitchFamily="49" charset="-122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baseline="0" noProof="0" dirty="0" smtClean="0">
                <a:solidFill>
                  <a:schemeClr val="bg2">
                    <a:lumMod val="75000"/>
                  </a:schemeClr>
                </a:solidFill>
                <a:latin typeface="+mj-lt"/>
                <a:ea typeface="华康黑体W5" panose="020B0509000000000000" pitchFamily="49" charset="-122"/>
                <a:cs typeface="SimSun"/>
              </a:rPr>
              <a:t>© 2013 VMware Inc. </a:t>
            </a:r>
            <a:r>
              <a:rPr lang="zh-CN" altLang="en-US" sz="600" baseline="0" noProof="0" dirty="0" smtClean="0">
                <a:solidFill>
                  <a:schemeClr val="bg2">
                    <a:lumMod val="75000"/>
                  </a:schemeClr>
                </a:solidFill>
                <a:latin typeface="DFHeiW5-GB" panose="020B0509000000000000" pitchFamily="49" charset="-122"/>
                <a:ea typeface="DFHeiW5-GB" panose="020B0509000000000000" pitchFamily="49" charset="-122"/>
                <a:cs typeface="SimSun"/>
              </a:rPr>
              <a:t>保留所有权利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baseline="0" noProof="0" dirty="0" smtClean="0">
                <a:solidFill>
                  <a:schemeClr val="bg1"/>
                </a:solidFill>
                <a:latin typeface="+mj-lt"/>
                <a:ea typeface="华康黑体W5" panose="020B0509000000000000" pitchFamily="49" charset="-122"/>
                <a:cs typeface="SimSun"/>
              </a:rPr>
              <a:t>VMware </a:t>
            </a:r>
            <a:r>
              <a:rPr lang="en-US" altLang="zh-CN" sz="1000" b="0" baseline="0" noProof="0" dirty="0" err="1" smtClean="0">
                <a:solidFill>
                  <a:schemeClr val="bg1"/>
                </a:solidFill>
                <a:latin typeface="+mj-lt"/>
                <a:ea typeface="华康黑体W5" panose="020B0509000000000000" pitchFamily="49" charset="-122"/>
                <a:cs typeface="SimSun"/>
              </a:rPr>
              <a:t>vSphere</a:t>
            </a:r>
            <a:r>
              <a:rPr lang="zh-CN" altLang="en-US" sz="1000" b="0" baseline="0" noProof="0" dirty="0" smtClean="0">
                <a:solidFill>
                  <a:schemeClr val="bg1"/>
                </a:solidFill>
                <a:latin typeface="+mj-lt"/>
                <a:ea typeface="华康黑体W5" panose="020B0509000000000000" pitchFamily="49" charset="-122"/>
                <a:cs typeface="SimSun"/>
              </a:rPr>
              <a:t>：</a:t>
            </a:r>
            <a:r>
              <a:rPr lang="zh-CN" altLang="en-US" sz="1000" b="0" baseline="0" noProof="0" dirty="0" smtClean="0">
                <a:solidFill>
                  <a:schemeClr val="bg1"/>
                </a:solidFill>
                <a:latin typeface="DFHeiW5-GB" panose="020B0509000000000000" pitchFamily="49" charset="-122"/>
                <a:ea typeface="DFHeiW5-GB" panose="020B0509000000000000" pitchFamily="49" charset="-122"/>
                <a:cs typeface="SimSun"/>
              </a:rPr>
              <a:t>安装、配置和管理</a:t>
            </a:r>
            <a:endParaRPr lang="zh-CN" altLang="en-US" sz="1000" b="0" baseline="0" noProof="0" dirty="0" smtClean="0">
              <a:solidFill>
                <a:schemeClr val="bg1"/>
              </a:solidFill>
              <a:latin typeface="DFHeiW5-GB" panose="020B0509000000000000" pitchFamily="49" charset="-122"/>
              <a:ea typeface="DFHeiW5-GB" panose="020B0509000000000000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dirty="0" smtClean="0"/>
              <a:t>Click to edit Master title style</a:t>
            </a:r>
            <a:endParaRPr lang="zh-CN" altLang="en-US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 baseline="0">
          <a:solidFill>
            <a:srgbClr val="003D79"/>
          </a:solidFill>
          <a:latin typeface="+mj-lt"/>
          <a:ea typeface="华康黑体W5" panose="020B0509000000000000" pitchFamily="49" charset="-122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 baseline="0">
          <a:solidFill>
            <a:srgbClr val="000000"/>
          </a:solidFill>
          <a:latin typeface="+mn-lt"/>
          <a:ea typeface="华康黑体W5" panose="020B0509000000000000" pitchFamily="49" charset="-122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 baseline="0">
          <a:solidFill>
            <a:srgbClr val="000000"/>
          </a:solidFill>
          <a:latin typeface="+mn-lt"/>
          <a:ea typeface="华康黑体W5" panose="020B0509000000000000" pitchFamily="49" charset="-122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 baseline="0">
          <a:solidFill>
            <a:srgbClr val="000000"/>
          </a:solidFill>
          <a:latin typeface="+mn-lt"/>
          <a:ea typeface="华康黑体W5" panose="020B0509000000000000" pitchFamily="49" charset="-122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 baseline="0">
          <a:solidFill>
            <a:srgbClr val="000000"/>
          </a:solidFill>
          <a:latin typeface="+mn-lt"/>
          <a:ea typeface="华康黑体W5" panose="020B0509000000000000" pitchFamily="49" charset="-122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 baseline="0">
          <a:solidFill>
            <a:srgbClr val="000000"/>
          </a:solidFill>
          <a:latin typeface="+mn-lt"/>
          <a:ea typeface="华康黑体W5" panose="020B0509000000000000" pitchFamily="49" charset="-122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1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3.png"/><Relationship Id="rId4" Type="http://schemas.openxmlformats.org/officeDocument/2006/relationships/image" Target="../media/image1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7.png"/><Relationship Id="rId4" Type="http://schemas.openxmlformats.org/officeDocument/2006/relationships/image" Target="../media/image1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5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46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55.png"/><Relationship Id="rId7" Type="http://schemas.openxmlformats.org/officeDocument/2006/relationships/diagramQuickStyle" Target="../diagrams/quickStyle3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56.png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57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58.png"/><Relationship Id="rId9" Type="http://schemas.microsoft.com/office/2007/relationships/diagramDrawing" Target="../diagrams/drawing5.xml"/></Relationships>
</file>

<file path=ppt/slides/_rels/slide6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59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60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Fault Tolerance</a:t>
            </a:r>
            <a:endParaRPr lang="en-US" altLang="zh-CN" dirty="0">
              <a:latin typeface="Arial"/>
              <a:ea typeface="DFHeiW5-GB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i="0" dirty="0" smtClean="0">
                <a:latin typeface="Arial"/>
                <a:ea typeface="DFHeiW5-GB"/>
                <a:cs typeface="SimSun"/>
                <a:sym typeface="Arial"/>
              </a:rPr>
              <a:t>9 </a:t>
            </a:r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单元</a:t>
            </a:r>
            <a:endParaRPr lang="en-US" altLang="zh-CN" i="0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667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528841"/>
              </p:ext>
            </p:extLst>
          </p:nvPr>
        </p:nvGraphicFramePr>
        <p:xfrm>
          <a:off x="718327" y="1086673"/>
          <a:ext cx="7734430" cy="477399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698868"/>
                <a:gridCol w="4035562"/>
              </a:tblGrid>
              <a:tr h="4864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endParaRPr kumimoji="0" lang="zh-CN" alt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DFHeiW5-GB"/>
                        <a:cs typeface="Arial" charset="0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vSphere</a:t>
                      </a: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</a:t>
                      </a:r>
                      <a: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HA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496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可用性级别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高可用性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60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停机时间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最短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2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支持的客户操作系统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适用于所有受支持的客户操作系统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9704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支持的 </a:t>
                      </a:r>
                      <a:r>
                        <a:rPr kumimoji="0" lang="en-US" altLang="zh-CN" sz="16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ESXi</a:t>
                      </a: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硬件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适用于所有受支持的 </a:t>
                      </a:r>
                      <a:r>
                        <a:rPr kumimoji="0" lang="en-US" altLang="zh-CN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ESXi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硬件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683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用途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用于在 </a:t>
                      </a:r>
                      <a:r>
                        <a:rPr kumimoji="0" lang="en-US" altLang="zh-CN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ESXi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主机、虚拟机和虚拟机的应用发生故障时提供保护。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9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可在发生以下故障时提供保护：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主机故障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虚拟机或客户操作系统故障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应用故障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课中讨论的其他场景：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管理网络故障：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网络分区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网络隔离 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故障场景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82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1"/>
          <p:cNvGrpSpPr>
            <a:grpSpLocks/>
          </p:cNvGrpSpPr>
          <p:nvPr/>
        </p:nvGrpSpPr>
        <p:grpSpPr bwMode="auto">
          <a:xfrm>
            <a:off x="1841500" y="866775"/>
            <a:ext cx="3309938" cy="1398588"/>
            <a:chOff x="2555634" y="810605"/>
            <a:chExt cx="3310890" cy="1314451"/>
          </a:xfrm>
        </p:grpSpPr>
        <p:grpSp>
          <p:nvGrpSpPr>
            <p:cNvPr id="8" name="Group 24"/>
            <p:cNvGrpSpPr>
              <a:grpSpLocks/>
            </p:cNvGrpSpPr>
            <p:nvPr/>
          </p:nvGrpSpPr>
          <p:grpSpPr bwMode="auto">
            <a:xfrm>
              <a:off x="2749944" y="1648805"/>
              <a:ext cx="3006090" cy="476251"/>
              <a:chOff x="2975610" y="2038350"/>
              <a:chExt cx="3006090" cy="1215392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469298" y="2039122"/>
                <a:ext cx="1511734" cy="121462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16200000" flipV="1">
                <a:off x="3926862" y="2699575"/>
                <a:ext cx="1054701" cy="793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031" y="2164774"/>
                <a:ext cx="1460920" cy="106612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5891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634" y="810605"/>
              <a:ext cx="781050" cy="954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92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674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893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8547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598922" y="921013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1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48645" y="949361"/>
              <a:ext cx="702638" cy="2314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2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39653" y="891173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3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53" name="Rounded Rectangle 52"/>
          <p:cNvSpPr/>
          <p:nvPr/>
        </p:nvSpPr>
        <p:spPr bwMode="auto">
          <a:xfrm>
            <a:off x="608013" y="2101850"/>
            <a:ext cx="5778500" cy="2315845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715293" y="3515486"/>
            <a:ext cx="5558902" cy="829057"/>
          </a:xfrm>
          <a:prstGeom prst="roundRect">
            <a:avLst/>
          </a:prstGeom>
          <a:gradFill flip="none" rotWithShape="1">
            <a:gsLst>
              <a:gs pos="0">
                <a:srgbClr val="00CC00">
                  <a:tint val="66000"/>
                  <a:satMod val="160000"/>
                </a:srgbClr>
              </a:gs>
              <a:gs pos="50000">
                <a:srgbClr val="00CC00">
                  <a:tint val="44500"/>
                  <a:satMod val="160000"/>
                </a:srgbClr>
              </a:gs>
              <a:gs pos="100000">
                <a:srgbClr val="00CC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CC00"/>
            </a:solidFill>
            <a:prstDash val="solid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358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场景：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主机故障</a:t>
            </a:r>
          </a:p>
        </p:txBody>
      </p:sp>
      <p:grpSp>
        <p:nvGrpSpPr>
          <p:cNvPr id="9" name="Group 77"/>
          <p:cNvGrpSpPr>
            <a:grpSpLocks/>
          </p:cNvGrpSpPr>
          <p:nvPr/>
        </p:nvGrpSpPr>
        <p:grpSpPr bwMode="auto">
          <a:xfrm>
            <a:off x="747713" y="2625725"/>
            <a:ext cx="1712912" cy="927100"/>
            <a:chOff x="1010" y="1636"/>
            <a:chExt cx="1079" cy="584"/>
          </a:xfrm>
        </p:grpSpPr>
        <p:sp>
          <p:nvSpPr>
            <p:cNvPr id="2" name="Rounded Rectangle 45"/>
            <p:cNvSpPr/>
            <p:nvPr/>
          </p:nvSpPr>
          <p:spPr bwMode="auto">
            <a:xfrm>
              <a:off x="1052" y="1667"/>
              <a:ext cx="996" cy="218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A</a:t>
              </a:r>
              <a:endParaRPr lang="en-US" altLang="zh-CN" sz="14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3" name="Rounded Rectangle 46"/>
            <p:cNvSpPr/>
            <p:nvPr/>
          </p:nvSpPr>
          <p:spPr bwMode="auto">
            <a:xfrm>
              <a:off x="1055" y="1943"/>
              <a:ext cx="996" cy="218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B</a:t>
              </a:r>
              <a:endParaRPr lang="en-US" altLang="zh-CN" sz="14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48" name="Rounded Rectangle 47"/>
          <p:cNvSpPr/>
          <p:nvPr/>
        </p:nvSpPr>
        <p:spPr bwMode="auto">
          <a:xfrm>
            <a:off x="2663385" y="2655910"/>
            <a:ext cx="1581151" cy="34671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4549121" y="3108389"/>
            <a:ext cx="1581149" cy="34671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10" name="Group 69"/>
          <p:cNvGrpSpPr>
            <a:grpSpLocks/>
          </p:cNvGrpSpPr>
          <p:nvPr/>
        </p:nvGrpSpPr>
        <p:grpSpPr bwMode="auto">
          <a:xfrm>
            <a:off x="766763" y="3986213"/>
            <a:ext cx="5307012" cy="1268412"/>
            <a:chOff x="1738648" y="4228489"/>
            <a:chExt cx="5306096" cy="1268647"/>
          </a:xfrm>
        </p:grpSpPr>
        <p:cxnSp>
          <p:nvCxnSpPr>
            <p:cNvPr id="71" name="Straight Arrow Connector 70"/>
            <p:cNvCxnSpPr/>
            <p:nvPr/>
          </p:nvCxnSpPr>
          <p:spPr bwMode="auto">
            <a:xfrm flipV="1">
              <a:off x="1738648" y="4868370"/>
              <a:ext cx="5306096" cy="12702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5400000">
              <a:off x="4152705" y="4544461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 rot="5400000">
              <a:off x="5966904" y="4563514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rot="5400000">
              <a:off x="2386916" y="4543666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3275763" y="5181960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867" name="Text Box 9"/>
          <p:cNvSpPr txBox="1">
            <a:spLocks noChangeArrowheads="1"/>
          </p:cNvSpPr>
          <p:nvPr/>
        </p:nvSpPr>
        <p:spPr bwMode="auto">
          <a:xfrm>
            <a:off x="1698625" y="5702300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35868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6750" y="4846638"/>
            <a:ext cx="13477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Rounded Rectangle 80"/>
          <p:cNvSpPr/>
          <p:nvPr/>
        </p:nvSpPr>
        <p:spPr bwMode="auto">
          <a:xfrm>
            <a:off x="2664361" y="3591852"/>
            <a:ext cx="1709131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4486928" y="3594659"/>
            <a:ext cx="1709131" cy="62239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" name="Rounded Rectangle 80"/>
          <p:cNvSpPr/>
          <p:nvPr/>
        </p:nvSpPr>
        <p:spPr bwMode="auto">
          <a:xfrm>
            <a:off x="845086" y="3591852"/>
            <a:ext cx="1709131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" name="Rounded Rectangle 47"/>
          <p:cNvSpPr/>
          <p:nvPr/>
        </p:nvSpPr>
        <p:spPr bwMode="auto">
          <a:xfrm>
            <a:off x="2663385" y="3113110"/>
            <a:ext cx="1581151" cy="34671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90000" anchor="ctr"/>
          <a:lstStyle/>
          <a:p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" name="Rounded Rectangle 50"/>
          <p:cNvSpPr/>
          <p:nvPr/>
        </p:nvSpPr>
        <p:spPr bwMode="auto">
          <a:xfrm>
            <a:off x="4549121" y="2657539"/>
            <a:ext cx="1581149" cy="34671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tIns="0" rIns="0" bIns="72000" anchor="ctr"/>
          <a:lstStyle/>
          <a:p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11" name="Group 78"/>
          <p:cNvGrpSpPr>
            <a:grpSpLocks/>
          </p:cNvGrpSpPr>
          <p:nvPr/>
        </p:nvGrpSpPr>
        <p:grpSpPr bwMode="auto">
          <a:xfrm>
            <a:off x="2593975" y="2139950"/>
            <a:ext cx="3597275" cy="488950"/>
            <a:chOff x="2173" y="1330"/>
            <a:chExt cx="2266" cy="308"/>
          </a:xfrm>
        </p:grpSpPr>
        <p:sp>
          <p:nvSpPr>
            <p:cNvPr id="46" name="Rounded Rectangle 45"/>
            <p:cNvSpPr/>
            <p:nvPr/>
          </p:nvSpPr>
          <p:spPr bwMode="auto">
            <a:xfrm>
              <a:off x="2215" y="1361"/>
              <a:ext cx="996" cy="218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>
                <a:defRPr/>
              </a:pPr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A</a:t>
              </a:r>
              <a:endParaRPr lang="en-US" altLang="zh-CN" sz="14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7" name="Rounded Rectangle 46"/>
            <p:cNvSpPr/>
            <p:nvPr/>
          </p:nvSpPr>
          <p:spPr bwMode="auto">
            <a:xfrm>
              <a:off x="3405" y="1361"/>
              <a:ext cx="996" cy="218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>
                <a:defRPr/>
              </a:pPr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B</a:t>
              </a:r>
              <a:endParaRPr lang="en-US" altLang="zh-CN" sz="14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35920" name="Text Box 80"/>
          <p:cNvSpPr txBox="1">
            <a:spLocks noChangeArrowheads="1"/>
          </p:cNvSpPr>
          <p:nvPr/>
        </p:nvSpPr>
        <p:spPr bwMode="auto">
          <a:xfrm>
            <a:off x="6477000" y="2474913"/>
            <a:ext cx="21812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当主机出现故障时，</a:t>
            </a: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会在其他主机上重新启动受影响的虚拟机。</a:t>
            </a:r>
            <a:endParaRPr lang="zh-CN" altLang="en-US" sz="18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12" name="Group 41"/>
          <p:cNvGrpSpPr>
            <a:grpSpLocks/>
          </p:cNvGrpSpPr>
          <p:nvPr/>
        </p:nvGrpSpPr>
        <p:grpSpPr bwMode="auto">
          <a:xfrm>
            <a:off x="6642735" y="5677854"/>
            <a:ext cx="2165986" cy="318900"/>
            <a:chOff x="6953956" y="5892799"/>
            <a:chExt cx="2165535" cy="318880"/>
          </a:xfrm>
        </p:grpSpPr>
        <p:sp>
          <p:nvSpPr>
            <p:cNvPr id="49" name="Rounded Rectangle 48"/>
            <p:cNvSpPr/>
            <p:nvPr/>
          </p:nvSpPr>
          <p:spPr bwMode="auto">
            <a:xfrm>
              <a:off x="6953956" y="5892799"/>
              <a:ext cx="293627" cy="282557"/>
            </a:xfrm>
            <a:prstGeom prst="roundRect">
              <a:avLst/>
            </a:prstGeom>
            <a:ln w="28575">
              <a:solidFill>
                <a:srgbClr val="00CC00"/>
              </a:solidFill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0" tIns="0" rIns="0" bIns="0" anchor="ctr"/>
            <a:lstStyle/>
            <a:p>
              <a:pPr algn="ctr">
                <a:spcAft>
                  <a:spcPct val="40000"/>
                </a:spcAft>
                <a:defRPr/>
              </a:pPr>
              <a:endParaRPr lang="zh-CN" altLang="en-US" sz="1800" dirty="0">
                <a:solidFill>
                  <a:schemeClr val="tx1">
                    <a:lumMod val="50000"/>
                  </a:schemeClr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138703" y="5903921"/>
              <a:ext cx="1980788" cy="3077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ct val="40000"/>
                </a:spcAft>
                <a:defRPr/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= </a:t>
              </a:r>
              <a:r>
                <a:rPr lang="en-US" altLang="zh-CN" sz="1400" dirty="0" err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HA 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集群</a:t>
              </a:r>
              <a:endParaRPr lang="zh-CN" altLang="en-US" sz="1400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997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1839913" y="876300"/>
            <a:ext cx="3309937" cy="1398588"/>
            <a:chOff x="2555634" y="810605"/>
            <a:chExt cx="3310890" cy="1314451"/>
          </a:xfrm>
        </p:grpSpPr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2749944" y="1648805"/>
              <a:ext cx="3006090" cy="476251"/>
              <a:chOff x="2975610" y="2038350"/>
              <a:chExt cx="3006090" cy="1215392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469298" y="2039122"/>
                <a:ext cx="1511735" cy="121462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16200000" flipV="1">
                <a:off x="3926862" y="2699576"/>
                <a:ext cx="1054701" cy="794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031" y="2164774"/>
                <a:ext cx="1460920" cy="106612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04455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634" y="810605"/>
              <a:ext cx="781050" cy="954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56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674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457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8547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598922" y="921013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1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48644" y="949361"/>
              <a:ext cx="702638" cy="2314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2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39654" y="900125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3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53" name="Rounded Rectangle 52"/>
          <p:cNvSpPr/>
          <p:nvPr/>
        </p:nvSpPr>
        <p:spPr bwMode="auto">
          <a:xfrm>
            <a:off x="606425" y="2111375"/>
            <a:ext cx="5778500" cy="2454275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713706" y="3525011"/>
            <a:ext cx="5558901" cy="829057"/>
          </a:xfrm>
          <a:prstGeom prst="roundRect">
            <a:avLst/>
          </a:prstGeom>
          <a:gradFill flip="none" rotWithShape="1">
            <a:gsLst>
              <a:gs pos="0">
                <a:srgbClr val="00CC00">
                  <a:tint val="66000"/>
                  <a:satMod val="160000"/>
                </a:srgbClr>
              </a:gs>
              <a:gs pos="50000">
                <a:srgbClr val="00CC00">
                  <a:tint val="44500"/>
                  <a:satMod val="160000"/>
                </a:srgbClr>
              </a:gs>
              <a:gs pos="100000">
                <a:srgbClr val="00CC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CC00"/>
            </a:solidFill>
            <a:prstDash val="solid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1044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场景：客户操作系统故障</a:t>
            </a:r>
          </a:p>
        </p:txBody>
      </p: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765175" y="3995738"/>
            <a:ext cx="5307013" cy="1268412"/>
            <a:chOff x="1738648" y="4228489"/>
            <a:chExt cx="5306096" cy="1268647"/>
          </a:xfrm>
        </p:grpSpPr>
        <p:cxnSp>
          <p:nvCxnSpPr>
            <p:cNvPr id="71" name="Straight Arrow Connector 70"/>
            <p:cNvCxnSpPr/>
            <p:nvPr/>
          </p:nvCxnSpPr>
          <p:spPr bwMode="auto">
            <a:xfrm flipV="1">
              <a:off x="1738648" y="4868370"/>
              <a:ext cx="5306096" cy="12702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5400000">
              <a:off x="4152705" y="4544461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 rot="5400000">
              <a:off x="5966904" y="4563514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rot="5400000">
              <a:off x="2386917" y="4543666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3275764" y="5181960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4486" name="Text Box 9"/>
          <p:cNvSpPr txBox="1">
            <a:spLocks noChangeArrowheads="1"/>
          </p:cNvSpPr>
          <p:nvPr/>
        </p:nvSpPr>
        <p:spPr bwMode="auto">
          <a:xfrm>
            <a:off x="1697038" y="5730875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104487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5163" y="4856163"/>
            <a:ext cx="13477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Rounded Rectangle 80"/>
          <p:cNvSpPr/>
          <p:nvPr/>
        </p:nvSpPr>
        <p:spPr bwMode="auto">
          <a:xfrm>
            <a:off x="2662773" y="3601377"/>
            <a:ext cx="1709132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4485340" y="3604184"/>
            <a:ext cx="1709132" cy="62239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6642735" y="5735004"/>
            <a:ext cx="2165986" cy="318900"/>
            <a:chOff x="6953956" y="5892799"/>
            <a:chExt cx="2165535" cy="318880"/>
          </a:xfrm>
        </p:grpSpPr>
        <p:sp>
          <p:nvSpPr>
            <p:cNvPr id="43" name="Rounded Rectangle 42"/>
            <p:cNvSpPr/>
            <p:nvPr/>
          </p:nvSpPr>
          <p:spPr bwMode="auto">
            <a:xfrm>
              <a:off x="6953956" y="5892799"/>
              <a:ext cx="293627" cy="282557"/>
            </a:xfrm>
            <a:prstGeom prst="roundRect">
              <a:avLst/>
            </a:prstGeom>
            <a:ln w="28575">
              <a:solidFill>
                <a:srgbClr val="00CC00"/>
              </a:solidFill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0" tIns="0" rIns="0" bIns="0" anchor="ctr"/>
            <a:lstStyle/>
            <a:p>
              <a:pPr algn="ctr">
                <a:spcAft>
                  <a:spcPct val="40000"/>
                </a:spcAft>
                <a:defRPr/>
              </a:pPr>
              <a:endParaRPr lang="zh-CN" altLang="en-US" sz="1800" dirty="0">
                <a:solidFill>
                  <a:schemeClr val="tx1">
                    <a:lumMod val="50000"/>
                  </a:schemeClr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138703" y="5903921"/>
              <a:ext cx="1980788" cy="3077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ct val="40000"/>
                </a:spcAft>
                <a:defRPr/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= </a:t>
              </a:r>
              <a:r>
                <a:rPr lang="en-US" altLang="zh-CN" sz="1400" dirty="0" err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HA 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集群</a:t>
              </a:r>
              <a:endParaRPr lang="zh-CN" altLang="en-US" sz="1400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2" name="Rounded Rectangle 80"/>
          <p:cNvSpPr/>
          <p:nvPr/>
        </p:nvSpPr>
        <p:spPr bwMode="auto">
          <a:xfrm>
            <a:off x="843498" y="3601377"/>
            <a:ext cx="1709132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4515" name="Text Box 67"/>
          <p:cNvSpPr txBox="1">
            <a:spLocks noChangeArrowheads="1"/>
          </p:cNvSpPr>
          <p:nvPr/>
        </p:nvSpPr>
        <p:spPr bwMode="auto">
          <a:xfrm>
            <a:off x="6402704" y="2185988"/>
            <a:ext cx="215074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当虚拟机停止发送检测信号或虚拟机进程崩溃时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(</a:t>
            </a: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vmx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)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，</a:t>
            </a: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会重置虚拟机。</a:t>
            </a:r>
            <a:endParaRPr lang="zh-CN" altLang="en-US" sz="18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8" name="Group 10"/>
          <p:cNvGrpSpPr/>
          <p:nvPr/>
        </p:nvGrpSpPr>
        <p:grpSpPr>
          <a:xfrm>
            <a:off x="2739857" y="2312948"/>
            <a:ext cx="1581150" cy="546410"/>
            <a:chOff x="2739857" y="2274848"/>
            <a:chExt cx="1581150" cy="546410"/>
          </a:xfrm>
        </p:grpSpPr>
        <p:grpSp>
          <p:nvGrpSpPr>
            <p:cNvPr id="9" name="Group 2"/>
            <p:cNvGrpSpPr/>
            <p:nvPr/>
          </p:nvGrpSpPr>
          <p:grpSpPr>
            <a:xfrm>
              <a:off x="2739857" y="2274848"/>
              <a:ext cx="1581150" cy="543079"/>
              <a:chOff x="2739857" y="2274848"/>
              <a:chExt cx="1581150" cy="543079"/>
            </a:xfrm>
          </p:grpSpPr>
          <p:sp>
            <p:nvSpPr>
              <p:cNvPr id="48" name="Rounded Rectangle 47"/>
              <p:cNvSpPr/>
              <p:nvPr/>
            </p:nvSpPr>
            <p:spPr bwMode="auto">
              <a:xfrm>
                <a:off x="2739857" y="2274848"/>
                <a:ext cx="1581150" cy="543079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12700">
                <a:solidFill>
                  <a:schemeClr val="bg2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>
                  <a:defRPr/>
                </a:pPr>
                <a:endParaRPr lang="zh-CN" altLang="en-US" sz="1200" b="1" dirty="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3083080" y="2290880"/>
                <a:ext cx="90281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zh-CN" altLang="en-US" sz="1400" b="1" dirty="0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虚拟机</a:t>
                </a:r>
                <a:r>
                  <a:rPr lang="zh-CN" altLang="en-US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 </a:t>
                </a:r>
                <a:r>
                  <a:rPr lang="en-US" altLang="zh-CN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C</a:t>
                </a:r>
              </a:p>
            </p:txBody>
          </p:sp>
        </p:grpSp>
        <p:sp>
          <p:nvSpPr>
            <p:cNvPr id="42" name="Rounded Rectangle 41"/>
            <p:cNvSpPr/>
            <p:nvPr/>
          </p:nvSpPr>
          <p:spPr bwMode="auto">
            <a:xfrm>
              <a:off x="3021980" y="2587084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</p:grpSp>
      <p:grpSp>
        <p:nvGrpSpPr>
          <p:cNvPr id="10" name="Group 56"/>
          <p:cNvGrpSpPr/>
          <p:nvPr/>
        </p:nvGrpSpPr>
        <p:grpSpPr>
          <a:xfrm>
            <a:off x="4547532" y="2310225"/>
            <a:ext cx="1581150" cy="537981"/>
            <a:chOff x="4502927" y="2383637"/>
            <a:chExt cx="1581150" cy="537981"/>
          </a:xfrm>
        </p:grpSpPr>
        <p:sp>
          <p:nvSpPr>
            <p:cNvPr id="4" name="Rounded Rectangle 50"/>
            <p:cNvSpPr/>
            <p:nvPr/>
          </p:nvSpPr>
          <p:spPr bwMode="auto">
            <a:xfrm>
              <a:off x="4502927" y="2383637"/>
              <a:ext cx="1581150" cy="537981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zh-CN" altLang="en-US" sz="1400" b="1" dirty="0">
                <a:solidFill>
                  <a:srgbClr val="FFFFFF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55" name="Rounded Rectangle 54"/>
            <p:cNvSpPr/>
            <p:nvPr/>
          </p:nvSpPr>
          <p:spPr bwMode="auto">
            <a:xfrm>
              <a:off x="4780156" y="2672577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831730" y="2393795"/>
              <a:ext cx="8931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E</a:t>
              </a:r>
            </a:p>
          </p:txBody>
        </p:sp>
      </p:grpSp>
      <p:grpSp>
        <p:nvGrpSpPr>
          <p:cNvPr id="11" name="Group 57"/>
          <p:cNvGrpSpPr/>
          <p:nvPr/>
        </p:nvGrpSpPr>
        <p:grpSpPr>
          <a:xfrm>
            <a:off x="4566117" y="2919825"/>
            <a:ext cx="1581150" cy="537981"/>
            <a:chOff x="4502927" y="2383637"/>
            <a:chExt cx="1581150" cy="537981"/>
          </a:xfrm>
        </p:grpSpPr>
        <p:sp>
          <p:nvSpPr>
            <p:cNvPr id="59" name="Rounded Rectangle 50"/>
            <p:cNvSpPr/>
            <p:nvPr/>
          </p:nvSpPr>
          <p:spPr bwMode="auto">
            <a:xfrm>
              <a:off x="4502927" y="2383637"/>
              <a:ext cx="1581150" cy="537981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zh-CN" altLang="en-US" sz="1400" b="1" dirty="0">
                <a:solidFill>
                  <a:srgbClr val="FFFFFF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60" name="Rounded Rectangle 59"/>
            <p:cNvSpPr/>
            <p:nvPr/>
          </p:nvSpPr>
          <p:spPr bwMode="auto">
            <a:xfrm>
              <a:off x="4780156" y="2672577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822205" y="2393795"/>
              <a:ext cx="881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F</a:t>
              </a:r>
            </a:p>
          </p:txBody>
        </p:sp>
      </p:grpSp>
      <p:grpSp>
        <p:nvGrpSpPr>
          <p:cNvPr id="12" name="Group 61"/>
          <p:cNvGrpSpPr/>
          <p:nvPr/>
        </p:nvGrpSpPr>
        <p:grpSpPr>
          <a:xfrm>
            <a:off x="919668" y="2332063"/>
            <a:ext cx="1581150" cy="537981"/>
            <a:chOff x="4502927" y="2383637"/>
            <a:chExt cx="1581150" cy="537981"/>
          </a:xfrm>
        </p:grpSpPr>
        <p:sp>
          <p:nvSpPr>
            <p:cNvPr id="63" name="Rounded Rectangle 50"/>
            <p:cNvSpPr/>
            <p:nvPr/>
          </p:nvSpPr>
          <p:spPr bwMode="auto">
            <a:xfrm>
              <a:off x="4502927" y="2383637"/>
              <a:ext cx="1581150" cy="537981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zh-CN" altLang="en-US" sz="1400" b="1" dirty="0">
                <a:solidFill>
                  <a:srgbClr val="FFFFFF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64" name="Rounded Rectangle 63"/>
            <p:cNvSpPr/>
            <p:nvPr/>
          </p:nvSpPr>
          <p:spPr bwMode="auto">
            <a:xfrm>
              <a:off x="4780156" y="2672577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31730" y="2384270"/>
              <a:ext cx="8961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A</a:t>
              </a:r>
            </a:p>
          </p:txBody>
        </p:sp>
      </p:grpSp>
      <p:grpSp>
        <p:nvGrpSpPr>
          <p:cNvPr id="13" name="Group 65"/>
          <p:cNvGrpSpPr/>
          <p:nvPr/>
        </p:nvGrpSpPr>
        <p:grpSpPr>
          <a:xfrm>
            <a:off x="915951" y="2949562"/>
            <a:ext cx="1581150" cy="537981"/>
            <a:chOff x="4502927" y="2383637"/>
            <a:chExt cx="1581150" cy="537981"/>
          </a:xfrm>
        </p:grpSpPr>
        <p:sp>
          <p:nvSpPr>
            <p:cNvPr id="67" name="Rounded Rectangle 50"/>
            <p:cNvSpPr/>
            <p:nvPr/>
          </p:nvSpPr>
          <p:spPr bwMode="auto">
            <a:xfrm>
              <a:off x="4502927" y="2383637"/>
              <a:ext cx="1581150" cy="537981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zh-CN" altLang="en-US" sz="1400" b="1" dirty="0">
                <a:solidFill>
                  <a:srgbClr val="FFFFFF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68" name="Rounded Rectangle 67"/>
            <p:cNvSpPr/>
            <p:nvPr/>
          </p:nvSpPr>
          <p:spPr bwMode="auto">
            <a:xfrm>
              <a:off x="4780156" y="2672577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841255" y="239379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B</a:t>
              </a:r>
            </a:p>
          </p:txBody>
        </p:sp>
      </p:grpSp>
      <p:grpSp>
        <p:nvGrpSpPr>
          <p:cNvPr id="14" name="Group 69"/>
          <p:cNvGrpSpPr/>
          <p:nvPr/>
        </p:nvGrpSpPr>
        <p:grpSpPr>
          <a:xfrm>
            <a:off x="2737317" y="2942128"/>
            <a:ext cx="1581150" cy="537981"/>
            <a:chOff x="4502927" y="2383637"/>
            <a:chExt cx="1581150" cy="537981"/>
          </a:xfrm>
        </p:grpSpPr>
        <p:sp>
          <p:nvSpPr>
            <p:cNvPr id="76" name="Rounded Rectangle 50"/>
            <p:cNvSpPr/>
            <p:nvPr/>
          </p:nvSpPr>
          <p:spPr bwMode="auto">
            <a:xfrm>
              <a:off x="4502927" y="2383637"/>
              <a:ext cx="1581150" cy="537981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endParaRPr lang="zh-CN" altLang="en-US" sz="1400" b="1" dirty="0">
                <a:solidFill>
                  <a:srgbClr val="FFFFFF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77" name="Rounded Rectangle 76"/>
            <p:cNvSpPr/>
            <p:nvPr/>
          </p:nvSpPr>
          <p:spPr bwMode="auto">
            <a:xfrm>
              <a:off x="4780156" y="2672577"/>
              <a:ext cx="970156" cy="234174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2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VMware Tools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4841255" y="2384270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801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1847850" y="895350"/>
            <a:ext cx="3309938" cy="1398588"/>
            <a:chOff x="2555634" y="810605"/>
            <a:chExt cx="3310890" cy="1314451"/>
          </a:xfrm>
        </p:grpSpPr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2749944" y="1648805"/>
              <a:ext cx="3006090" cy="476251"/>
              <a:chOff x="2975610" y="2038350"/>
              <a:chExt cx="3006090" cy="1215392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469298" y="2039122"/>
                <a:ext cx="1511734" cy="121462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16200000" flipV="1">
                <a:off x="3926862" y="2699575"/>
                <a:ext cx="1054701" cy="793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031" y="2164774"/>
                <a:ext cx="1460920" cy="106612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06503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634" y="810605"/>
              <a:ext cx="781050" cy="954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4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674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6505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85474" y="810605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598922" y="921013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1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848645" y="949361"/>
              <a:ext cx="702638" cy="23140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lnSpc>
                  <a:spcPts val="1200"/>
                </a:lnSpc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2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49181" y="891173"/>
              <a:ext cx="702638" cy="28926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  <a:defRPr/>
              </a:pPr>
              <a:r>
                <a:rPr lang="en-US" altLang="zh-CN" sz="14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LUN 3</a:t>
              </a:r>
              <a:endParaRPr lang="en-US" altLang="zh-CN" sz="1400" b="1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53" name="Rounded Rectangle 52"/>
          <p:cNvSpPr/>
          <p:nvPr/>
        </p:nvSpPr>
        <p:spPr bwMode="auto">
          <a:xfrm>
            <a:off x="614363" y="2086673"/>
            <a:ext cx="5778500" cy="249802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721643" y="3544061"/>
            <a:ext cx="5558902" cy="829057"/>
          </a:xfrm>
          <a:prstGeom prst="roundRect">
            <a:avLst/>
          </a:prstGeom>
          <a:gradFill flip="none" rotWithShape="1">
            <a:gsLst>
              <a:gs pos="0">
                <a:srgbClr val="00CC00">
                  <a:tint val="66000"/>
                  <a:satMod val="160000"/>
                </a:srgbClr>
              </a:gs>
              <a:gs pos="50000">
                <a:srgbClr val="00CC00">
                  <a:tint val="44500"/>
                  <a:satMod val="160000"/>
                </a:srgbClr>
              </a:gs>
              <a:gs pos="100000">
                <a:srgbClr val="00CC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38100">
            <a:solidFill>
              <a:srgbClr val="00CC00"/>
            </a:solidFill>
            <a:prstDash val="solid"/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106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场景：应用故障</a:t>
            </a:r>
          </a:p>
        </p:txBody>
      </p:sp>
      <p:grpSp>
        <p:nvGrpSpPr>
          <p:cNvPr id="6" name="Group 69"/>
          <p:cNvGrpSpPr>
            <a:grpSpLocks/>
          </p:cNvGrpSpPr>
          <p:nvPr/>
        </p:nvGrpSpPr>
        <p:grpSpPr bwMode="auto">
          <a:xfrm>
            <a:off x="773113" y="4014788"/>
            <a:ext cx="5307012" cy="1268412"/>
            <a:chOff x="1738648" y="4228489"/>
            <a:chExt cx="5306096" cy="1268647"/>
          </a:xfrm>
        </p:grpSpPr>
        <p:cxnSp>
          <p:nvCxnSpPr>
            <p:cNvPr id="71" name="Straight Arrow Connector 70"/>
            <p:cNvCxnSpPr/>
            <p:nvPr/>
          </p:nvCxnSpPr>
          <p:spPr bwMode="auto">
            <a:xfrm flipV="1">
              <a:off x="1738648" y="4868370"/>
              <a:ext cx="5306096" cy="12702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5400000">
              <a:off x="4152705" y="4544461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3" name="Straight Connector 72"/>
            <p:cNvCxnSpPr/>
            <p:nvPr/>
          </p:nvCxnSpPr>
          <p:spPr bwMode="auto">
            <a:xfrm rot="5400000">
              <a:off x="5966904" y="4563514"/>
              <a:ext cx="631942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 rot="5400000">
              <a:off x="2386916" y="4543666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3275763" y="5181960"/>
              <a:ext cx="630354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06533" name="Text Box 9"/>
          <p:cNvSpPr txBox="1">
            <a:spLocks noChangeArrowheads="1"/>
          </p:cNvSpPr>
          <p:nvPr/>
        </p:nvSpPr>
        <p:spPr bwMode="auto">
          <a:xfrm>
            <a:off x="1704975" y="5749925"/>
            <a:ext cx="180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106534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43100" y="4875213"/>
            <a:ext cx="13477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Rounded Rectangle 80"/>
          <p:cNvSpPr/>
          <p:nvPr/>
        </p:nvSpPr>
        <p:spPr bwMode="auto">
          <a:xfrm>
            <a:off x="2670711" y="3620427"/>
            <a:ext cx="1709131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4493278" y="3623234"/>
            <a:ext cx="1709131" cy="62239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" name="Rounded Rectangle 80"/>
          <p:cNvSpPr/>
          <p:nvPr/>
        </p:nvSpPr>
        <p:spPr bwMode="auto">
          <a:xfrm>
            <a:off x="851436" y="3620427"/>
            <a:ext cx="1709131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" name="Rounded Rectangle 50"/>
          <p:cNvSpPr/>
          <p:nvPr/>
        </p:nvSpPr>
        <p:spPr bwMode="auto">
          <a:xfrm>
            <a:off x="4544319" y="2167292"/>
            <a:ext cx="1581149" cy="624753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Bef>
                <a:spcPts val="300"/>
              </a:spcBef>
              <a:defRPr/>
            </a:pPr>
            <a:endParaRPr lang="zh-CN" altLang="en-US" sz="1200" b="1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  <a:p>
            <a:pPr>
              <a:spcBef>
                <a:spcPts val="300"/>
              </a:spcBef>
              <a:defRPr/>
            </a:pPr>
            <a:r>
              <a: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2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2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6554" name="AutoShape 58"/>
          <p:cNvSpPr>
            <a:spLocks noChangeArrowheads="1"/>
          </p:cNvSpPr>
          <p:nvPr/>
        </p:nvSpPr>
        <p:spPr bwMode="auto">
          <a:xfrm>
            <a:off x="4603711" y="2204225"/>
            <a:ext cx="1427162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应用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06555" name="Text Box 59"/>
          <p:cNvSpPr txBox="1">
            <a:spLocks noChangeArrowheads="1"/>
          </p:cNvSpPr>
          <p:nvPr/>
        </p:nvSpPr>
        <p:spPr bwMode="auto">
          <a:xfrm>
            <a:off x="6434455" y="2131378"/>
            <a:ext cx="2242820" cy="20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当应用发生故障时，</a:t>
            </a: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会在同一台主机上重新启动受影响的虚拟机。</a:t>
            </a:r>
          </a:p>
          <a:p>
            <a:pPr algn="l">
              <a:spcBef>
                <a:spcPct val="50000"/>
              </a:spcBef>
            </a:pP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需要安装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VMware® Tools™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。</a:t>
            </a:r>
            <a:endParaRPr lang="zh-CN" altLang="en-US" sz="18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7" name="Group 44"/>
          <p:cNvGrpSpPr/>
          <p:nvPr/>
        </p:nvGrpSpPr>
        <p:grpSpPr>
          <a:xfrm>
            <a:off x="2669735" y="2174255"/>
            <a:ext cx="1581151" cy="632289"/>
            <a:chOff x="2669735" y="2341756"/>
            <a:chExt cx="1581151" cy="632289"/>
          </a:xfrm>
        </p:grpSpPr>
        <p:sp>
          <p:nvSpPr>
            <p:cNvPr id="48" name="Rounded Rectangle 47"/>
            <p:cNvSpPr/>
            <p:nvPr/>
          </p:nvSpPr>
          <p:spPr bwMode="auto">
            <a:xfrm>
              <a:off x="2669735" y="2341756"/>
              <a:ext cx="1581151" cy="632289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spcBef>
                  <a:spcPts val="300"/>
                </a:spcBef>
                <a:defRPr/>
              </a:pPr>
              <a:endPara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  <a:p>
              <a:pPr>
                <a:spcBef>
                  <a:spcPts val="300"/>
                </a:spcBef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C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2" name="AutoShape 58"/>
            <p:cNvSpPr>
              <a:spLocks noChangeArrowheads="1"/>
            </p:cNvSpPr>
            <p:nvPr/>
          </p:nvSpPr>
          <p:spPr bwMode="auto">
            <a:xfrm>
              <a:off x="2748892" y="2372655"/>
              <a:ext cx="1427162" cy="3048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zh-CN" altLang="en-US" sz="1400" b="1" dirty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8" name="Group 48"/>
          <p:cNvGrpSpPr/>
          <p:nvPr/>
        </p:nvGrpSpPr>
        <p:grpSpPr>
          <a:xfrm>
            <a:off x="4550574" y="2874691"/>
            <a:ext cx="1581151" cy="632289"/>
            <a:chOff x="2669735" y="2341756"/>
            <a:chExt cx="1581151" cy="632289"/>
          </a:xfrm>
        </p:grpSpPr>
        <p:sp>
          <p:nvSpPr>
            <p:cNvPr id="50" name="Rounded Rectangle 49"/>
            <p:cNvSpPr/>
            <p:nvPr/>
          </p:nvSpPr>
          <p:spPr bwMode="auto">
            <a:xfrm>
              <a:off x="2669735" y="2341756"/>
              <a:ext cx="1581151" cy="632289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spcBef>
                  <a:spcPts val="300"/>
                </a:spcBef>
                <a:defRPr/>
              </a:pPr>
              <a:endPara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  <a:p>
              <a:pPr>
                <a:spcBef>
                  <a:spcPts val="300"/>
                </a:spcBef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F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2" name="AutoShape 58"/>
            <p:cNvSpPr>
              <a:spLocks noChangeArrowheads="1"/>
            </p:cNvSpPr>
            <p:nvPr/>
          </p:nvSpPr>
          <p:spPr bwMode="auto">
            <a:xfrm>
              <a:off x="2748892" y="2372655"/>
              <a:ext cx="1427162" cy="3048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zh-CN" altLang="en-US" sz="1400" b="1" dirty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9" name="Group 53"/>
          <p:cNvGrpSpPr/>
          <p:nvPr/>
        </p:nvGrpSpPr>
        <p:grpSpPr>
          <a:xfrm>
            <a:off x="2666018" y="2863541"/>
            <a:ext cx="1581151" cy="632289"/>
            <a:chOff x="2669735" y="2341756"/>
            <a:chExt cx="1581151" cy="632289"/>
          </a:xfrm>
        </p:grpSpPr>
        <p:sp>
          <p:nvSpPr>
            <p:cNvPr id="55" name="Rounded Rectangle 54"/>
            <p:cNvSpPr/>
            <p:nvPr/>
          </p:nvSpPr>
          <p:spPr bwMode="auto">
            <a:xfrm>
              <a:off x="2669735" y="2341756"/>
              <a:ext cx="1581151" cy="632289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spcBef>
                  <a:spcPts val="300"/>
                </a:spcBef>
                <a:defRPr/>
              </a:pPr>
              <a:endPara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  <a:p>
              <a:pPr>
                <a:spcBef>
                  <a:spcPts val="300"/>
                </a:spcBef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D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6" name="AutoShape 58"/>
            <p:cNvSpPr>
              <a:spLocks noChangeArrowheads="1"/>
            </p:cNvSpPr>
            <p:nvPr/>
          </p:nvSpPr>
          <p:spPr bwMode="auto">
            <a:xfrm>
              <a:off x="2748892" y="2372655"/>
              <a:ext cx="1427162" cy="3048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zh-CN" altLang="en-US" sz="1400" b="1" dirty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10" name="Group 56"/>
          <p:cNvGrpSpPr/>
          <p:nvPr/>
        </p:nvGrpSpPr>
        <p:grpSpPr>
          <a:xfrm>
            <a:off x="948730" y="2183315"/>
            <a:ext cx="1581151" cy="632289"/>
            <a:chOff x="2669735" y="2341756"/>
            <a:chExt cx="1581151" cy="632289"/>
          </a:xfrm>
        </p:grpSpPr>
        <p:sp>
          <p:nvSpPr>
            <p:cNvPr id="58" name="Rounded Rectangle 57"/>
            <p:cNvSpPr/>
            <p:nvPr/>
          </p:nvSpPr>
          <p:spPr bwMode="auto">
            <a:xfrm>
              <a:off x="2669735" y="2341756"/>
              <a:ext cx="1581151" cy="632289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spcBef>
                  <a:spcPts val="300"/>
                </a:spcBef>
                <a:defRPr/>
              </a:pPr>
              <a:endPara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  <a:p>
              <a:pPr algn="ctr">
                <a:spcBef>
                  <a:spcPts val="300"/>
                </a:spcBef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A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9" name="AutoShape 58"/>
            <p:cNvSpPr>
              <a:spLocks noChangeArrowheads="1"/>
            </p:cNvSpPr>
            <p:nvPr/>
          </p:nvSpPr>
          <p:spPr bwMode="auto">
            <a:xfrm>
              <a:off x="2748892" y="2372655"/>
              <a:ext cx="1427162" cy="30480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zh-CN" altLang="en-US" sz="1400" b="1" dirty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61" name="Rounded Rectangle 60"/>
          <p:cNvSpPr/>
          <p:nvPr/>
        </p:nvSpPr>
        <p:spPr bwMode="auto">
          <a:xfrm>
            <a:off x="945013" y="2872601"/>
            <a:ext cx="1581151" cy="632289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bIns="36000" anchor="ctr"/>
          <a:lstStyle/>
          <a:p>
            <a:pPr algn="ctr">
              <a:defRPr/>
            </a:pPr>
            <a:endParaRPr lang="zh-CN" altLang="en-US" sz="1200" b="1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  <a:p>
            <a:pPr>
              <a:spcBef>
                <a:spcPts val="300"/>
              </a:spcBef>
              <a:defRPr/>
            </a:pPr>
            <a:r>
              <a:rPr lang="zh-CN" altLang="en-US" sz="12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2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zh-CN" altLang="en-US" sz="12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2" name="AutoShape 58"/>
          <p:cNvSpPr>
            <a:spLocks noChangeArrowheads="1"/>
          </p:cNvSpPr>
          <p:nvPr/>
        </p:nvSpPr>
        <p:spPr bwMode="auto">
          <a:xfrm>
            <a:off x="1024170" y="2913025"/>
            <a:ext cx="1427162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应用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6642735" y="5735004"/>
            <a:ext cx="2165986" cy="318900"/>
            <a:chOff x="6953956" y="5892799"/>
            <a:chExt cx="2165535" cy="318880"/>
          </a:xfrm>
        </p:grpSpPr>
        <p:sp>
          <p:nvSpPr>
            <p:cNvPr id="64" name="Rounded Rectangle 63"/>
            <p:cNvSpPr/>
            <p:nvPr/>
          </p:nvSpPr>
          <p:spPr bwMode="auto">
            <a:xfrm>
              <a:off x="6953956" y="5892799"/>
              <a:ext cx="293627" cy="282557"/>
            </a:xfrm>
            <a:prstGeom prst="roundRect">
              <a:avLst/>
            </a:prstGeom>
            <a:ln w="28575">
              <a:solidFill>
                <a:srgbClr val="00CC00"/>
              </a:solidFill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lIns="0" tIns="0" rIns="0" bIns="0" anchor="ctr"/>
            <a:lstStyle/>
            <a:p>
              <a:pPr algn="ctr">
                <a:spcAft>
                  <a:spcPct val="40000"/>
                </a:spcAft>
                <a:defRPr/>
              </a:pPr>
              <a:endParaRPr lang="zh-CN" altLang="en-US" sz="1800" dirty="0">
                <a:solidFill>
                  <a:schemeClr val="tx1">
                    <a:lumMod val="50000"/>
                  </a:schemeClr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138703" y="5903921"/>
              <a:ext cx="1980788" cy="3077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ct val="40000"/>
                </a:spcAft>
                <a:defRPr/>
              </a:pP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= </a:t>
              </a:r>
              <a:r>
                <a:rPr lang="en-US" altLang="zh-CN" sz="1400" dirty="0" err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HA </a:t>
              </a:r>
              <a:r>
                <a:rPr lang="zh-CN" altLang="en-US" sz="14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集群</a:t>
              </a:r>
              <a:endParaRPr lang="zh-CN" altLang="en-US" sz="1400" dirty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654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6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6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6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06554" grpId="0" animBg="1"/>
      <p:bldP spid="106554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4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集群中，检测信号具有以下特征：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在主控主机与从属主机之间发送。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用于确定主控主机和从属主机是否出现故障。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通过检测信号网络发送。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检测信号网络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通过标记为管理用途的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端口实施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冗余检测信号网络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使用户可以可靠地检测故障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冗余检测信号网络的重要性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426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9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您可以使用网卡绑定在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主机上创建冗余检测信号网络。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您所使用的端口或端口组必须是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端口。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使用网卡绑定实现冗余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36680" y="5307598"/>
            <a:ext cx="2363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6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主机上的网卡绑定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067" y="2286981"/>
            <a:ext cx="61722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11"/>
          <p:cNvSpPr/>
          <p:nvPr/>
        </p:nvSpPr>
        <p:spPr bwMode="auto">
          <a:xfrm>
            <a:off x="2261927" y="3196166"/>
            <a:ext cx="1277140" cy="173620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925006" y="3100839"/>
            <a:ext cx="2034419" cy="783433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5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通过增加网络实现冗余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4" y="1275246"/>
            <a:ext cx="5064125" cy="1634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4" y="3208205"/>
            <a:ext cx="5156003" cy="178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 bwMode="auto">
          <a:xfrm>
            <a:off x="6844637" y="1539595"/>
            <a:ext cx="1554598" cy="317842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6929303" y="3426126"/>
            <a:ext cx="1652722" cy="317842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4304953" y="1275246"/>
            <a:ext cx="1889472" cy="3398354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6" y="1275246"/>
            <a:ext cx="3543299" cy="4673116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您也可以通过配置更多检测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信号网络来创建冗余：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在每个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主机上，在拥有物理适配器的单独虚拟交换机上创建第二个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端口。</a:t>
            </a:r>
          </a:p>
        </p:txBody>
      </p:sp>
    </p:spTree>
    <p:extLst>
      <p:ext uri="{BB962C8B-B14F-4D97-AF65-F5344CB8AC3E}">
        <p14:creationId xmlns:p14="http://schemas.microsoft.com/office/powerpoint/2010/main" val="185057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spc="-20" dirty="0" smtClean="0">
                <a:latin typeface="Arial"/>
                <a:ea typeface="DFHeiW5-GB"/>
                <a:cs typeface="SimSun"/>
                <a:sym typeface="Arial"/>
              </a:rPr>
              <a:t>介绍为确保 </a:t>
            </a:r>
            <a:r>
              <a:rPr lang="en-US" altLang="zh-CN" spc="-20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spc="-20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pc="-20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zh-CN" altLang="en-US" spc="-20" dirty="0" smtClean="0">
                <a:latin typeface="Arial"/>
                <a:ea typeface="DFHeiW5-GB"/>
                <a:cs typeface="SimSun"/>
                <a:sym typeface="Arial"/>
              </a:rPr>
              <a:t>环境的高可用性，您可以配</a:t>
            </a:r>
            <a:r>
              <a:rPr lang="zh-CN" altLang="en-US" spc="-20" smtClean="0">
                <a:latin typeface="Arial"/>
                <a:ea typeface="DFHeiW5-GB"/>
                <a:cs typeface="SimSun"/>
                <a:sym typeface="Arial"/>
              </a:rPr>
              <a:t>置的各</a:t>
            </a:r>
            <a:r>
              <a:rPr lang="zh-CN" altLang="en-US" spc="-20" dirty="0" smtClean="0">
                <a:latin typeface="Arial"/>
                <a:ea typeface="DFHeiW5-GB"/>
                <a:cs typeface="SimSun"/>
                <a:sym typeface="Arial"/>
              </a:rPr>
              <a:t>种选项</a:t>
            </a:r>
            <a:endParaRPr lang="zh-CN" altLang="en-US" spc="-20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讨论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™ 主机、虚拟机或应用出现故障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时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的响应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139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181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354452614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您的进度</a:t>
            </a:r>
            <a:endParaRPr lang="en-US" altLang="zh-CN" dirty="0">
              <a:latin typeface="Arial"/>
              <a:ea typeface="DFHeiW5-GB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827773" y="2584179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754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本课时结束后，您应该能够配置一个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集群。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2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6147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789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076" y="1191260"/>
            <a:ext cx="2871523" cy="2973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3" name="Rectangle 8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4410075" cy="5002213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集群是一组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主机及关联虚拟机的集合，经配置后可共享各自的资源。</a:t>
            </a:r>
          </a:p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将集群资源视作一个资源池来进行管理。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可对集群配置许多功能，如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Distributed Resource Scheduler™ (DRS)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53252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关于集群</a:t>
            </a:r>
          </a:p>
        </p:txBody>
      </p:sp>
      <p:sp>
        <p:nvSpPr>
          <p:cNvPr id="53254" name="Line 5"/>
          <p:cNvSpPr>
            <a:spLocks noChangeShapeType="1"/>
          </p:cNvSpPr>
          <p:nvPr/>
        </p:nvSpPr>
        <p:spPr bwMode="auto">
          <a:xfrm rot="5400000">
            <a:off x="5404907" y="2311478"/>
            <a:ext cx="428625" cy="33972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 type="triangle" w="med" len="med"/>
            <a:tailEnd/>
          </a:ln>
        </p:spPr>
        <p:txBody>
          <a:bodyPr anchor="ctr"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3255" name="AutoShape 6"/>
          <p:cNvSpPr>
            <a:spLocks noChangeArrowheads="1"/>
          </p:cNvSpPr>
          <p:nvPr/>
        </p:nvSpPr>
        <p:spPr bwMode="auto">
          <a:xfrm flipV="1">
            <a:off x="4863571" y="2695653"/>
            <a:ext cx="989013" cy="4429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rot="10800000" anchor="ctr"/>
          <a:lstStyle/>
          <a:p>
            <a:pPr algn="ctr">
              <a:lnSpc>
                <a:spcPct val="87000"/>
              </a:lnSpc>
              <a:buClr>
                <a:schemeClr val="tx2"/>
              </a:buClr>
              <a:buSzPct val="80000"/>
            </a:pPr>
            <a:r>
              <a:rPr lang="zh-CN" altLang="en-US" sz="1600" b="1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集群</a:t>
            </a:r>
            <a:endParaRPr lang="zh-CN" altLang="en-US" sz="1600" b="1" dirty="0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525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270200"/>
            <a:ext cx="8177349" cy="474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8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776330"/>
            <a:ext cx="8404098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通过创建集群或修改现有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DRS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集群来启用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163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启用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44152" y="1594389"/>
            <a:ext cx="160020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899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73" y="1320798"/>
            <a:ext cx="7584165" cy="267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主机监控设置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174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设置：主机监控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16952" y="1649726"/>
            <a:ext cx="160020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16952" y="2515852"/>
            <a:ext cx="160020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298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48608"/>
            <a:ext cx="8581105" cy="494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14325" y="855024"/>
            <a:ext cx="8404098" cy="5176464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启用接入控制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17411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设置：接入控制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430695" y="3855896"/>
            <a:ext cx="3028162" cy="614503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830495" y="1744068"/>
            <a:ext cx="160020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808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接入控制策略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1948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接入控制策略选择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042557"/>
              </p:ext>
            </p:extLst>
          </p:nvPr>
        </p:nvGraphicFramePr>
        <p:xfrm>
          <a:off x="437241" y="1459927"/>
          <a:ext cx="8196549" cy="2945149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732183"/>
                <a:gridCol w="2618610"/>
                <a:gridCol w="2845756"/>
              </a:tblGrid>
              <a:tr h="6286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策略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说明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建议使用情形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4217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按主机的静态数量定义故障切换容量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预留足够资源以允许出现指定数量的主机故障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在虚拟机有类似的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或内存预留量和内存开销时使用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5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通过按百分比预留集群资源来定义故障切换容量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预留占集群总容量指定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百分比的容量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在虚拟机的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和内存预留量极易改变时使用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415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使用专用的故障切换主机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将一个或多个主机专门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用于提供故障切换服务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用于适应规定使用被动故障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切换主机的组织策略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54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不预留故障切换容量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允许违反可用性限制的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虚拟机启动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zh-CN" altLang="en-US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Arial" charset="0"/>
                        <a:sym typeface="Arial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055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6907" y="1392006"/>
            <a:ext cx="6730092" cy="4349954"/>
            <a:chOff x="880383" y="833881"/>
            <a:chExt cx="6730092" cy="434995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383" y="833881"/>
              <a:ext cx="6686550" cy="1800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350" y="2621610"/>
              <a:ext cx="6715125" cy="2562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3650" y="951390"/>
            <a:ext cx="8404098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虚拟机监控设置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1508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设置：虚拟机监控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55663" y="1384138"/>
            <a:ext cx="1572804" cy="298255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57295" y="3127529"/>
            <a:ext cx="1600200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36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72457" y="807307"/>
            <a:ext cx="6705600" cy="5321539"/>
            <a:chOff x="972457" y="807307"/>
            <a:chExt cx="6705600" cy="532153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57" y="807307"/>
              <a:ext cx="6705600" cy="3067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457" y="3852371"/>
              <a:ext cx="6705600" cy="2276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11" name="Rectangle 1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设置：数据存储检测信号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3027924" y="2216933"/>
            <a:ext cx="4475962" cy="289137"/>
          </a:xfrm>
          <a:prstGeom prst="rect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528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14325" y="2771775"/>
            <a:ext cx="8404098" cy="3176587"/>
          </a:xfrm>
        </p:spPr>
        <p:txBody>
          <a:bodyPr>
            <a:normAutofit/>
          </a:bodyPr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设置默认（最小）插槽大小：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das.vmCpuMinMHz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das.vmMemoryMinMB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设置最大插槽大小：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das.slotCpuInMHz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das.slotMemInMB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663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设置：高级选项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563" y="2096710"/>
            <a:ext cx="319087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12" y="930124"/>
            <a:ext cx="4373121" cy="167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2108200" y="1283308"/>
            <a:ext cx="2479030" cy="1077686"/>
          </a:xfrm>
          <a:prstGeom prst="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15" name="Straight Arrow Connector 14"/>
          <p:cNvCxnSpPr>
            <a:stCxn id="12" idx="3"/>
          </p:cNvCxnSpPr>
          <p:nvPr/>
        </p:nvCxnSpPr>
        <p:spPr bwMode="auto">
          <a:xfrm>
            <a:off x="4587230" y="1822151"/>
            <a:ext cx="929333" cy="290890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2666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Rectangle 1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在集群级别或根据虚拟机配置选项。</a:t>
            </a:r>
          </a:p>
        </p:txBody>
      </p:sp>
      <p:sp>
        <p:nvSpPr>
          <p:cNvPr id="2048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配置虚拟器替代设置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68" y="1390956"/>
            <a:ext cx="5238750" cy="4705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3347714" y="2241251"/>
            <a:ext cx="3684003" cy="1077686"/>
          </a:xfrm>
          <a:prstGeom prst="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254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大多数企业都离不开计算机提供的服务，如电子邮件、数据库和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Web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应用。其中任何一项服务出现故障都意味着工作效率下降和收入减少。 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企业要想在当今的商业环境中保持竞争力，配置高度可用的基于计算机的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服务尤为重要。</a:t>
            </a:r>
          </a:p>
        </p:txBody>
      </p:sp>
      <p:sp>
        <p:nvSpPr>
          <p:cNvPr id="512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重要信息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5933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主机上更改网络连接配置（添加端口组、移除虚拟交换机）前，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请执行以下步骤：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取消选中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“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Enable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Host 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Monitoring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”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（启用主机监控）。 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将主机置于维护模式。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这些步骤可以防止不必要的虚拟机故障切换操作尝试。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网络配置和维护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358" y="1354756"/>
            <a:ext cx="6010276" cy="141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2909357" y="1930558"/>
            <a:ext cx="3128585" cy="286499"/>
          </a:xfrm>
          <a:prstGeom prst="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533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Rectangle 11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集群当前使用了多少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资源？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还有多少容量可用？</a:t>
            </a:r>
          </a:p>
        </p:txBody>
      </p:sp>
      <p:sp>
        <p:nvSpPr>
          <p:cNvPr id="2868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集群的资源分配选项卡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20" y="2005542"/>
            <a:ext cx="7970837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611187" y="2750820"/>
            <a:ext cx="1742935" cy="27432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85000"/>
              </a:lnSpc>
            </a:pPr>
            <a:endParaRPr lang="zh-CN" altLang="en-US" sz="3200" dirty="0">
              <a:solidFill>
                <a:schemeClr val="tx2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485571" y="2887980"/>
            <a:ext cx="3987800" cy="1077686"/>
          </a:xfrm>
          <a:prstGeom prst="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478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监控集群状态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" y="927100"/>
            <a:ext cx="8397240" cy="500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228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现在，您应该能够配置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集群。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285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体系结构 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853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所使用的检测信号机制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确定并讨论其他的故障场景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93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 bwMode="auto">
          <a:xfrm rot="16200000" flipV="1">
            <a:off x="6079460" y="2271801"/>
            <a:ext cx="1329749" cy="134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体系结构：代理通信</a:t>
            </a:r>
          </a:p>
        </p:txBody>
      </p:sp>
      <p:grpSp>
        <p:nvGrpSpPr>
          <p:cNvPr id="2" name="Group 98"/>
          <p:cNvGrpSpPr/>
          <p:nvPr/>
        </p:nvGrpSpPr>
        <p:grpSpPr>
          <a:xfrm>
            <a:off x="2734157" y="4118549"/>
            <a:ext cx="3580329" cy="1249253"/>
            <a:chOff x="2702421" y="4247884"/>
            <a:chExt cx="3580329" cy="1249253"/>
          </a:xfrm>
        </p:grpSpPr>
        <p:cxnSp>
          <p:nvCxnSpPr>
            <p:cNvPr id="91" name="Straight Connector 90"/>
            <p:cNvCxnSpPr/>
            <p:nvPr/>
          </p:nvCxnSpPr>
          <p:spPr bwMode="auto">
            <a:xfrm rot="5400000">
              <a:off x="4153441" y="4578441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5967216" y="4563416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2386889" y="4589175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 rot="5400000">
              <a:off x="4027092" y="518160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8" name="Straight Connector 27"/>
          <p:cNvCxnSpPr/>
          <p:nvPr/>
        </p:nvCxnSpPr>
        <p:spPr bwMode="auto">
          <a:xfrm rot="16200000" flipV="1">
            <a:off x="3671397" y="2247175"/>
            <a:ext cx="1622507" cy="47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 bwMode="auto">
          <a:xfrm rot="16200000" flipV="1">
            <a:off x="1669853" y="2359243"/>
            <a:ext cx="1329749" cy="134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6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8793" y="875830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3156" y="856056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5530" y="841066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ounded Rectangle 29"/>
          <p:cNvSpPr/>
          <p:nvPr/>
        </p:nvSpPr>
        <p:spPr bwMode="auto">
          <a:xfrm>
            <a:off x="1023410" y="2701039"/>
            <a:ext cx="6942666" cy="1768655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3458389" y="5832940"/>
            <a:ext cx="18261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42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4241" y="4971083"/>
            <a:ext cx="1348283" cy="915580"/>
          </a:xfrm>
          <a:prstGeom prst="rect">
            <a:avLst/>
          </a:prstGeom>
          <a:noFill/>
        </p:spPr>
      </p:pic>
      <p:sp>
        <p:nvSpPr>
          <p:cNvPr id="43" name="Rounded Rectangle 42"/>
          <p:cNvSpPr/>
          <p:nvPr/>
        </p:nvSpPr>
        <p:spPr bwMode="auto">
          <a:xfrm>
            <a:off x="1271764" y="2976338"/>
            <a:ext cx="2088444" cy="139599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180000" bIns="0"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r>
              <a:rPr lang="zh-CN" altLang="en-US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（从属）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9" name="Rounded Rectangle 58"/>
          <p:cNvSpPr/>
          <p:nvPr/>
        </p:nvSpPr>
        <p:spPr bwMode="auto">
          <a:xfrm>
            <a:off x="1801633" y="3078282"/>
            <a:ext cx="880533" cy="305191"/>
          </a:xfrm>
          <a:prstGeom prst="roundRect">
            <a:avLst/>
          </a:prstGeom>
          <a:gradFill>
            <a:gsLst>
              <a:gs pos="0">
                <a:srgbClr val="C34B1B"/>
              </a:gs>
              <a:gs pos="100000">
                <a:srgbClr val="E7893F"/>
              </a:gs>
            </a:gsLst>
          </a:gradFill>
          <a:ln w="12700">
            <a:solidFill>
              <a:schemeClr val="accent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29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FDM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4" name="Rounded Rectangle 103"/>
          <p:cNvSpPr/>
          <p:nvPr/>
        </p:nvSpPr>
        <p:spPr bwMode="auto">
          <a:xfrm>
            <a:off x="5680075" y="2974222"/>
            <a:ext cx="2088444" cy="1401634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180000" bIns="0"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r>
              <a:rPr lang="zh-CN" altLang="en-US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（主控）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6" name="Rounded Rectangle 105"/>
          <p:cNvSpPr/>
          <p:nvPr/>
        </p:nvSpPr>
        <p:spPr bwMode="auto">
          <a:xfrm>
            <a:off x="6416340" y="3075546"/>
            <a:ext cx="880533" cy="311996"/>
          </a:xfrm>
          <a:prstGeom prst="roundRect">
            <a:avLst/>
          </a:prstGeom>
          <a:gradFill>
            <a:gsLst>
              <a:gs pos="0">
                <a:srgbClr val="C34B1B"/>
              </a:gs>
              <a:gs pos="100000">
                <a:srgbClr val="E7893F"/>
              </a:gs>
            </a:gsLst>
          </a:gradFill>
          <a:ln w="12700">
            <a:solidFill>
              <a:schemeClr val="accent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29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FDM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14" name="Rounded Rectangle 113"/>
          <p:cNvSpPr/>
          <p:nvPr/>
        </p:nvSpPr>
        <p:spPr bwMode="auto">
          <a:xfrm>
            <a:off x="3478742" y="2974223"/>
            <a:ext cx="2088444" cy="139599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180000" bIns="0"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endParaRPr lang="zh-CN" altLang="en-US" sz="1800" dirty="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r>
              <a:rPr lang="zh-CN" altLang="en-US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（从属）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17" name="Rounded Rectangle 116"/>
          <p:cNvSpPr/>
          <p:nvPr/>
        </p:nvSpPr>
        <p:spPr bwMode="auto">
          <a:xfrm>
            <a:off x="4099861" y="3091046"/>
            <a:ext cx="880533" cy="300565"/>
          </a:xfrm>
          <a:prstGeom prst="roundRect">
            <a:avLst/>
          </a:prstGeom>
          <a:gradFill>
            <a:gsLst>
              <a:gs pos="0">
                <a:srgbClr val="C34B1B"/>
              </a:gs>
              <a:gs pos="100000">
                <a:srgbClr val="E7893F"/>
              </a:gs>
            </a:gsLst>
          </a:gradFill>
          <a:ln w="12700">
            <a:solidFill>
              <a:schemeClr val="accent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29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FDM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12" name="Line 22"/>
          <p:cNvSpPr>
            <a:spLocks noChangeShapeType="1"/>
          </p:cNvSpPr>
          <p:nvPr/>
        </p:nvSpPr>
        <p:spPr bwMode="auto">
          <a:xfrm flipH="1">
            <a:off x="5019472" y="3334985"/>
            <a:ext cx="1365954" cy="0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8" name="Arc 57"/>
          <p:cNvSpPr/>
          <p:nvPr/>
        </p:nvSpPr>
        <p:spPr bwMode="auto">
          <a:xfrm>
            <a:off x="2658767" y="2870523"/>
            <a:ext cx="3705839" cy="1054755"/>
          </a:xfrm>
          <a:prstGeom prst="arc">
            <a:avLst>
              <a:gd name="adj1" fmla="val 11119206"/>
              <a:gd name="adj2" fmla="val 21275100"/>
            </a:avLst>
          </a:prstGeom>
          <a:noFill/>
          <a:ln w="57150" cap="flat" cmpd="sng" algn="ctr">
            <a:solidFill>
              <a:srgbClr val="FF66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95D3"/>
              </a:solidFill>
              <a:effectLst/>
              <a:latin typeface="Arial"/>
              <a:ea typeface="DFHeiW5-GB"/>
              <a:sym typeface="Arial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4092575" y="5149850"/>
            <a:ext cx="584200" cy="26670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vpxd</a:t>
            </a:r>
            <a:endParaRPr lang="zh-CN" altLang="en-US" sz="1400" b="1" dirty="0" smtClean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6706460" y="3646594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hostd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4528109" y="3661834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hostd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" name="Rounded Rectangle 63"/>
          <p:cNvSpPr/>
          <p:nvPr/>
        </p:nvSpPr>
        <p:spPr bwMode="auto">
          <a:xfrm>
            <a:off x="2291639" y="3665644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hostd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5" name="Line 22"/>
          <p:cNvSpPr>
            <a:spLocks noChangeShapeType="1"/>
          </p:cNvSpPr>
          <p:nvPr/>
        </p:nvSpPr>
        <p:spPr bwMode="auto">
          <a:xfrm flipH="1">
            <a:off x="4661535" y="3987908"/>
            <a:ext cx="1561842" cy="1292752"/>
          </a:xfrm>
          <a:prstGeom prst="line">
            <a:avLst/>
          </a:prstGeom>
          <a:ln w="57150"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6" name="Line 22"/>
          <p:cNvSpPr>
            <a:spLocks noChangeShapeType="1"/>
          </p:cNvSpPr>
          <p:nvPr/>
        </p:nvSpPr>
        <p:spPr bwMode="auto">
          <a:xfrm flipH="1" flipV="1">
            <a:off x="1821858" y="3972409"/>
            <a:ext cx="2245317" cy="1319681"/>
          </a:xfrm>
          <a:prstGeom prst="line">
            <a:avLst/>
          </a:prstGeom>
          <a:ln w="57150"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7" name="Line 22"/>
          <p:cNvSpPr>
            <a:spLocks noChangeShapeType="1"/>
          </p:cNvSpPr>
          <p:nvPr/>
        </p:nvSpPr>
        <p:spPr bwMode="auto">
          <a:xfrm flipH="1" flipV="1">
            <a:off x="3991621" y="3956911"/>
            <a:ext cx="395594" cy="1186589"/>
          </a:xfrm>
          <a:prstGeom prst="line">
            <a:avLst/>
          </a:prstGeom>
          <a:ln w="57150"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8" name="Line 22"/>
          <p:cNvSpPr>
            <a:spLocks noChangeShapeType="1"/>
          </p:cNvSpPr>
          <p:nvPr/>
        </p:nvSpPr>
        <p:spPr bwMode="auto">
          <a:xfrm flipV="1">
            <a:off x="6781316" y="1156544"/>
            <a:ext cx="72664" cy="1885966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9" name="Line 22"/>
          <p:cNvSpPr>
            <a:spLocks noChangeShapeType="1"/>
          </p:cNvSpPr>
          <p:nvPr/>
        </p:nvSpPr>
        <p:spPr bwMode="auto">
          <a:xfrm flipH="1" flipV="1">
            <a:off x="4544984" y="1187033"/>
            <a:ext cx="2251829" cy="1839979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71" name="Line 22"/>
          <p:cNvSpPr>
            <a:spLocks noChangeShapeType="1"/>
          </p:cNvSpPr>
          <p:nvPr/>
        </p:nvSpPr>
        <p:spPr bwMode="auto">
          <a:xfrm flipH="1" flipV="1">
            <a:off x="2401391" y="1187034"/>
            <a:ext cx="4379924" cy="1855477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75" name="Picture 25" descr="ICON_Script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0449" y="910177"/>
            <a:ext cx="330591" cy="37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5" descr="ICON_Script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0046" y="879697"/>
            <a:ext cx="330591" cy="37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5" descr="ICON_Script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9543" y="864957"/>
            <a:ext cx="330591" cy="37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Box 87"/>
          <p:cNvSpPr txBox="1"/>
          <p:nvPr/>
        </p:nvSpPr>
        <p:spPr>
          <a:xfrm>
            <a:off x="4883292" y="827269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数据存储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169762" y="818837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数据存储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08157" y="844758"/>
            <a:ext cx="1011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数据存储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2062122" y="4769177"/>
            <a:ext cx="5308868" cy="2576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>
            <a:off x="6523808" y="5937341"/>
            <a:ext cx="365760" cy="1588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54" name="TextBox 53"/>
          <p:cNvSpPr txBox="1"/>
          <p:nvPr/>
        </p:nvSpPr>
        <p:spPr>
          <a:xfrm>
            <a:off x="6912827" y="5806713"/>
            <a:ext cx="9332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=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管理网络</a:t>
            </a:r>
          </a:p>
        </p:txBody>
      </p:sp>
      <p:sp>
        <p:nvSpPr>
          <p:cNvPr id="51" name="Rounded Rectangle 50"/>
          <p:cNvSpPr/>
          <p:nvPr/>
        </p:nvSpPr>
        <p:spPr bwMode="auto">
          <a:xfrm>
            <a:off x="1328161" y="3666613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vpxa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7" name="Rounded Rectangle 56"/>
          <p:cNvSpPr/>
          <p:nvPr/>
        </p:nvSpPr>
        <p:spPr bwMode="auto">
          <a:xfrm>
            <a:off x="3526337" y="3664030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vpxa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0" name="Rounded Rectangle 59"/>
          <p:cNvSpPr/>
          <p:nvPr/>
        </p:nvSpPr>
        <p:spPr bwMode="auto">
          <a:xfrm>
            <a:off x="5758094" y="3644980"/>
            <a:ext cx="880533" cy="31199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400" b="1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vpxa</a:t>
            </a:r>
            <a:endParaRPr lang="zh-CN" altLang="en-US" sz="14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0" name="Up-Down Arrow 69"/>
          <p:cNvSpPr/>
          <p:nvPr/>
        </p:nvSpPr>
        <p:spPr bwMode="auto">
          <a:xfrm>
            <a:off x="6920801" y="3367975"/>
            <a:ext cx="185980" cy="263472"/>
          </a:xfrm>
          <a:prstGeom prst="upDownArrow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2" name="Up-Down Arrow 71"/>
          <p:cNvSpPr/>
          <p:nvPr/>
        </p:nvSpPr>
        <p:spPr bwMode="auto">
          <a:xfrm>
            <a:off x="4577973" y="3380890"/>
            <a:ext cx="185980" cy="263472"/>
          </a:xfrm>
          <a:prstGeom prst="upDownArrow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3" name="Up-Down Arrow 72"/>
          <p:cNvSpPr/>
          <p:nvPr/>
        </p:nvSpPr>
        <p:spPr bwMode="auto">
          <a:xfrm>
            <a:off x="2361716" y="3380890"/>
            <a:ext cx="185980" cy="263472"/>
          </a:xfrm>
          <a:prstGeom prst="upDownArrow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3" name="Line 22"/>
          <p:cNvSpPr>
            <a:spLocks noChangeShapeType="1"/>
          </p:cNvSpPr>
          <p:nvPr/>
        </p:nvSpPr>
        <p:spPr bwMode="auto">
          <a:xfrm flipH="1">
            <a:off x="4562474" y="3416299"/>
            <a:ext cx="1800226" cy="1720851"/>
          </a:xfrm>
          <a:prstGeom prst="line">
            <a:avLst/>
          </a:prstGeom>
          <a:ln w="57150">
            <a:solidFill>
              <a:schemeClr val="tx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485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58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5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 bwMode="auto">
          <a:xfrm>
            <a:off x="1342598" y="1920716"/>
            <a:ext cx="5840561" cy="177966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2" name="Group 98"/>
          <p:cNvGrpSpPr/>
          <p:nvPr/>
        </p:nvGrpSpPr>
        <p:grpSpPr>
          <a:xfrm>
            <a:off x="1807198" y="3499275"/>
            <a:ext cx="4860099" cy="1947263"/>
            <a:chOff x="2394588" y="4237858"/>
            <a:chExt cx="4860099" cy="164728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>
              <a:off x="2394588" y="4878623"/>
              <a:ext cx="4860099" cy="1588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rot="16200000" flipH="1">
              <a:off x="3852921" y="5376654"/>
              <a:ext cx="996495" cy="2048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98"/>
          <p:cNvGrpSpPr/>
          <p:nvPr/>
        </p:nvGrpSpPr>
        <p:grpSpPr>
          <a:xfrm>
            <a:off x="2174087" y="3346875"/>
            <a:ext cx="4860099" cy="1828731"/>
            <a:chOff x="2394588" y="4237858"/>
            <a:chExt cx="4860099" cy="1828731"/>
          </a:xfrm>
        </p:grpSpPr>
        <p:cxnSp>
          <p:nvCxnSpPr>
            <p:cNvPr id="74" name="Straight Arrow Connector 73"/>
            <p:cNvCxnSpPr/>
            <p:nvPr/>
          </p:nvCxnSpPr>
          <p:spPr bwMode="auto">
            <a:xfrm>
              <a:off x="2394588" y="4878623"/>
              <a:ext cx="4860099" cy="1588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 rot="16200000" flipH="1">
              <a:off x="4831823" y="5470201"/>
              <a:ext cx="1177939" cy="14838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体系结构：网络检测信号</a:t>
            </a:r>
          </a:p>
        </p:txBody>
      </p:sp>
      <p:grpSp>
        <p:nvGrpSpPr>
          <p:cNvPr id="5" name="Group 24"/>
          <p:cNvGrpSpPr/>
          <p:nvPr/>
        </p:nvGrpSpPr>
        <p:grpSpPr>
          <a:xfrm>
            <a:off x="2653556" y="1267904"/>
            <a:ext cx="3233827" cy="1080025"/>
            <a:chOff x="2975610" y="1442912"/>
            <a:chExt cx="3006090" cy="2964043"/>
          </a:xfrm>
        </p:grpSpPr>
        <p:cxnSp>
          <p:nvCxnSpPr>
            <p:cNvPr id="27" name="Straight Connector 26"/>
            <p:cNvCxnSpPr/>
            <p:nvPr/>
          </p:nvCxnSpPr>
          <p:spPr bwMode="auto">
            <a:xfrm flipV="1">
              <a:off x="4942869" y="2038350"/>
              <a:ext cx="1038831" cy="223293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 bwMode="auto">
            <a:xfrm rot="5400000" flipH="1" flipV="1">
              <a:off x="3287268" y="2609415"/>
              <a:ext cx="2339950" cy="69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 rot="10800000">
              <a:off x="2975610" y="2164079"/>
              <a:ext cx="1254878" cy="224287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6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4326" y="870537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24052" y="850763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1908" y="850763"/>
            <a:ext cx="840221" cy="88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3555972" y="5786381"/>
            <a:ext cx="18261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42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2597" y="4769203"/>
            <a:ext cx="1560124" cy="1059435"/>
          </a:xfrm>
          <a:prstGeom prst="rect">
            <a:avLst/>
          </a:prstGeom>
          <a:noFill/>
        </p:spPr>
      </p:pic>
      <p:sp>
        <p:nvSpPr>
          <p:cNvPr id="46" name="Rounded Rectangle 45"/>
          <p:cNvSpPr/>
          <p:nvPr/>
        </p:nvSpPr>
        <p:spPr bwMode="auto">
          <a:xfrm>
            <a:off x="1540443" y="2101398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1544542" y="2508827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3376633" y="20836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3380732" y="2491112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5221021" y="2062426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5225120" y="24804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1544542" y="2966812"/>
            <a:ext cx="1709132" cy="62091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3393027" y="2961978"/>
            <a:ext cx="1709132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5225120" y="2958434"/>
            <a:ext cx="1709132" cy="62239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主控主机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4" name="Heart 53"/>
          <p:cNvSpPr/>
          <p:nvPr/>
        </p:nvSpPr>
        <p:spPr bwMode="auto">
          <a:xfrm>
            <a:off x="6587795" y="3315304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6" name="Heart 65"/>
          <p:cNvSpPr/>
          <p:nvPr/>
        </p:nvSpPr>
        <p:spPr bwMode="auto">
          <a:xfrm>
            <a:off x="2878080" y="3312661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7" name="Heart 66"/>
          <p:cNvSpPr/>
          <p:nvPr/>
        </p:nvSpPr>
        <p:spPr bwMode="auto">
          <a:xfrm>
            <a:off x="4707214" y="3328230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7753" y="955097"/>
            <a:ext cx="1030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zh-CN" altLang="en-US" sz="14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73393" y="934340"/>
            <a:ext cx="730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zh-CN" altLang="en-US" sz="14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301708" y="920819"/>
            <a:ext cx="972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NAS/NFS</a:t>
            </a:r>
            <a:endParaRPr lang="zh-CN" altLang="en-US" sz="1400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6995437" y="5586738"/>
            <a:ext cx="1901564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管理网络 </a:t>
            </a:r>
            <a:r>
              <a:rPr lang="en-US" altLang="zh-CN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</a:p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管理网络 </a:t>
            </a:r>
            <a:r>
              <a:rPr lang="en-US" altLang="zh-CN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2</a:t>
            </a:r>
          </a:p>
        </p:txBody>
      </p:sp>
      <p:cxnSp>
        <p:nvCxnSpPr>
          <p:cNvPr id="79" name="Straight Connector 78"/>
          <p:cNvCxnSpPr/>
          <p:nvPr/>
        </p:nvCxnSpPr>
        <p:spPr bwMode="auto">
          <a:xfrm>
            <a:off x="6453905" y="5735136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6468519" y="5988267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Heart 56"/>
          <p:cNvSpPr/>
          <p:nvPr/>
        </p:nvSpPr>
        <p:spPr bwMode="auto">
          <a:xfrm>
            <a:off x="6202084" y="3331296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143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体系结构：数据存储检测信号</a:t>
            </a:r>
          </a:p>
        </p:txBody>
      </p:sp>
      <p:sp>
        <p:nvSpPr>
          <p:cNvPr id="77" name="Text Box 9"/>
          <p:cNvSpPr txBox="1">
            <a:spLocks noChangeArrowheads="1"/>
          </p:cNvSpPr>
          <p:nvPr/>
        </p:nvSpPr>
        <p:spPr bwMode="auto">
          <a:xfrm>
            <a:off x="1002307" y="5674442"/>
            <a:ext cx="1901564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管理网络 </a:t>
            </a:r>
            <a:r>
              <a:rPr lang="en-US" altLang="zh-CN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</a:p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管理网络 </a:t>
            </a:r>
            <a:r>
              <a:rPr lang="en-US" altLang="zh-CN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2</a:t>
            </a:r>
          </a:p>
        </p:txBody>
      </p:sp>
      <p:cxnSp>
        <p:nvCxnSpPr>
          <p:cNvPr id="79" name="Straight Connector 78"/>
          <p:cNvCxnSpPr/>
          <p:nvPr/>
        </p:nvCxnSpPr>
        <p:spPr bwMode="auto">
          <a:xfrm>
            <a:off x="489350" y="5848240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/>
          <p:nvPr/>
        </p:nvCxnSpPr>
        <p:spPr bwMode="auto">
          <a:xfrm>
            <a:off x="503964" y="6063271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oup 98"/>
          <p:cNvGrpSpPr/>
          <p:nvPr/>
        </p:nvGrpSpPr>
        <p:grpSpPr>
          <a:xfrm>
            <a:off x="709785" y="3067397"/>
            <a:ext cx="4446856" cy="1685318"/>
            <a:chOff x="2394588" y="4237858"/>
            <a:chExt cx="4860099" cy="1647285"/>
          </a:xfrm>
        </p:grpSpPr>
        <p:cxnSp>
          <p:nvCxnSpPr>
            <p:cNvPr id="60" name="Straight Arrow Connector 59"/>
            <p:cNvCxnSpPr/>
            <p:nvPr/>
          </p:nvCxnSpPr>
          <p:spPr bwMode="auto">
            <a:xfrm>
              <a:off x="2394588" y="4878623"/>
              <a:ext cx="4860099" cy="1588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61" name="Straight Connector 60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Straight Connector 63"/>
            <p:cNvCxnSpPr/>
            <p:nvPr/>
          </p:nvCxnSpPr>
          <p:spPr bwMode="auto">
            <a:xfrm rot="16200000" flipH="1">
              <a:off x="3852921" y="5376654"/>
              <a:ext cx="996495" cy="20483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98"/>
          <p:cNvGrpSpPr/>
          <p:nvPr/>
        </p:nvGrpSpPr>
        <p:grpSpPr>
          <a:xfrm>
            <a:off x="1045478" y="2935498"/>
            <a:ext cx="4446856" cy="1582730"/>
            <a:chOff x="2394588" y="4237858"/>
            <a:chExt cx="4860099" cy="1828731"/>
          </a:xfrm>
        </p:grpSpPr>
        <p:cxnSp>
          <p:nvCxnSpPr>
            <p:cNvPr id="74" name="Straight Arrow Connector 73"/>
            <p:cNvCxnSpPr/>
            <p:nvPr/>
          </p:nvCxnSpPr>
          <p:spPr bwMode="auto">
            <a:xfrm>
              <a:off x="2394588" y="4878623"/>
              <a:ext cx="4860099" cy="1588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 rot="16200000" flipH="1">
              <a:off x="4831823" y="5470201"/>
              <a:ext cx="1177939" cy="14838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60"/>
          <p:cNvGrpSpPr/>
          <p:nvPr/>
        </p:nvGrpSpPr>
        <p:grpSpPr>
          <a:xfrm>
            <a:off x="1073146" y="813262"/>
            <a:ext cx="3667029" cy="1438658"/>
            <a:chOff x="1783110" y="1115086"/>
            <a:chExt cx="3725560" cy="1787604"/>
          </a:xfrm>
        </p:grpSpPr>
        <p:grpSp>
          <p:nvGrpSpPr>
            <p:cNvPr id="5" name="Group 24"/>
            <p:cNvGrpSpPr/>
            <p:nvPr/>
          </p:nvGrpSpPr>
          <p:grpSpPr>
            <a:xfrm>
              <a:off x="2200704" y="1741229"/>
              <a:ext cx="3006090" cy="1161461"/>
              <a:chOff x="2975610" y="1442912"/>
              <a:chExt cx="3006090" cy="2964043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942869" y="2038350"/>
                <a:ext cx="1038831" cy="223293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5400000" flipH="1" flipV="1">
                <a:off x="3287268" y="2609415"/>
                <a:ext cx="2339950" cy="69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610" y="2164079"/>
                <a:ext cx="1254878" cy="224287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83110" y="1136351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769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7620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ounded Rectangle 29"/>
          <p:cNvSpPr/>
          <p:nvPr/>
        </p:nvSpPr>
        <p:spPr bwMode="auto">
          <a:xfrm>
            <a:off x="354013" y="1701185"/>
            <a:ext cx="5208587" cy="1540268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2222897" y="5032916"/>
            <a:ext cx="1826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42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3173" y="4166494"/>
            <a:ext cx="1427470" cy="916920"/>
          </a:xfrm>
          <a:prstGeom prst="rect">
            <a:avLst/>
          </a:prstGeom>
          <a:noFill/>
        </p:spPr>
      </p:pic>
      <p:sp>
        <p:nvSpPr>
          <p:cNvPr id="46" name="Rounded Rectangle 45"/>
          <p:cNvSpPr/>
          <p:nvPr/>
        </p:nvSpPr>
        <p:spPr bwMode="auto">
          <a:xfrm>
            <a:off x="465712" y="1857562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469462" y="2210184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2145775" y="1842231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2149525" y="2194852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3833339" y="1823832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3837089" y="2185653"/>
            <a:ext cx="1556309" cy="279031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469462" y="2606561"/>
            <a:ext cx="1563809" cy="537385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2160775" y="2602377"/>
            <a:ext cx="1563809" cy="544159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主控主机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3837089" y="2599310"/>
            <a:ext cx="1563809" cy="538669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6" name="Heart 65"/>
          <p:cNvSpPr/>
          <p:nvPr/>
        </p:nvSpPr>
        <p:spPr bwMode="auto">
          <a:xfrm>
            <a:off x="1345987" y="1210039"/>
            <a:ext cx="215848" cy="207785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7" name="Heart 66"/>
          <p:cNvSpPr/>
          <p:nvPr/>
        </p:nvSpPr>
        <p:spPr bwMode="auto">
          <a:xfrm>
            <a:off x="2825372" y="1209382"/>
            <a:ext cx="215848" cy="207785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3925" y="854655"/>
            <a:ext cx="1051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zh-CN" altLang="en-US" sz="14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571722" y="828446"/>
            <a:ext cx="7620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zh-CN" altLang="en-US" sz="14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877316" y="826269"/>
            <a:ext cx="97408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NAS/NFS</a:t>
            </a:r>
            <a:endParaRPr lang="zh-CN" altLang="en-US" sz="1300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8" name="&quot;No&quot; Symbol 57"/>
          <p:cNvSpPr/>
          <p:nvPr/>
        </p:nvSpPr>
        <p:spPr bwMode="auto">
          <a:xfrm>
            <a:off x="4694578" y="3538459"/>
            <a:ext cx="312350" cy="306006"/>
          </a:xfrm>
          <a:prstGeom prst="noSmoking">
            <a:avLst/>
          </a:prstGeom>
          <a:solidFill>
            <a:srgbClr val="C0000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9" name="&quot;No&quot; Symbol 58"/>
          <p:cNvSpPr/>
          <p:nvPr/>
        </p:nvSpPr>
        <p:spPr bwMode="auto">
          <a:xfrm>
            <a:off x="5012505" y="3290488"/>
            <a:ext cx="312350" cy="306006"/>
          </a:xfrm>
          <a:prstGeom prst="noSmoking">
            <a:avLst/>
          </a:prstGeom>
          <a:solidFill>
            <a:srgbClr val="C0000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72" name="Straight Arrow Connector 71"/>
          <p:cNvCxnSpPr>
            <a:stCxn id="70" idx="2"/>
          </p:cNvCxnSpPr>
          <p:nvPr/>
        </p:nvCxnSpPr>
        <p:spPr bwMode="auto">
          <a:xfrm rot="5400000">
            <a:off x="6915407" y="3657325"/>
            <a:ext cx="487681" cy="76908"/>
          </a:xfrm>
          <a:prstGeom prst="straightConnector1">
            <a:avLst/>
          </a:prstGeom>
          <a:solidFill>
            <a:srgbClr val="0095D3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476" y="3952619"/>
            <a:ext cx="3951817" cy="1600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Oval 67"/>
          <p:cNvSpPr/>
          <p:nvPr/>
        </p:nvSpPr>
        <p:spPr bwMode="auto">
          <a:xfrm>
            <a:off x="4443041" y="3952619"/>
            <a:ext cx="1239520" cy="162560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9" name="Oval 68"/>
          <p:cNvSpPr/>
          <p:nvPr/>
        </p:nvSpPr>
        <p:spPr bwMode="auto">
          <a:xfrm>
            <a:off x="5439455" y="4334933"/>
            <a:ext cx="3078336" cy="697983"/>
          </a:xfrm>
          <a:prstGeom prst="ellips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5682561" y="2872819"/>
            <a:ext cx="3030279" cy="579120"/>
          </a:xfrm>
          <a:prstGeom prst="roundRect">
            <a:avLst/>
          </a:prstGeom>
          <a:solidFill>
            <a:schemeClr val="tx1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集群编辑设置窗口</a:t>
            </a:r>
          </a:p>
        </p:txBody>
      </p:sp>
    </p:spTree>
    <p:extLst>
      <p:ext uri="{BB962C8B-B14F-4D97-AF65-F5344CB8AC3E}">
        <p14:creationId xmlns:p14="http://schemas.microsoft.com/office/powerpoint/2010/main" val="89005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从属主机故障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主控主机故障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主机隔离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管理网络故障：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网络分区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网络隔离 </a:t>
            </a:r>
          </a:p>
          <a:p>
            <a:pPr lvl="1"/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其他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故障场景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092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>
              <a:tabLst>
                <a:tab pos="17907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简介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>
              <a:tabLst>
                <a:tab pos="17907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配置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>
              <a:tabLst>
                <a:tab pos="17907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dirty="0">
                <a:ea typeface="DFHeiW5-GB"/>
                <a:cs typeface="SimSun"/>
                <a:sym typeface="Arial"/>
              </a:rPr>
              <a:t>课：	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体系结构</a:t>
            </a:r>
          </a:p>
          <a:p>
            <a:pPr defTabSz="790575">
              <a:tabLst>
                <a:tab pos="17907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 	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简介</a:t>
            </a:r>
          </a:p>
          <a:p>
            <a:pPr>
              <a:tabLst>
                <a:tab pos="17907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5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Data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Protection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简介</a:t>
            </a:r>
          </a:p>
          <a:p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本单元课时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687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8"/>
          <p:cNvGrpSpPr/>
          <p:nvPr/>
        </p:nvGrpSpPr>
        <p:grpSpPr>
          <a:xfrm>
            <a:off x="1537330" y="3983077"/>
            <a:ext cx="4860099" cy="1784840"/>
            <a:chOff x="2394588" y="4245359"/>
            <a:chExt cx="4860099" cy="1098043"/>
          </a:xfrm>
        </p:grpSpPr>
        <p:cxnSp>
          <p:nvCxnSpPr>
            <p:cNvPr id="64" name="Straight Arrow Connector 63"/>
            <p:cNvCxnSpPr/>
            <p:nvPr/>
          </p:nvCxnSpPr>
          <p:spPr bwMode="auto">
            <a:xfrm>
              <a:off x="2394588" y="4878623"/>
              <a:ext cx="4860099" cy="1588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65" name="Straight Connector 64"/>
            <p:cNvCxnSpPr/>
            <p:nvPr/>
          </p:nvCxnSpPr>
          <p:spPr bwMode="auto">
            <a:xfrm rot="5400000">
              <a:off x="4949428" y="4560891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Straight Connector 65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Straight Connector 67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1" name="Straight Connector 70"/>
            <p:cNvCxnSpPr/>
            <p:nvPr/>
          </p:nvCxnSpPr>
          <p:spPr bwMode="auto">
            <a:xfrm rot="16200000" flipH="1">
              <a:off x="4412193" y="5109869"/>
              <a:ext cx="465314" cy="1751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98"/>
          <p:cNvGrpSpPr/>
          <p:nvPr/>
        </p:nvGrpSpPr>
        <p:grpSpPr>
          <a:xfrm>
            <a:off x="1935339" y="3750753"/>
            <a:ext cx="5145067" cy="1791389"/>
            <a:chOff x="2109620" y="4237858"/>
            <a:chExt cx="5145067" cy="1355334"/>
          </a:xfrm>
        </p:grpSpPr>
        <p:cxnSp>
          <p:nvCxnSpPr>
            <p:cNvPr id="74" name="Straight Arrow Connector 73"/>
            <p:cNvCxnSpPr/>
            <p:nvPr/>
          </p:nvCxnSpPr>
          <p:spPr bwMode="auto">
            <a:xfrm>
              <a:off x="2109620" y="4875748"/>
              <a:ext cx="5145067" cy="4465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91" name="Straight Connector 90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Straight Connector 96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8" name="Straight Connector 97"/>
            <p:cNvCxnSpPr/>
            <p:nvPr/>
          </p:nvCxnSpPr>
          <p:spPr bwMode="auto">
            <a:xfrm rot="16200000" flipH="1">
              <a:off x="5034825" y="5222042"/>
              <a:ext cx="727119" cy="15181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出现故障的从属主机</a:t>
            </a:r>
          </a:p>
        </p:txBody>
      </p:sp>
      <p:grpSp>
        <p:nvGrpSpPr>
          <p:cNvPr id="4" name="Group 60"/>
          <p:cNvGrpSpPr/>
          <p:nvPr/>
        </p:nvGrpSpPr>
        <p:grpSpPr>
          <a:xfrm>
            <a:off x="2250546" y="1254641"/>
            <a:ext cx="4007803" cy="1662266"/>
            <a:chOff x="1783110" y="1115086"/>
            <a:chExt cx="3725560" cy="1787604"/>
          </a:xfrm>
        </p:grpSpPr>
        <p:grpSp>
          <p:nvGrpSpPr>
            <p:cNvPr id="5" name="Group 24"/>
            <p:cNvGrpSpPr/>
            <p:nvPr/>
          </p:nvGrpSpPr>
          <p:grpSpPr>
            <a:xfrm>
              <a:off x="2200704" y="1741229"/>
              <a:ext cx="3006090" cy="1161461"/>
              <a:chOff x="2975610" y="1442912"/>
              <a:chExt cx="3006090" cy="2964043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942869" y="2038350"/>
                <a:ext cx="1038831" cy="223293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5400000" flipH="1" flipV="1">
                <a:off x="3287268" y="2609415"/>
                <a:ext cx="2339950" cy="69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610" y="2164079"/>
                <a:ext cx="1254878" cy="224287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83110" y="1136351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769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7620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ounded Rectangle 29"/>
          <p:cNvSpPr/>
          <p:nvPr/>
        </p:nvSpPr>
        <p:spPr bwMode="auto">
          <a:xfrm>
            <a:off x="1388818" y="2324594"/>
            <a:ext cx="5840561" cy="177966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1910491" y="5605716"/>
            <a:ext cx="18261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42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6407" y="5106765"/>
            <a:ext cx="1636888" cy="1111563"/>
          </a:xfrm>
          <a:prstGeom prst="rect">
            <a:avLst/>
          </a:prstGeom>
          <a:noFill/>
        </p:spPr>
      </p:pic>
      <p:sp>
        <p:nvSpPr>
          <p:cNvPr id="46" name="Rounded Rectangle 45"/>
          <p:cNvSpPr/>
          <p:nvPr/>
        </p:nvSpPr>
        <p:spPr bwMode="auto">
          <a:xfrm>
            <a:off x="1586663" y="2505276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1590762" y="2912705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3422853" y="2487562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3426952" y="2894990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5267241" y="246630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5271340" y="2884362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1590762" y="3370690"/>
            <a:ext cx="1709132" cy="620910"/>
          </a:xfrm>
          <a:prstGeom prst="roundRect">
            <a:avLst/>
          </a:prstGeom>
          <a:solidFill>
            <a:srgbClr val="FF0000"/>
          </a:soli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4" name="Rounded Rectangle 43"/>
          <p:cNvSpPr/>
          <p:nvPr/>
        </p:nvSpPr>
        <p:spPr bwMode="auto">
          <a:xfrm>
            <a:off x="3439247" y="3365856"/>
            <a:ext cx="1709132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180000"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主控主机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5271340" y="3362312"/>
            <a:ext cx="1709132" cy="62239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053765" y="799707"/>
            <a:ext cx="1197734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NAS/NFS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（锁定文件）</a:t>
            </a:r>
            <a:endParaRPr lang="zh-CN" altLang="en-US" sz="12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4" name="Heart 53"/>
          <p:cNvSpPr/>
          <p:nvPr/>
        </p:nvSpPr>
        <p:spPr bwMode="auto">
          <a:xfrm>
            <a:off x="6682783" y="3718549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7" name="Heart 66"/>
          <p:cNvSpPr/>
          <p:nvPr/>
        </p:nvSpPr>
        <p:spPr bwMode="auto">
          <a:xfrm>
            <a:off x="4765626" y="3729399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898448" y="3630512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0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?</a:t>
            </a:r>
          </a:p>
        </p:txBody>
      </p:sp>
      <p:sp>
        <p:nvSpPr>
          <p:cNvPr id="108" name="Rectangle 107"/>
          <p:cNvSpPr/>
          <p:nvPr/>
        </p:nvSpPr>
        <p:spPr bwMode="auto">
          <a:xfrm>
            <a:off x="3968556" y="1349619"/>
            <a:ext cx="661182" cy="2672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文件锁定</a:t>
            </a:r>
          </a:p>
        </p:txBody>
      </p:sp>
      <p:sp>
        <p:nvSpPr>
          <p:cNvPr id="109" name="Rectangle 108"/>
          <p:cNvSpPr/>
          <p:nvPr/>
        </p:nvSpPr>
        <p:spPr bwMode="auto">
          <a:xfrm>
            <a:off x="5527725" y="1333207"/>
            <a:ext cx="661182" cy="2672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文件锁定</a:t>
            </a:r>
          </a:p>
        </p:txBody>
      </p:sp>
      <p:sp>
        <p:nvSpPr>
          <p:cNvPr id="118" name="Text Box 9"/>
          <p:cNvSpPr txBox="1">
            <a:spLocks noChangeArrowheads="1"/>
          </p:cNvSpPr>
          <p:nvPr/>
        </p:nvSpPr>
        <p:spPr bwMode="auto">
          <a:xfrm>
            <a:off x="6728736" y="5615313"/>
            <a:ext cx="2253339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主要检测信号网络</a:t>
            </a:r>
          </a:p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备选检测信号网络</a:t>
            </a:r>
          </a:p>
        </p:txBody>
      </p:sp>
      <p:cxnSp>
        <p:nvCxnSpPr>
          <p:cNvPr id="119" name="Straight Connector 118"/>
          <p:cNvCxnSpPr/>
          <p:nvPr/>
        </p:nvCxnSpPr>
        <p:spPr bwMode="auto">
          <a:xfrm>
            <a:off x="6215780" y="5779586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6230394" y="5994617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6" name="Group 52"/>
          <p:cNvGrpSpPr/>
          <p:nvPr/>
        </p:nvGrpSpPr>
        <p:grpSpPr>
          <a:xfrm>
            <a:off x="2512549" y="1306417"/>
            <a:ext cx="330591" cy="371595"/>
            <a:chOff x="2722099" y="1363567"/>
            <a:chExt cx="330591" cy="371595"/>
          </a:xfrm>
        </p:grpSpPr>
        <p:pic>
          <p:nvPicPr>
            <p:cNvPr id="107" name="Picture 25" descr="ICON_Script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22099" y="1363567"/>
              <a:ext cx="330591" cy="37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23" descr="ICON_Lock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890284" y="1466090"/>
              <a:ext cx="139995" cy="25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" name="Heart 55"/>
          <p:cNvSpPr/>
          <p:nvPr/>
        </p:nvSpPr>
        <p:spPr bwMode="auto">
          <a:xfrm>
            <a:off x="4290638" y="3732188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3682" y="797017"/>
            <a:ext cx="147523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（检测信号区域）</a:t>
            </a:r>
            <a:endParaRPr lang="zh-CN" altLang="en-US" sz="12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03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8"/>
          <p:cNvGrpSpPr/>
          <p:nvPr/>
        </p:nvGrpSpPr>
        <p:grpSpPr>
          <a:xfrm>
            <a:off x="1195735" y="3815093"/>
            <a:ext cx="6557876" cy="1797033"/>
            <a:chOff x="2394588" y="4237858"/>
            <a:chExt cx="6557876" cy="1105544"/>
          </a:xfrm>
        </p:grpSpPr>
        <p:cxnSp>
          <p:nvCxnSpPr>
            <p:cNvPr id="63" name="Straight Arrow Connector 62"/>
            <p:cNvCxnSpPr/>
            <p:nvPr/>
          </p:nvCxnSpPr>
          <p:spPr bwMode="auto">
            <a:xfrm flipV="1">
              <a:off x="2394588" y="4865339"/>
              <a:ext cx="6557876" cy="13284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72" name="Straight Connector 71"/>
            <p:cNvCxnSpPr/>
            <p:nvPr/>
          </p:nvCxnSpPr>
          <p:spPr bwMode="auto">
            <a:xfrm rot="5400000">
              <a:off x="4742164" y="4553390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6" name="Straight Connector 75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Straight Connector 76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Straight Connector 77"/>
            <p:cNvCxnSpPr/>
            <p:nvPr/>
          </p:nvCxnSpPr>
          <p:spPr bwMode="auto">
            <a:xfrm rot="16200000" flipH="1">
              <a:off x="4412193" y="5109869"/>
              <a:ext cx="465314" cy="1751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98"/>
          <p:cNvGrpSpPr/>
          <p:nvPr/>
        </p:nvGrpSpPr>
        <p:grpSpPr>
          <a:xfrm>
            <a:off x="1568692" y="3695170"/>
            <a:ext cx="6660908" cy="1791388"/>
            <a:chOff x="2109620" y="4237859"/>
            <a:chExt cx="6660908" cy="1355333"/>
          </a:xfrm>
        </p:grpSpPr>
        <p:cxnSp>
          <p:nvCxnSpPr>
            <p:cNvPr id="80" name="Straight Arrow Connector 79"/>
            <p:cNvCxnSpPr/>
            <p:nvPr/>
          </p:nvCxnSpPr>
          <p:spPr bwMode="auto">
            <a:xfrm flipV="1">
              <a:off x="2109620" y="4872822"/>
              <a:ext cx="6660908" cy="2926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 rot="5400000">
              <a:off x="4667008" y="4553391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 rot="5400000">
              <a:off x="6606043" y="4575943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rot="5400000">
              <a:off x="2900456" y="4564124"/>
              <a:ext cx="631065" cy="2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 rot="16200000" flipH="1">
              <a:off x="5034825" y="5222042"/>
              <a:ext cx="727119" cy="15181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出现故障的主控主机</a:t>
            </a:r>
          </a:p>
        </p:txBody>
      </p:sp>
      <p:grpSp>
        <p:nvGrpSpPr>
          <p:cNvPr id="4" name="Group 60"/>
          <p:cNvGrpSpPr/>
          <p:nvPr/>
        </p:nvGrpSpPr>
        <p:grpSpPr>
          <a:xfrm>
            <a:off x="1796409" y="1309863"/>
            <a:ext cx="4007803" cy="1662266"/>
            <a:chOff x="1783110" y="1115086"/>
            <a:chExt cx="3725560" cy="1787604"/>
          </a:xfrm>
        </p:grpSpPr>
        <p:grpSp>
          <p:nvGrpSpPr>
            <p:cNvPr id="5" name="Group 24"/>
            <p:cNvGrpSpPr/>
            <p:nvPr/>
          </p:nvGrpSpPr>
          <p:grpSpPr>
            <a:xfrm>
              <a:off x="2200704" y="1741229"/>
              <a:ext cx="3006090" cy="1161461"/>
              <a:chOff x="2975610" y="1442912"/>
              <a:chExt cx="3006090" cy="2964043"/>
            </a:xfrm>
          </p:grpSpPr>
          <p:cxnSp>
            <p:nvCxnSpPr>
              <p:cNvPr id="27" name="Straight Connector 26"/>
              <p:cNvCxnSpPr/>
              <p:nvPr/>
            </p:nvCxnSpPr>
            <p:spPr bwMode="auto">
              <a:xfrm flipV="1">
                <a:off x="4942869" y="2038350"/>
                <a:ext cx="1038831" cy="2232933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rot="5400000" flipH="1" flipV="1">
                <a:off x="3287268" y="2609415"/>
                <a:ext cx="2339950" cy="69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auto">
              <a:xfrm rot="10800000">
                <a:off x="2975610" y="2164079"/>
                <a:ext cx="1254878" cy="224287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83110" y="1136351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88769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3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7620" y="1115086"/>
              <a:ext cx="781050" cy="954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" name="Rounded Rectangle 29"/>
          <p:cNvSpPr/>
          <p:nvPr/>
        </p:nvSpPr>
        <p:spPr bwMode="auto">
          <a:xfrm>
            <a:off x="934681" y="2379816"/>
            <a:ext cx="5840561" cy="1779669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1132526" y="2560498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1136625" y="2967927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2968716" y="25427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2972815" y="2950212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4813104" y="2521526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4817203" y="29395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zh-CN" altLang="en-US" sz="14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1136625" y="3414982"/>
            <a:ext cx="1709132" cy="62091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ts val="1700"/>
              </a:lnSpc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sz="1800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z="1800" dirty="0" smtClean="0">
                <a:latin typeface="Arial"/>
                <a:ea typeface="DFHeiW5-GB"/>
                <a:sym typeface="Arial"/>
              </a:rPr>
            </a:br>
            <a:r>
              <a:rPr lang="en-US" altLang="zh-CN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MOID</a:t>
            </a:r>
            <a:r>
              <a:rPr lang="zh-CN" altLang="en-US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98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8" name="Rectangle 57"/>
          <p:cNvSpPr/>
          <p:nvPr/>
        </p:nvSpPr>
        <p:spPr bwMode="auto">
          <a:xfrm>
            <a:off x="3514419" y="1404842"/>
            <a:ext cx="661182" cy="2672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文件锁定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599628" y="778729"/>
            <a:ext cx="119773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NAS/NFS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（锁定文件）</a:t>
            </a:r>
            <a:endParaRPr lang="zh-CN" altLang="en-US" sz="12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4" name="Heart 53"/>
          <p:cNvSpPr/>
          <p:nvPr/>
        </p:nvSpPr>
        <p:spPr bwMode="auto">
          <a:xfrm>
            <a:off x="2520942" y="3786297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5073588" y="1388430"/>
            <a:ext cx="661182" cy="2672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文件锁定</a:t>
            </a:r>
          </a:p>
        </p:txBody>
      </p:sp>
      <p:sp>
        <p:nvSpPr>
          <p:cNvPr id="89" name="Text Box 9"/>
          <p:cNvSpPr txBox="1">
            <a:spLocks noChangeArrowheads="1"/>
          </p:cNvSpPr>
          <p:nvPr/>
        </p:nvSpPr>
        <p:spPr bwMode="auto">
          <a:xfrm>
            <a:off x="1572680" y="5612240"/>
            <a:ext cx="18261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en-US" altLang="zh-CN" sz="18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90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4812" y="5057183"/>
            <a:ext cx="1636888" cy="1111563"/>
          </a:xfrm>
          <a:prstGeom prst="rect">
            <a:avLst/>
          </a:prstGeom>
          <a:noFill/>
        </p:spPr>
      </p:pic>
      <p:sp>
        <p:nvSpPr>
          <p:cNvPr id="103" name="Text Box 9"/>
          <p:cNvSpPr txBox="1">
            <a:spLocks noChangeArrowheads="1"/>
          </p:cNvSpPr>
          <p:nvPr/>
        </p:nvSpPr>
        <p:spPr bwMode="auto">
          <a:xfrm>
            <a:off x="6769838" y="5384756"/>
            <a:ext cx="2297962" cy="79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主要检测信号网络</a:t>
            </a:r>
          </a:p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备选检测信号网络</a:t>
            </a:r>
          </a:p>
          <a:p>
            <a:pPr algn="l"/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2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MOID = </a:t>
            </a:r>
            <a:r>
              <a:rPr lang="zh-CN" altLang="en-US" sz="12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代</a:t>
            </a:r>
            <a:r>
              <a:rPr lang="zh-CN" altLang="en-US" sz="12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</a:t>
            </a:r>
            <a:r>
              <a:rPr lang="zh-CN" altLang="en-US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对象 </a:t>
            </a:r>
            <a:r>
              <a:rPr lang="en-US" altLang="zh-CN" sz="12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ID</a:t>
            </a:r>
          </a:p>
        </p:txBody>
      </p:sp>
      <p:cxnSp>
        <p:nvCxnSpPr>
          <p:cNvPr id="104" name="Straight Connector 103"/>
          <p:cNvCxnSpPr/>
          <p:nvPr/>
        </p:nvCxnSpPr>
        <p:spPr bwMode="auto">
          <a:xfrm>
            <a:off x="6266406" y="5568079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6281020" y="5783110"/>
            <a:ext cx="538619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 rot="16200000" flipH="1">
            <a:off x="6626273" y="4183695"/>
            <a:ext cx="1252599" cy="25050"/>
          </a:xfrm>
          <a:prstGeom prst="line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 rot="16200000" flipH="1">
            <a:off x="6954039" y="3922737"/>
            <a:ext cx="1252599" cy="25050"/>
          </a:xfrm>
          <a:prstGeom prst="line">
            <a:avLst/>
          </a:prstGeom>
          <a:solidFill>
            <a:srgbClr val="0095D3"/>
          </a:solidFill>
          <a:ln w="19050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57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6922" y="3106455"/>
            <a:ext cx="1174679" cy="797690"/>
          </a:xfrm>
          <a:prstGeom prst="rect">
            <a:avLst/>
          </a:prstGeom>
          <a:noFill/>
        </p:spPr>
      </p:pic>
      <p:sp>
        <p:nvSpPr>
          <p:cNvPr id="65" name="Text Box 9"/>
          <p:cNvSpPr txBox="1">
            <a:spLocks noChangeArrowheads="1"/>
          </p:cNvSpPr>
          <p:nvPr/>
        </p:nvSpPr>
        <p:spPr bwMode="auto">
          <a:xfrm>
            <a:off x="6925070" y="2530879"/>
            <a:ext cx="12618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默认网关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（隔离地址）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6" name="Group 55"/>
          <p:cNvGrpSpPr/>
          <p:nvPr/>
        </p:nvGrpSpPr>
        <p:grpSpPr>
          <a:xfrm>
            <a:off x="2052248" y="1374200"/>
            <a:ext cx="330591" cy="371595"/>
            <a:chOff x="2722099" y="1363567"/>
            <a:chExt cx="330591" cy="371595"/>
          </a:xfrm>
        </p:grpSpPr>
        <p:pic>
          <p:nvPicPr>
            <p:cNvPr id="59" name="Picture 25" descr="ICON_Script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722099" y="1363567"/>
              <a:ext cx="330591" cy="3715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" name="Picture 23" descr="ICON_Lock_Q30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0284" y="1466090"/>
              <a:ext cx="139995" cy="251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" name="Rounded Rectangle 55"/>
          <p:cNvSpPr/>
          <p:nvPr/>
        </p:nvSpPr>
        <p:spPr bwMode="auto">
          <a:xfrm>
            <a:off x="4807814" y="3414982"/>
            <a:ext cx="1709132" cy="628737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lnSpc>
                <a:spcPts val="1700"/>
              </a:lnSpc>
              <a:spcAft>
                <a:spcPct val="0"/>
              </a:spcAft>
              <a:buClr>
                <a:srgbClr val="000000"/>
              </a:buClr>
              <a:defRPr/>
            </a:pP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从属主机</a:t>
            </a:r>
            <a:r>
              <a:rPr lang="zh-CN" altLang="en-US" sz="1800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z="1800" dirty="0" smtClean="0">
                <a:latin typeface="Arial"/>
                <a:ea typeface="DFHeiW5-GB"/>
                <a:sym typeface="Arial"/>
              </a:rPr>
            </a:br>
            <a:r>
              <a:rPr lang="en-US" altLang="zh-CN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MOID</a:t>
            </a:r>
            <a:r>
              <a:rPr lang="zh-CN" altLang="en-US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：</a:t>
            </a:r>
            <a:r>
              <a:rPr lang="en-US" altLang="zh-CN" sz="14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100</a:t>
            </a:r>
            <a:endParaRPr lang="zh-CN" altLang="en-US" sz="14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6" name="Heart 65"/>
          <p:cNvSpPr/>
          <p:nvPr/>
        </p:nvSpPr>
        <p:spPr bwMode="auto">
          <a:xfrm>
            <a:off x="6250017" y="3771427"/>
            <a:ext cx="235907" cy="240081"/>
          </a:xfrm>
          <a:prstGeom prst="heart">
            <a:avLst/>
          </a:prstGeom>
          <a:solidFill>
            <a:srgbClr val="FF5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913632" y="797017"/>
            <a:ext cx="147523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（检测信号区域）</a:t>
            </a:r>
            <a:endParaRPr lang="zh-CN" altLang="en-US" sz="1200" i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981617" y="3412291"/>
            <a:ext cx="1709132" cy="620910"/>
            <a:chOff x="1289025" y="3578312"/>
            <a:chExt cx="1709132" cy="620910"/>
          </a:xfrm>
        </p:grpSpPr>
        <p:sp>
          <p:nvSpPr>
            <p:cNvPr id="52" name="Rounded Rectangle 51"/>
            <p:cNvSpPr/>
            <p:nvPr/>
          </p:nvSpPr>
          <p:spPr bwMode="auto">
            <a:xfrm>
              <a:off x="1289025" y="3578312"/>
              <a:ext cx="1709132" cy="620910"/>
            </a:xfrm>
            <a:prstGeom prst="roundRect">
              <a:avLst/>
            </a:prstGeom>
            <a:gradFill>
              <a:gsLst>
                <a:gs pos="0">
                  <a:srgbClr val="0F388A"/>
                </a:gs>
                <a:gs pos="100000">
                  <a:srgbClr val="1564AB">
                    <a:alpha val="98824"/>
                  </a:srgbClr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>
                <a:lnSpc>
                  <a:spcPts val="1700"/>
                </a:lnSpc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zh-CN" altLang="en-US" dirty="0" smtClean="0">
                  <a:latin typeface="Arial"/>
                  <a:ea typeface="DFHeiW5-GB"/>
                  <a:cs typeface="SimSun"/>
                  <a:sym typeface="Arial"/>
                </a:rPr>
                <a:t>主控主机</a:t>
              </a:r>
              <a:r>
                <a:rPr lang="zh-CN" altLang="en-US" dirty="0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dirty="0" smtClean="0">
                  <a:latin typeface="Arial"/>
                  <a:ea typeface="DFHeiW5-GB"/>
                  <a:sym typeface="Arial"/>
                </a:rPr>
              </a:br>
              <a:r>
                <a:rPr lang="en-US" altLang="zh-CN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MOID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99</a:t>
              </a:r>
              <a:endParaRPr lang="zh-CN" altLang="en-US" sz="1400" dirty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3" name="Heart 52"/>
            <p:cNvSpPr/>
            <p:nvPr/>
          </p:nvSpPr>
          <p:spPr bwMode="auto">
            <a:xfrm>
              <a:off x="2673342" y="3938697"/>
              <a:ext cx="235907" cy="240081"/>
            </a:xfrm>
            <a:prstGeom prst="heart">
              <a:avLst/>
            </a:prstGeom>
            <a:solidFill>
              <a:srgbClr val="FF5050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81617" y="3408378"/>
            <a:ext cx="1709132" cy="628737"/>
            <a:chOff x="2985110" y="3421078"/>
            <a:chExt cx="1709132" cy="628737"/>
          </a:xfrm>
        </p:grpSpPr>
        <p:sp>
          <p:nvSpPr>
            <p:cNvPr id="44" name="Rounded Rectangle 43"/>
            <p:cNvSpPr/>
            <p:nvPr/>
          </p:nvSpPr>
          <p:spPr bwMode="auto">
            <a:xfrm>
              <a:off x="2985110" y="3421078"/>
              <a:ext cx="1709132" cy="628737"/>
            </a:xfrm>
            <a:prstGeom prst="roundRect">
              <a:avLst/>
            </a:prstGeom>
            <a:solidFill>
              <a:srgbClr val="C00000"/>
            </a:soli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l">
                <a:lnSpc>
                  <a:spcPts val="1700"/>
                </a:lnSpc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zh-CN" altLang="en-US" sz="1800" dirty="0" smtClean="0">
                  <a:latin typeface="Arial"/>
                  <a:ea typeface="DFHeiW5-GB"/>
                  <a:cs typeface="SimSun"/>
                  <a:sym typeface="Arial"/>
                </a:rPr>
                <a:t>主控主机</a:t>
              </a:r>
              <a:r>
                <a:rPr lang="zh-CN" altLang="en-US" dirty="0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dirty="0" smtClean="0">
                  <a:latin typeface="Arial"/>
                  <a:ea typeface="DFHeiW5-GB"/>
                  <a:sym typeface="Arial"/>
                </a:rPr>
              </a:br>
              <a:r>
                <a:rPr lang="en-US" altLang="zh-CN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MOID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：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99</a:t>
              </a:r>
              <a:endParaRPr lang="zh-CN" altLang="en-US" sz="1400" dirty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261856" y="3633215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246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Arrow Connector 62"/>
          <p:cNvCxnSpPr/>
          <p:nvPr/>
        </p:nvCxnSpPr>
        <p:spPr bwMode="auto">
          <a:xfrm flipV="1">
            <a:off x="1271588" y="4833938"/>
            <a:ext cx="6557962" cy="22225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oval" w="med" len="med"/>
            <a:tailEnd type="oval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 rot="5400000">
            <a:off x="3422650" y="4327526"/>
            <a:ext cx="1025525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/>
          <p:cNvCxnSpPr/>
          <p:nvPr/>
        </p:nvCxnSpPr>
        <p:spPr bwMode="auto">
          <a:xfrm rot="5400000">
            <a:off x="5286375" y="4364038"/>
            <a:ext cx="1025525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/>
          <p:cNvCxnSpPr/>
          <p:nvPr/>
        </p:nvCxnSpPr>
        <p:spPr bwMode="auto">
          <a:xfrm rot="5400000">
            <a:off x="1579562" y="4344988"/>
            <a:ext cx="1025525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/>
          <p:cNvCxnSpPr/>
          <p:nvPr/>
        </p:nvCxnSpPr>
        <p:spPr bwMode="auto">
          <a:xfrm rot="16200000" flipH="1">
            <a:off x="1151732" y="5233194"/>
            <a:ext cx="755650" cy="1587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oup 93"/>
          <p:cNvGrpSpPr>
            <a:grpSpLocks/>
          </p:cNvGrpSpPr>
          <p:nvPr/>
        </p:nvGrpSpPr>
        <p:grpSpPr bwMode="auto">
          <a:xfrm>
            <a:off x="415925" y="3695700"/>
            <a:ext cx="6661150" cy="1790700"/>
            <a:chOff x="326" y="2328"/>
            <a:chExt cx="4196" cy="1128"/>
          </a:xfrm>
        </p:grpSpPr>
        <p:cxnSp>
          <p:nvCxnSpPr>
            <p:cNvPr id="80" name="Straight Arrow Connector 79"/>
            <p:cNvCxnSpPr/>
            <p:nvPr/>
          </p:nvCxnSpPr>
          <p:spPr bwMode="auto">
            <a:xfrm flipV="1">
              <a:off x="326" y="2856"/>
              <a:ext cx="4196" cy="3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 rot="5400000">
              <a:off x="1873" y="2591"/>
              <a:ext cx="525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 rot="5400000">
              <a:off x="3095" y="2610"/>
              <a:ext cx="525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Straight Connector 82"/>
            <p:cNvCxnSpPr/>
            <p:nvPr/>
          </p:nvCxnSpPr>
          <p:spPr bwMode="auto">
            <a:xfrm rot="5400000">
              <a:off x="761" y="2600"/>
              <a:ext cx="525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Straight Connector 83"/>
            <p:cNvCxnSpPr/>
            <p:nvPr/>
          </p:nvCxnSpPr>
          <p:spPr bwMode="auto">
            <a:xfrm rot="16200000" flipH="1">
              <a:off x="270" y="3149"/>
              <a:ext cx="605" cy="1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147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隔离的主机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 rot="5400000" flipH="1" flipV="1">
            <a:off x="3438525" y="2314575"/>
            <a:ext cx="852488" cy="79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 bwMode="auto">
          <a:xfrm>
            <a:off x="944563" y="2379663"/>
            <a:ext cx="5840412" cy="1779587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46" name="Rounded Rectangle 45"/>
          <p:cNvSpPr/>
          <p:nvPr/>
        </p:nvSpPr>
        <p:spPr bwMode="auto">
          <a:xfrm>
            <a:off x="1142051" y="2560498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7" name="Rounded Rectangle 46"/>
          <p:cNvSpPr/>
          <p:nvPr/>
        </p:nvSpPr>
        <p:spPr bwMode="auto">
          <a:xfrm>
            <a:off x="1146150" y="2967927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2978241" y="25427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9" name="Rounded Rectangle 48"/>
          <p:cNvSpPr/>
          <p:nvPr/>
        </p:nvSpPr>
        <p:spPr bwMode="auto">
          <a:xfrm>
            <a:off x="2982340" y="2950212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D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50" name="Rounded Rectangle 49"/>
          <p:cNvSpPr/>
          <p:nvPr/>
        </p:nvSpPr>
        <p:spPr bwMode="auto">
          <a:xfrm>
            <a:off x="4822629" y="2521526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E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51" name="Rounded Rectangle 50"/>
          <p:cNvSpPr/>
          <p:nvPr/>
        </p:nvSpPr>
        <p:spPr bwMode="auto">
          <a:xfrm>
            <a:off x="4826728" y="2939584"/>
            <a:ext cx="1700936" cy="322400"/>
          </a:xfrm>
          <a:prstGeom prst="roundRect">
            <a:avLst/>
          </a:prstGeom>
          <a:gradFill>
            <a:gsLst>
              <a:gs pos="0">
                <a:srgbClr val="666666">
                  <a:alpha val="89000"/>
                </a:srgbClr>
              </a:gs>
              <a:gs pos="100000">
                <a:srgbClr val="ADADAD"/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4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F</a:t>
            </a:r>
            <a:endParaRPr lang="en-US" altLang="zh-CN" sz="1400" b="1" dirty="0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1146150" y="3425912"/>
            <a:ext cx="1709132" cy="62091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114761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675" y="5249863"/>
            <a:ext cx="11747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Rounded Rectangle 61"/>
          <p:cNvSpPr/>
          <p:nvPr/>
        </p:nvSpPr>
        <p:spPr bwMode="auto">
          <a:xfrm>
            <a:off x="4825521" y="3412057"/>
            <a:ext cx="1709132" cy="62091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14771" name="Text Box 9"/>
          <p:cNvSpPr txBox="1">
            <a:spLocks noChangeArrowheads="1"/>
          </p:cNvSpPr>
          <p:nvPr/>
        </p:nvSpPr>
        <p:spPr bwMode="auto">
          <a:xfrm>
            <a:off x="1674108" y="5373688"/>
            <a:ext cx="12618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默认网关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（隔离地址）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" name="Rounded Rectangle 61"/>
          <p:cNvSpPr/>
          <p:nvPr/>
        </p:nvSpPr>
        <p:spPr bwMode="auto">
          <a:xfrm>
            <a:off x="2985608" y="3412057"/>
            <a:ext cx="1709132" cy="620910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en-US" altLang="zh-CN" sz="1800" dirty="0" err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z="18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主机</a:t>
            </a:r>
            <a:endParaRPr lang="zh-CN" altLang="en-US" sz="12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01" name="&quot;No&quot; Symbol 100"/>
          <p:cNvSpPr>
            <a:spLocks noChangeArrowheads="1"/>
          </p:cNvSpPr>
          <p:nvPr/>
        </p:nvSpPr>
        <p:spPr bwMode="auto">
          <a:xfrm>
            <a:off x="1316038" y="4065588"/>
            <a:ext cx="396875" cy="404812"/>
          </a:xfrm>
          <a:custGeom>
            <a:avLst/>
            <a:gdLst>
              <a:gd name="T0" fmla="*/ 271044 w 542088"/>
              <a:gd name="T1" fmla="*/ 0 h 552302"/>
              <a:gd name="T2" fmla="*/ 79387 w 542088"/>
              <a:gd name="T3" fmla="*/ 80883 h 552302"/>
              <a:gd name="T4" fmla="*/ 0 w 542088"/>
              <a:gd name="T5" fmla="*/ 276151 h 552302"/>
              <a:gd name="T6" fmla="*/ 79387 w 542088"/>
              <a:gd name="T7" fmla="*/ 471419 h 552302"/>
              <a:gd name="T8" fmla="*/ 271044 w 542088"/>
              <a:gd name="T9" fmla="*/ 552302 h 552302"/>
              <a:gd name="T10" fmla="*/ 462701 w 542088"/>
              <a:gd name="T11" fmla="*/ 471419 h 552302"/>
              <a:gd name="T12" fmla="*/ 542088 w 542088"/>
              <a:gd name="T13" fmla="*/ 276151 h 552302"/>
              <a:gd name="T14" fmla="*/ 462701 w 542088"/>
              <a:gd name="T15" fmla="*/ 80883 h 55230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79387 w 542088"/>
              <a:gd name="T25" fmla="*/ 80883 h 552302"/>
              <a:gd name="T26" fmla="*/ 462701 w 542088"/>
              <a:gd name="T27" fmla="*/ 471419 h 55230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42088" h="552302">
                <a:moveTo>
                  <a:pt x="0" y="276151"/>
                </a:moveTo>
                <a:lnTo>
                  <a:pt x="0" y="276151"/>
                </a:lnTo>
                <a:cubicBezTo>
                  <a:pt x="0" y="123637"/>
                  <a:pt x="121350" y="0"/>
                  <a:pt x="271043" y="0"/>
                </a:cubicBezTo>
                <a:cubicBezTo>
                  <a:pt x="420737" y="0"/>
                  <a:pt x="542088" y="123637"/>
                  <a:pt x="542088" y="276151"/>
                </a:cubicBezTo>
                <a:cubicBezTo>
                  <a:pt x="542088" y="428664"/>
                  <a:pt x="420737" y="552301"/>
                  <a:pt x="271044" y="552302"/>
                </a:cubicBezTo>
                <a:cubicBezTo>
                  <a:pt x="121350" y="552302"/>
                  <a:pt x="0" y="428664"/>
                  <a:pt x="0" y="276151"/>
                </a:cubicBezTo>
                <a:close/>
                <a:moveTo>
                  <a:pt x="420126" y="359024"/>
                </a:moveTo>
                <a:lnTo>
                  <a:pt x="420126" y="359024"/>
                </a:lnTo>
                <a:cubicBezTo>
                  <a:pt x="433464" y="333562"/>
                  <a:pt x="440447" y="305084"/>
                  <a:pt x="440447" y="276152"/>
                </a:cubicBezTo>
                <a:cubicBezTo>
                  <a:pt x="440447" y="179773"/>
                  <a:pt x="364603" y="101643"/>
                  <a:pt x="271045" y="101643"/>
                </a:cubicBezTo>
                <a:cubicBezTo>
                  <a:pt x="242600" y="101642"/>
                  <a:pt x="214612" y="109021"/>
                  <a:pt x="189665" y="123098"/>
                </a:cubicBezTo>
                <a:close/>
                <a:moveTo>
                  <a:pt x="121962" y="193278"/>
                </a:moveTo>
                <a:lnTo>
                  <a:pt x="121962" y="193278"/>
                </a:lnTo>
                <a:cubicBezTo>
                  <a:pt x="108624" y="218739"/>
                  <a:pt x="101642" y="247217"/>
                  <a:pt x="101642" y="276149"/>
                </a:cubicBezTo>
                <a:cubicBezTo>
                  <a:pt x="101642" y="372528"/>
                  <a:pt x="177485" y="450659"/>
                  <a:pt x="271044" y="450659"/>
                </a:cubicBezTo>
                <a:cubicBezTo>
                  <a:pt x="299488" y="450659"/>
                  <a:pt x="327475" y="443280"/>
                  <a:pt x="352423" y="429204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003D7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3" name="&quot;No&quot; Symbol 100"/>
          <p:cNvSpPr>
            <a:spLocks noChangeArrowheads="1"/>
          </p:cNvSpPr>
          <p:nvPr/>
        </p:nvSpPr>
        <p:spPr bwMode="auto">
          <a:xfrm>
            <a:off x="1879600" y="4065588"/>
            <a:ext cx="396875" cy="404812"/>
          </a:xfrm>
          <a:custGeom>
            <a:avLst/>
            <a:gdLst>
              <a:gd name="T0" fmla="*/ 271044 w 542088"/>
              <a:gd name="T1" fmla="*/ 0 h 552302"/>
              <a:gd name="T2" fmla="*/ 79387 w 542088"/>
              <a:gd name="T3" fmla="*/ 80883 h 552302"/>
              <a:gd name="T4" fmla="*/ 0 w 542088"/>
              <a:gd name="T5" fmla="*/ 276151 h 552302"/>
              <a:gd name="T6" fmla="*/ 79387 w 542088"/>
              <a:gd name="T7" fmla="*/ 471419 h 552302"/>
              <a:gd name="T8" fmla="*/ 271044 w 542088"/>
              <a:gd name="T9" fmla="*/ 552302 h 552302"/>
              <a:gd name="T10" fmla="*/ 462701 w 542088"/>
              <a:gd name="T11" fmla="*/ 471419 h 552302"/>
              <a:gd name="T12" fmla="*/ 542088 w 542088"/>
              <a:gd name="T13" fmla="*/ 276151 h 552302"/>
              <a:gd name="T14" fmla="*/ 462701 w 542088"/>
              <a:gd name="T15" fmla="*/ 80883 h 552302"/>
              <a:gd name="T16" fmla="*/ 17694720 60000 65536"/>
              <a:gd name="T17" fmla="*/ 17694720 60000 65536"/>
              <a:gd name="T18" fmla="*/ 11796480 60000 65536"/>
              <a:gd name="T19" fmla="*/ 5898240 60000 65536"/>
              <a:gd name="T20" fmla="*/ 5898240 60000 65536"/>
              <a:gd name="T21" fmla="*/ 5898240 60000 65536"/>
              <a:gd name="T22" fmla="*/ 0 60000 65536"/>
              <a:gd name="T23" fmla="*/ 17694720 60000 65536"/>
              <a:gd name="T24" fmla="*/ 79387 w 542088"/>
              <a:gd name="T25" fmla="*/ 80883 h 552302"/>
              <a:gd name="T26" fmla="*/ 462701 w 542088"/>
              <a:gd name="T27" fmla="*/ 471419 h 55230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42088" h="552302">
                <a:moveTo>
                  <a:pt x="0" y="276151"/>
                </a:moveTo>
                <a:lnTo>
                  <a:pt x="0" y="276151"/>
                </a:lnTo>
                <a:cubicBezTo>
                  <a:pt x="0" y="123637"/>
                  <a:pt x="121350" y="0"/>
                  <a:pt x="271043" y="0"/>
                </a:cubicBezTo>
                <a:cubicBezTo>
                  <a:pt x="420737" y="0"/>
                  <a:pt x="542088" y="123637"/>
                  <a:pt x="542088" y="276151"/>
                </a:cubicBezTo>
                <a:cubicBezTo>
                  <a:pt x="542088" y="428664"/>
                  <a:pt x="420737" y="552301"/>
                  <a:pt x="271044" y="552302"/>
                </a:cubicBezTo>
                <a:cubicBezTo>
                  <a:pt x="121350" y="552302"/>
                  <a:pt x="0" y="428664"/>
                  <a:pt x="0" y="276151"/>
                </a:cubicBezTo>
                <a:close/>
                <a:moveTo>
                  <a:pt x="420126" y="359024"/>
                </a:moveTo>
                <a:lnTo>
                  <a:pt x="420126" y="359024"/>
                </a:lnTo>
                <a:cubicBezTo>
                  <a:pt x="433464" y="333562"/>
                  <a:pt x="440447" y="305084"/>
                  <a:pt x="440447" y="276152"/>
                </a:cubicBezTo>
                <a:cubicBezTo>
                  <a:pt x="440447" y="179773"/>
                  <a:pt x="364603" y="101643"/>
                  <a:pt x="271045" y="101643"/>
                </a:cubicBezTo>
                <a:cubicBezTo>
                  <a:pt x="242600" y="101642"/>
                  <a:pt x="214612" y="109021"/>
                  <a:pt x="189665" y="123098"/>
                </a:cubicBezTo>
                <a:close/>
                <a:moveTo>
                  <a:pt x="121962" y="193278"/>
                </a:moveTo>
                <a:lnTo>
                  <a:pt x="121962" y="193278"/>
                </a:lnTo>
                <a:cubicBezTo>
                  <a:pt x="108624" y="218739"/>
                  <a:pt x="101642" y="247217"/>
                  <a:pt x="101642" y="276149"/>
                </a:cubicBezTo>
                <a:cubicBezTo>
                  <a:pt x="101642" y="372528"/>
                  <a:pt x="177485" y="450659"/>
                  <a:pt x="271044" y="450659"/>
                </a:cubicBezTo>
                <a:cubicBezTo>
                  <a:pt x="299488" y="450659"/>
                  <a:pt x="327475" y="443280"/>
                  <a:pt x="352423" y="429204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003D79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Aft>
                <a:spcPct val="40000"/>
              </a:spcAft>
              <a:defRPr/>
            </a:pP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cs typeface="+mn-cs"/>
              <a:sym typeface="Arial"/>
            </a:endParaRPr>
          </a:p>
        </p:txBody>
      </p:sp>
      <p:sp>
        <p:nvSpPr>
          <p:cNvPr id="114783" name="Text Box 9"/>
          <p:cNvSpPr txBox="1">
            <a:spLocks noChangeArrowheads="1"/>
          </p:cNvSpPr>
          <p:nvPr/>
        </p:nvSpPr>
        <p:spPr bwMode="auto">
          <a:xfrm>
            <a:off x="6756401" y="2406650"/>
            <a:ext cx="175894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如果主机未观测到管理网络上的任何有效流量，而且无法 </a:t>
            </a:r>
            <a:r>
              <a:rPr lang="en-US" altLang="zh-CN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ping </a:t>
            </a: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通它的隔离地址，则说明此主机已被隔离。</a:t>
            </a:r>
            <a:endParaRPr lang="zh-CN" altLang="en-US" sz="1500" i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14786" name="Picture 14" descr="ICON_Storage_3up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27388" y="881063"/>
            <a:ext cx="1274762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666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优秀的设计可以最大程度地减少主机隔离事件：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实施冗余检测信号网络。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实施冗余隔离地址。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如果发生主机隔离事件，优秀的设计能让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确定隔离的主机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是否仍在工作：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实施数据存储，这样便能够使用以下两种方法之一或这两种方法将其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与管理网络隔离：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基于光纤的光纤通道 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存储网络与管理网络进行物理隔离</a:t>
            </a:r>
          </a:p>
        </p:txBody>
      </p:sp>
      <p:sp>
        <p:nvSpPr>
          <p:cNvPr id="116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设计注意事项</a:t>
            </a:r>
          </a:p>
        </p:txBody>
      </p:sp>
    </p:spTree>
    <p:extLst>
      <p:ext uri="{BB962C8B-B14F-4D97-AF65-F5344CB8AC3E}">
        <p14:creationId xmlns:p14="http://schemas.microsoft.com/office/powerpoint/2010/main" val="141589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Line 116"/>
          <p:cNvSpPr>
            <a:spLocks noChangeShapeType="1"/>
          </p:cNvSpPr>
          <p:nvPr/>
        </p:nvSpPr>
        <p:spPr bwMode="auto">
          <a:xfrm flipH="1">
            <a:off x="4724400" y="2478085"/>
            <a:ext cx="1431925" cy="10017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120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网络分区</a:t>
            </a:r>
          </a:p>
        </p:txBody>
      </p:sp>
      <p:grpSp>
        <p:nvGrpSpPr>
          <p:cNvPr id="38" name="Group 137"/>
          <p:cNvGrpSpPr>
            <a:grpSpLocks/>
          </p:cNvGrpSpPr>
          <p:nvPr/>
        </p:nvGrpSpPr>
        <p:grpSpPr bwMode="auto">
          <a:xfrm>
            <a:off x="1387475" y="4857747"/>
            <a:ext cx="6661150" cy="744538"/>
            <a:chOff x="786" y="2828"/>
            <a:chExt cx="4196" cy="469"/>
          </a:xfrm>
        </p:grpSpPr>
        <p:cxnSp>
          <p:nvCxnSpPr>
            <p:cNvPr id="39" name="Straight Connector 38"/>
            <p:cNvCxnSpPr/>
            <p:nvPr/>
          </p:nvCxnSpPr>
          <p:spPr bwMode="auto">
            <a:xfrm rot="5400000">
              <a:off x="4416" y="3058"/>
              <a:ext cx="469" cy="9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83"/>
            <p:cNvCxnSpPr/>
            <p:nvPr/>
          </p:nvCxnSpPr>
          <p:spPr bwMode="auto">
            <a:xfrm rot="5400000">
              <a:off x="1186" y="3046"/>
              <a:ext cx="444" cy="8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786" y="2836"/>
              <a:ext cx="4196" cy="2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</p:cxnSp>
      </p:grpSp>
      <p:cxnSp>
        <p:nvCxnSpPr>
          <p:cNvPr id="42" name="Straight Connector 41"/>
          <p:cNvCxnSpPr/>
          <p:nvPr/>
        </p:nvCxnSpPr>
        <p:spPr bwMode="auto">
          <a:xfrm rot="5400000">
            <a:off x="4140994" y="4480716"/>
            <a:ext cx="833438" cy="0"/>
          </a:xfrm>
          <a:prstGeom prst="line">
            <a:avLst/>
          </a:prstGeom>
          <a:solidFill>
            <a:srgbClr val="0095D3"/>
          </a:solidFill>
          <a:ln w="28575" cap="flat" cmpd="sng" algn="ctr">
            <a:solidFill>
              <a:schemeClr val="tx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Line 115"/>
          <p:cNvSpPr>
            <a:spLocks noChangeShapeType="1"/>
          </p:cNvSpPr>
          <p:nvPr/>
        </p:nvSpPr>
        <p:spPr bwMode="auto">
          <a:xfrm>
            <a:off x="3352800" y="2498722"/>
            <a:ext cx="1471613" cy="14462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45" name="Line 117"/>
          <p:cNvSpPr>
            <a:spLocks noChangeShapeType="1"/>
          </p:cNvSpPr>
          <p:nvPr/>
        </p:nvSpPr>
        <p:spPr bwMode="auto">
          <a:xfrm flipH="1">
            <a:off x="4810125" y="2497135"/>
            <a:ext cx="3513138" cy="1408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46" name="Line 114"/>
          <p:cNvSpPr>
            <a:spLocks noChangeShapeType="1"/>
          </p:cNvSpPr>
          <p:nvPr/>
        </p:nvSpPr>
        <p:spPr bwMode="auto">
          <a:xfrm>
            <a:off x="1173163" y="2479672"/>
            <a:ext cx="3644900" cy="14319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>
            <a:off x="5790496" y="5291666"/>
            <a:ext cx="12618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4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默认网关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（隔离地址）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48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8013" y="5148791"/>
            <a:ext cx="11747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12" descr="ICON_CheckMark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5038" y="5050366"/>
            <a:ext cx="72548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7" descr="ICON_Cloud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325" y="3170504"/>
            <a:ext cx="2413000" cy="153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" name="Group 50"/>
          <p:cNvGrpSpPr/>
          <p:nvPr/>
        </p:nvGrpSpPr>
        <p:grpSpPr>
          <a:xfrm>
            <a:off x="488950" y="1327148"/>
            <a:ext cx="1700784" cy="728027"/>
            <a:chOff x="349250" y="819151"/>
            <a:chExt cx="1700784" cy="728027"/>
          </a:xfrm>
        </p:grpSpPr>
        <p:sp>
          <p:nvSpPr>
            <p:cNvPr id="52" name="Rounded Rectangle 78"/>
            <p:cNvSpPr/>
            <p:nvPr/>
          </p:nvSpPr>
          <p:spPr bwMode="auto">
            <a:xfrm>
              <a:off x="349250" y="819151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A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3" name="Rounded Rectangle 84"/>
            <p:cNvSpPr/>
            <p:nvPr/>
          </p:nvSpPr>
          <p:spPr bwMode="auto">
            <a:xfrm>
              <a:off x="349250" y="1227138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B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54" name="Rounded Rectangle 87"/>
          <p:cNvSpPr/>
          <p:nvPr/>
        </p:nvSpPr>
        <p:spPr bwMode="auto">
          <a:xfrm>
            <a:off x="496443" y="21859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主控主机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2447925" y="1327148"/>
            <a:ext cx="1700784" cy="728027"/>
            <a:chOff x="2308225" y="819151"/>
            <a:chExt cx="1700784" cy="728027"/>
          </a:xfrm>
        </p:grpSpPr>
        <p:sp>
          <p:nvSpPr>
            <p:cNvPr id="56" name="Rounded Rectangle 78"/>
            <p:cNvSpPr/>
            <p:nvPr/>
          </p:nvSpPr>
          <p:spPr bwMode="auto">
            <a:xfrm>
              <a:off x="2308225" y="819151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C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57" name="Rounded Rectangle 84"/>
            <p:cNvSpPr/>
            <p:nvPr/>
          </p:nvSpPr>
          <p:spPr bwMode="auto">
            <a:xfrm>
              <a:off x="2308225" y="1227138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D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58" name="Rounded Rectangle 87"/>
          <p:cNvSpPr/>
          <p:nvPr/>
        </p:nvSpPr>
        <p:spPr bwMode="auto">
          <a:xfrm>
            <a:off x="2435225" y="21859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 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4972050" y="1327148"/>
            <a:ext cx="1700784" cy="728027"/>
            <a:chOff x="4984750" y="819151"/>
            <a:chExt cx="1700784" cy="728027"/>
          </a:xfrm>
        </p:grpSpPr>
        <p:sp>
          <p:nvSpPr>
            <p:cNvPr id="60" name="Rounded Rectangle 78"/>
            <p:cNvSpPr/>
            <p:nvPr/>
          </p:nvSpPr>
          <p:spPr bwMode="auto">
            <a:xfrm>
              <a:off x="4984750" y="819151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E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61" name="Rounded Rectangle 84"/>
            <p:cNvSpPr/>
            <p:nvPr/>
          </p:nvSpPr>
          <p:spPr bwMode="auto">
            <a:xfrm>
              <a:off x="4984750" y="1227138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F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943725" y="1327148"/>
            <a:ext cx="1700784" cy="728027"/>
            <a:chOff x="6956425" y="819151"/>
            <a:chExt cx="1700784" cy="728027"/>
          </a:xfrm>
        </p:grpSpPr>
        <p:sp>
          <p:nvSpPr>
            <p:cNvPr id="64" name="Rounded Rectangle 63"/>
            <p:cNvSpPr/>
            <p:nvPr/>
          </p:nvSpPr>
          <p:spPr bwMode="auto">
            <a:xfrm>
              <a:off x="6956425" y="819151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G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65" name="Rounded Rectangle 64"/>
            <p:cNvSpPr/>
            <p:nvPr/>
          </p:nvSpPr>
          <p:spPr bwMode="auto">
            <a:xfrm>
              <a:off x="6956425" y="1227138"/>
              <a:ext cx="1700784" cy="320040"/>
            </a:xfrm>
            <a:prstGeom prst="roundRect">
              <a:avLst/>
            </a:prstGeom>
            <a:gradFill>
              <a:gsLst>
                <a:gs pos="0">
                  <a:srgbClr val="666666">
                    <a:alpha val="89000"/>
                  </a:srgbClr>
                </a:gs>
                <a:gs pos="100000">
                  <a:srgbClr val="ADADAD"/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/>
              <a:r>
                <a:rPr lang="zh-CN" altLang="en-US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虚拟机 </a:t>
              </a:r>
              <a:r>
                <a:rPr lang="en-US" altLang="zh-CN" sz="1200" b="1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H</a:t>
              </a:r>
              <a:endParaRPr lang="zh-CN" altLang="en-US" sz="1200" b="1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cxnSp>
        <p:nvCxnSpPr>
          <p:cNvPr id="67" name="Straight Connector 66"/>
          <p:cNvCxnSpPr/>
          <p:nvPr/>
        </p:nvCxnSpPr>
        <p:spPr bwMode="auto">
          <a:xfrm rot="5400000">
            <a:off x="3817938" y="3903929"/>
            <a:ext cx="1447800" cy="0"/>
          </a:xfrm>
          <a:prstGeom prst="line">
            <a:avLst/>
          </a:prstGeom>
          <a:ln w="88900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Text Box 9"/>
          <p:cNvSpPr txBox="1">
            <a:spLocks noChangeArrowheads="1"/>
          </p:cNvSpPr>
          <p:nvPr/>
        </p:nvSpPr>
        <p:spPr bwMode="auto">
          <a:xfrm>
            <a:off x="766763" y="5202235"/>
            <a:ext cx="10438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Aft>
                <a:spcPct val="40000"/>
              </a:spcAft>
            </a:pPr>
            <a:r>
              <a:rPr lang="en-US" altLang="zh-CN" sz="18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zh-CN" altLang="en-US" sz="18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69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2288" y="5168897"/>
            <a:ext cx="117475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1" name="Straight Arrow Connector 70"/>
          <p:cNvCxnSpPr/>
          <p:nvPr/>
        </p:nvCxnSpPr>
        <p:spPr bwMode="auto">
          <a:xfrm rot="16200000" flipH="1">
            <a:off x="707231" y="3496465"/>
            <a:ext cx="2324100" cy="1020763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TextBox 71"/>
          <p:cNvSpPr txBox="1"/>
          <p:nvPr/>
        </p:nvSpPr>
        <p:spPr>
          <a:xfrm>
            <a:off x="266700" y="3238497"/>
            <a:ext cx="1333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仅有一台</a:t>
            </a:r>
            <a: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主控主机与 </a:t>
            </a:r>
            <a:r>
              <a:rPr lang="en-US" altLang="zh-CN" sz="16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通信。</a:t>
            </a:r>
          </a:p>
        </p:txBody>
      </p:sp>
      <p:cxnSp>
        <p:nvCxnSpPr>
          <p:cNvPr id="73" name="Straight Connector 72"/>
          <p:cNvCxnSpPr/>
          <p:nvPr/>
        </p:nvCxnSpPr>
        <p:spPr bwMode="auto">
          <a:xfrm rot="16200000" flipH="1">
            <a:off x="3476233" y="2025328"/>
            <a:ext cx="2103120" cy="21507"/>
          </a:xfrm>
          <a:prstGeom prst="line">
            <a:avLst/>
          </a:prstGeom>
          <a:solidFill>
            <a:srgbClr val="0095D3"/>
          </a:solidFill>
          <a:ln w="22225" cap="flat" cmpd="sng" algn="ctr">
            <a:solidFill>
              <a:schemeClr val="tx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5" name="TextBox 74"/>
          <p:cNvSpPr txBox="1"/>
          <p:nvPr/>
        </p:nvSpPr>
        <p:spPr>
          <a:xfrm>
            <a:off x="1689100" y="833964"/>
            <a:ext cx="1223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分区 </a:t>
            </a:r>
            <a: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  <a:endParaRPr lang="en-US" altLang="zh-CN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176434" y="833964"/>
            <a:ext cx="12234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分区 </a:t>
            </a:r>
            <a: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2</a:t>
            </a:r>
            <a:endParaRPr lang="en-US" altLang="zh-CN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7" name="Rounded Rectangle 87"/>
          <p:cNvSpPr/>
          <p:nvPr/>
        </p:nvSpPr>
        <p:spPr bwMode="auto">
          <a:xfrm>
            <a:off x="496443" y="21859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主控主机 </a:t>
            </a:r>
            <a:r>
              <a:rPr lang="en-US" altLang="zh-CN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6936930" y="21859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6" name="Rounded Rectangle 87"/>
          <p:cNvSpPr/>
          <p:nvPr/>
        </p:nvSpPr>
        <p:spPr bwMode="auto">
          <a:xfrm>
            <a:off x="2435225" y="21859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 </a:t>
            </a:r>
            <a:r>
              <a:rPr lang="en-US" altLang="zh-CN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1 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949630" y="2185985"/>
            <a:ext cx="1709928" cy="620713"/>
            <a:chOff x="6943725" y="2198685"/>
            <a:chExt cx="1709928" cy="620713"/>
          </a:xfrm>
        </p:grpSpPr>
        <p:sp>
          <p:nvSpPr>
            <p:cNvPr id="66" name="Rounded Rectangle 65"/>
            <p:cNvSpPr/>
            <p:nvPr/>
          </p:nvSpPr>
          <p:spPr bwMode="auto">
            <a:xfrm>
              <a:off x="6943725" y="2198685"/>
              <a:ext cx="1709928" cy="620713"/>
            </a:xfrm>
            <a:prstGeom prst="roundRect">
              <a:avLst/>
            </a:prstGeom>
            <a:gradFill>
              <a:gsLst>
                <a:gs pos="0">
                  <a:srgbClr val="0F388A"/>
                </a:gs>
                <a:gs pos="100000">
                  <a:srgbClr val="1564AB">
                    <a:alpha val="98824"/>
                  </a:srgbClr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Clr>
                  <a:srgbClr val="000000"/>
                </a:buClr>
              </a:pPr>
              <a:r>
                <a:rPr lang="zh-CN" altLang="en-US" sz="20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从属主机 </a:t>
              </a:r>
              <a:r>
                <a:rPr lang="en-US" altLang="zh-CN" sz="20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2</a:t>
              </a:r>
              <a:endParaRPr lang="zh-CN" altLang="en-US" sz="2000" dirty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70" name="Line 127"/>
            <p:cNvSpPr>
              <a:spLocks noChangeShapeType="1"/>
            </p:cNvSpPr>
            <p:nvPr/>
          </p:nvSpPr>
          <p:spPr bwMode="auto">
            <a:xfrm>
              <a:off x="7180263" y="2460622"/>
              <a:ext cx="499713" cy="9207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dirty="0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90" name="Rounded Rectangle 87"/>
          <p:cNvSpPr/>
          <p:nvPr/>
        </p:nvSpPr>
        <p:spPr bwMode="auto">
          <a:xfrm>
            <a:off x="4949825" y="22113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 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1" name="Rounded Rectangle 87"/>
          <p:cNvSpPr/>
          <p:nvPr/>
        </p:nvSpPr>
        <p:spPr bwMode="auto">
          <a:xfrm>
            <a:off x="4949825" y="2211385"/>
            <a:ext cx="1709928" cy="620713"/>
          </a:xfrm>
          <a:prstGeom prst="roundRect">
            <a:avLst/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从属主机 </a:t>
            </a:r>
            <a:r>
              <a:rPr lang="en-US" altLang="zh-CN" sz="20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2 </a:t>
            </a:r>
            <a:endParaRPr lang="zh-CN" altLang="en-US" sz="20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347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7" grpId="0" animBg="1"/>
      <p:bldP spid="86" grpId="0" animBg="1"/>
      <p:bldP spid="9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根据一组要求为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主机设计网络配置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分析要求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设计虚拟交换机和物理连接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63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练习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22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：（可选）设计网络配置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346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所使用的检测信号机制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确定并讨论其他的故障场景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499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简介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531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列出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Fault Tolerance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的要求和限制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操作</a:t>
            </a: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780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0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其设计目标是当出现计划外中断时，备用虚拟机可以立即接管，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确保服务不中断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提供比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级别更高的业务连续性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实现应用的零停机和零数据丢失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可用于任何需要始终可用的应用</a:t>
            </a:r>
          </a:p>
          <a:p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备用虚拟机也称为辅助虚拟机。</a:t>
            </a:r>
            <a:endParaRPr lang="zh-CN" altLang="en-US" b="1" dirty="0" smtClean="0">
              <a:latin typeface="Arial"/>
              <a:ea typeface="DFHeiW5-GB"/>
              <a:sym typeface="Arial"/>
            </a:endParaRPr>
          </a:p>
          <a:p>
            <a:endParaRPr lang="zh-CN" altLang="en-US" b="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关于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22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简介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671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的特征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035537"/>
              </p:ext>
            </p:extLst>
          </p:nvPr>
        </p:nvGraphicFramePr>
        <p:xfrm>
          <a:off x="957943" y="1060820"/>
          <a:ext cx="7162799" cy="477399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744686"/>
                <a:gridCol w="3418113"/>
              </a:tblGrid>
              <a:tr h="4864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endParaRPr kumimoji="0" lang="zh-CN" altLang="en-US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DFHeiW5-GB"/>
                        <a:cs typeface="Arial" charset="0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Fault Tolerance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4960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可用性级别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容错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607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停机时间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零停机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20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支持的客户操作系统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适用于所有受支持的客户操作系统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9704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支持的 </a:t>
                      </a:r>
                      <a:r>
                        <a:rPr kumimoji="0" lang="en-US" altLang="zh-CN" sz="1600" b="1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ESXi</a:t>
                      </a: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硬件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广泛兼容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683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用途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用于为关键虚拟机提供容错功能。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030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871" y="2309587"/>
            <a:ext cx="1943418" cy="1526748"/>
          </a:xfrm>
          <a:prstGeom prst="rect">
            <a:avLst/>
          </a:prstGeom>
          <a:noFill/>
        </p:spPr>
      </p:pic>
      <p:pic>
        <p:nvPicPr>
          <p:cNvPr id="29" name="Picture 164" descr="DGRM_VirtualizationLayer_Q4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681" y="2069223"/>
            <a:ext cx="1903207" cy="139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050" y="2164241"/>
            <a:ext cx="523553" cy="607695"/>
          </a:xfrm>
          <a:prstGeom prst="rect">
            <a:avLst/>
          </a:prstGeom>
          <a:noFill/>
        </p:spPr>
      </p:pic>
      <p:pic>
        <p:nvPicPr>
          <p:cNvPr id="33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9807" y="2343581"/>
            <a:ext cx="523553" cy="607695"/>
          </a:xfrm>
          <a:prstGeom prst="rect">
            <a:avLst/>
          </a:prstGeom>
          <a:noFill/>
        </p:spPr>
      </p:pic>
      <p:pic>
        <p:nvPicPr>
          <p:cNvPr id="34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2013" y="2530340"/>
            <a:ext cx="523553" cy="607695"/>
          </a:xfrm>
          <a:prstGeom prst="rect">
            <a:avLst/>
          </a:prstGeom>
          <a:noFill/>
        </p:spPr>
      </p:pic>
      <p:pic>
        <p:nvPicPr>
          <p:cNvPr id="48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02013" y="2530340"/>
            <a:ext cx="523553" cy="607695"/>
          </a:xfrm>
          <a:prstGeom prst="rect">
            <a:avLst/>
          </a:prstGeom>
          <a:noFill/>
          <a:effectLst>
            <a:glow rad="101600">
              <a:schemeClr val="tx2">
                <a:lumMod val="75000"/>
                <a:alpha val="60000"/>
              </a:schemeClr>
            </a:glow>
          </a:effectLst>
        </p:spPr>
      </p:pic>
      <p:sp>
        <p:nvSpPr>
          <p:cNvPr id="53287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实际应用</a:t>
            </a:r>
          </a:p>
        </p:txBody>
      </p:sp>
      <p:grpSp>
        <p:nvGrpSpPr>
          <p:cNvPr id="2" name="Rounded Rectangle 98"/>
          <p:cNvGrpSpPr>
            <a:grpSpLocks/>
          </p:cNvGrpSpPr>
          <p:nvPr/>
        </p:nvGrpSpPr>
        <p:grpSpPr bwMode="auto">
          <a:xfrm>
            <a:off x="1330390" y="4583051"/>
            <a:ext cx="6483350" cy="998538"/>
            <a:chOff x="1499" y="4216"/>
            <a:chExt cx="5250" cy="880"/>
          </a:xfrm>
        </p:grpSpPr>
        <p:pic>
          <p:nvPicPr>
            <p:cNvPr id="53284" name="Rounded Rectangle 98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99" y="4216"/>
              <a:ext cx="5250" cy="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285" name="Text Box 34"/>
            <p:cNvSpPr txBox="1">
              <a:spLocks noChangeArrowheads="1"/>
            </p:cNvSpPr>
            <p:nvPr/>
          </p:nvSpPr>
          <p:spPr bwMode="auto">
            <a:xfrm>
              <a:off x="1578" y="4266"/>
              <a:ext cx="5148" cy="7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80" tIns="45690" rIns="91380" bIns="45690" anchor="ctr"/>
            <a:lstStyle/>
            <a:p>
              <a:pPr defTabSz="652463"/>
              <a:r>
                <a:rPr lang="en-US" altLang="zh-CN" sz="1900" dirty="0" err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FT </a:t>
              </a:r>
              <a:r>
                <a:rPr lang="zh-CN" altLang="en-US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可为 </a:t>
              </a:r>
              <a:r>
                <a:rPr lang="en-US" altLang="zh-CN" sz="1900" dirty="0" err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HA </a:t>
              </a:r>
              <a:r>
                <a:rPr lang="zh-CN" altLang="en-US" sz="19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集群中的虚拟机提供零停机、零数据丢失的保护。 </a:t>
              </a:r>
            </a:p>
          </p:txBody>
        </p:sp>
      </p:grpSp>
      <p:pic>
        <p:nvPicPr>
          <p:cNvPr id="37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3864" y="2301967"/>
            <a:ext cx="1836437" cy="1442704"/>
          </a:xfrm>
          <a:prstGeom prst="rect">
            <a:avLst/>
          </a:prstGeom>
          <a:noFill/>
        </p:spPr>
      </p:pic>
      <p:pic>
        <p:nvPicPr>
          <p:cNvPr id="38" name="Picture 164" descr="DGRM_VirtualizationLayer_Q4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7675" y="2061603"/>
            <a:ext cx="1793600" cy="131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4029" y="2117906"/>
            <a:ext cx="523553" cy="607695"/>
          </a:xfrm>
          <a:prstGeom prst="rect">
            <a:avLst/>
          </a:prstGeom>
          <a:noFill/>
        </p:spPr>
      </p:pic>
      <p:pic>
        <p:nvPicPr>
          <p:cNvPr id="40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40939" y="2297711"/>
            <a:ext cx="523553" cy="607695"/>
          </a:xfrm>
          <a:prstGeom prst="rect">
            <a:avLst/>
          </a:prstGeom>
          <a:noFill/>
        </p:spPr>
      </p:pic>
      <p:pic>
        <p:nvPicPr>
          <p:cNvPr id="41" name="Picture 2" descr="C:\Users\testuser\AppData\Local\Temp\VMwareDnD\998dc6bc\ICON_Server_Q4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8722" y="2317207"/>
            <a:ext cx="1836437" cy="1442704"/>
          </a:xfrm>
          <a:prstGeom prst="rect">
            <a:avLst/>
          </a:prstGeom>
          <a:noFill/>
        </p:spPr>
      </p:pic>
      <p:pic>
        <p:nvPicPr>
          <p:cNvPr id="42" name="Picture 164" descr="DGRM_VirtualizationLayer_Q4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2533" y="2076843"/>
            <a:ext cx="1793600" cy="131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6854" y="2129135"/>
            <a:ext cx="523553" cy="607695"/>
          </a:xfrm>
          <a:prstGeom prst="rect">
            <a:avLst/>
          </a:prstGeom>
          <a:noFill/>
        </p:spPr>
      </p:pic>
      <p:pic>
        <p:nvPicPr>
          <p:cNvPr id="45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86035" y="2311211"/>
            <a:ext cx="523553" cy="607695"/>
          </a:xfrm>
          <a:prstGeom prst="rect">
            <a:avLst/>
          </a:prstGeom>
          <a:noFill/>
        </p:spPr>
      </p:pic>
      <p:pic>
        <p:nvPicPr>
          <p:cNvPr id="49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4422" y="2473559"/>
            <a:ext cx="523553" cy="607695"/>
          </a:xfrm>
          <a:prstGeom prst="rect">
            <a:avLst/>
          </a:prstGeom>
          <a:noFill/>
          <a:effectLst>
            <a:glow rad="101600">
              <a:schemeClr val="tx2">
                <a:lumMod val="75000"/>
                <a:alpha val="60000"/>
              </a:schemeClr>
            </a:glow>
          </a:effectLst>
        </p:spPr>
      </p:pic>
      <p:pic>
        <p:nvPicPr>
          <p:cNvPr id="51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6902" y="2485466"/>
            <a:ext cx="523553" cy="607695"/>
          </a:xfrm>
          <a:prstGeom prst="rect">
            <a:avLst/>
          </a:prstGeom>
          <a:noFill/>
          <a:effectLst>
            <a:glow rad="101600">
              <a:schemeClr val="tx2">
                <a:lumMod val="75000"/>
                <a:alpha val="60000"/>
              </a:schemeClr>
            </a:glow>
          </a:effectLst>
        </p:spPr>
      </p:pic>
      <p:sp>
        <p:nvSpPr>
          <p:cNvPr id="27" name="Rounded Rectangle 26"/>
          <p:cNvSpPr/>
          <p:nvPr/>
        </p:nvSpPr>
        <p:spPr bwMode="auto">
          <a:xfrm>
            <a:off x="1597152" y="3071825"/>
            <a:ext cx="1036320" cy="62179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主虚拟机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4553712" y="3016961"/>
            <a:ext cx="1261872" cy="652272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7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辅助虚拟机</a:t>
            </a:r>
          </a:p>
        </p:txBody>
      </p:sp>
      <p:sp>
        <p:nvSpPr>
          <p:cNvPr id="30" name="Rounded Rectangle 29"/>
          <p:cNvSpPr/>
          <p:nvPr/>
        </p:nvSpPr>
        <p:spPr bwMode="auto">
          <a:xfrm>
            <a:off x="4491480" y="3013913"/>
            <a:ext cx="1433070" cy="822960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新的主虚拟机</a:t>
            </a:r>
          </a:p>
        </p:txBody>
      </p:sp>
      <p:sp>
        <p:nvSpPr>
          <p:cNvPr id="31" name="Rounded Rectangle 30"/>
          <p:cNvSpPr/>
          <p:nvPr/>
        </p:nvSpPr>
        <p:spPr bwMode="auto">
          <a:xfrm>
            <a:off x="7478678" y="3103014"/>
            <a:ext cx="1284322" cy="85953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新的辅助</a:t>
            </a:r>
            <a:r>
              <a:rPr lang="en-US" altLang="zh-CN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</a:p>
        </p:txBody>
      </p:sp>
      <p:grpSp>
        <p:nvGrpSpPr>
          <p:cNvPr id="3" name="Group 55"/>
          <p:cNvGrpSpPr/>
          <p:nvPr/>
        </p:nvGrpSpPr>
        <p:grpSpPr>
          <a:xfrm>
            <a:off x="1930262" y="3026655"/>
            <a:ext cx="441463" cy="721826"/>
            <a:chOff x="7924800" y="2286000"/>
            <a:chExt cx="228600" cy="3048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5" name="Straight Connector 34"/>
            <p:cNvCxnSpPr/>
            <p:nvPr/>
          </p:nvCxnSpPr>
          <p:spPr>
            <a:xfrm rot="16200000" flipH="1">
              <a:off x="7886700" y="2324100"/>
              <a:ext cx="304800" cy="228600"/>
            </a:xfrm>
            <a:prstGeom prst="line">
              <a:avLst/>
            </a:prstGeom>
            <a:ln w="50800">
              <a:solidFill>
                <a:srgbClr val="C00000"/>
              </a:solidFill>
              <a:tailEnd type="non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7886700" y="2324100"/>
              <a:ext cx="304800" cy="228600"/>
            </a:xfrm>
            <a:prstGeom prst="line">
              <a:avLst/>
            </a:prstGeom>
            <a:ln w="50800">
              <a:solidFill>
                <a:srgbClr val="C00000"/>
              </a:solidFill>
              <a:tailEnd type="none"/>
            </a:ln>
            <a:effec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4" name="Text Box 21"/>
          <p:cNvSpPr txBox="1">
            <a:spLocks noChangeArrowheads="1"/>
          </p:cNvSpPr>
          <p:nvPr/>
        </p:nvSpPr>
        <p:spPr bwMode="auto">
          <a:xfrm>
            <a:off x="2231100" y="1197750"/>
            <a:ext cx="1940022" cy="3336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65280" tIns="32640" rIns="65280" bIns="32640">
            <a:spAutoFit/>
          </a:bodyPr>
          <a:lstStyle/>
          <a:p>
            <a:pPr algn="ctr" defTabSz="652463">
              <a:lnSpc>
                <a:spcPct val="87000"/>
              </a:lnSpc>
              <a:buClr>
                <a:schemeClr val="tx2"/>
              </a:buClr>
              <a:buSzPct val="80000"/>
            </a:pPr>
            <a:r>
              <a:rPr lang="en-US" altLang="zh-CN" sz="20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vLockstep</a:t>
            </a:r>
            <a:r>
              <a:rPr lang="zh-CN" altLang="en-US" sz="20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技术 </a:t>
            </a:r>
          </a:p>
        </p:txBody>
      </p:sp>
      <p:cxnSp>
        <p:nvCxnSpPr>
          <p:cNvPr id="50" name="Straight Connector 49"/>
          <p:cNvCxnSpPr/>
          <p:nvPr/>
        </p:nvCxnSpPr>
        <p:spPr>
          <a:xfrm rot="5400000">
            <a:off x="7084599" y="2079630"/>
            <a:ext cx="1031855" cy="1557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4102579" y="2069514"/>
            <a:ext cx="1031855" cy="1558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rot="10800000">
            <a:off x="4591304" y="1573334"/>
            <a:ext cx="3028696" cy="6323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21"/>
          <p:cNvSpPr txBox="1">
            <a:spLocks noChangeArrowheads="1"/>
          </p:cNvSpPr>
          <p:nvPr/>
        </p:nvSpPr>
        <p:spPr bwMode="auto">
          <a:xfrm>
            <a:off x="5138003" y="1197750"/>
            <a:ext cx="1940022" cy="33368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65280" tIns="32640" rIns="65280" bIns="32640">
            <a:spAutoFit/>
          </a:bodyPr>
          <a:lstStyle/>
          <a:p>
            <a:pPr algn="ctr" defTabSz="652463">
              <a:lnSpc>
                <a:spcPct val="87000"/>
              </a:lnSpc>
              <a:buClr>
                <a:schemeClr val="tx2"/>
              </a:buClr>
              <a:buSzPct val="80000"/>
            </a:pPr>
            <a:r>
              <a:rPr lang="en-US" altLang="zh-CN" sz="20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vLockstep</a:t>
            </a:r>
            <a:r>
              <a:rPr lang="zh-CN" altLang="en-US" sz="20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技术 </a:t>
            </a:r>
            <a:endParaRPr lang="zh-CN" altLang="en-US" sz="20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 rot="5400000">
            <a:off x="3976305" y="2070894"/>
            <a:ext cx="1031855" cy="1504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1096320" y="2051253"/>
            <a:ext cx="1031855" cy="1505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rot="10800000">
            <a:off x="1585976" y="1574096"/>
            <a:ext cx="2925064" cy="6323"/>
          </a:xfrm>
          <a:prstGeom prst="line">
            <a:avLst/>
          </a:prstGeom>
          <a:ln w="57150">
            <a:solidFill>
              <a:srgbClr val="808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2" descr="C:\Users\testuser\AppData\Local\Temp\VMwareDnD\dbce0851\ICON_VM_basic_3D_Q308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0000" contrast="-20000"/>
          </a:blip>
          <a:srcRect/>
          <a:stretch>
            <a:fillRect/>
          </a:stretch>
        </p:blipFill>
        <p:spPr bwMode="auto">
          <a:xfrm>
            <a:off x="1147422" y="2465486"/>
            <a:ext cx="628217" cy="729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3923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30" grpId="0" animBg="1"/>
      <p:bldP spid="31" grpId="0" animBg="1"/>
      <p:bldP spid="54" grpId="0"/>
      <p:bldP spid="54" grpId="1"/>
      <p:bldP spid="5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5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检查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的要求和限制。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确保有足够的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主机用于托管容错虚拟机：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任何一台主机上的容错虚拟机（主虚拟机或辅助虚拟机）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都不能超过四个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在共享存储上存储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ISO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映像，以实现连续访问：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尤其要用于重要操作时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禁用基于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BIOS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的电源管理：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防止辅助虚拟机的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资源不足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指导信息</a:t>
            </a:r>
          </a:p>
        </p:txBody>
      </p:sp>
    </p:spTree>
    <p:extLst>
      <p:ext uri="{BB962C8B-B14F-4D97-AF65-F5344CB8AC3E}">
        <p14:creationId xmlns:p14="http://schemas.microsoft.com/office/powerpoint/2010/main" val="91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0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在虚拟机上启用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012154" y="3641030"/>
            <a:ext cx="1188799" cy="160990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dirty="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91" y="1085735"/>
            <a:ext cx="54483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160" y="3595186"/>
            <a:ext cx="2405908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91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列出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Fault Tolerance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的要求和限制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操作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459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5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dirty="0" smtClean="0">
                <a:latin typeface="Arial"/>
                <a:ea typeface="DFHeiW5-GB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Data Protection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简介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739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ea typeface="DFHeiW5-GB"/>
                <a:cs typeface="SimSun"/>
                <a:sym typeface="Arial"/>
              </a:rPr>
              <a:t>描述 </a:t>
            </a:r>
            <a:r>
              <a:rPr lang="en-US" altLang="zh-CN" dirty="0"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>
                <a:ea typeface="DFHeiW5-GB"/>
                <a:cs typeface="SimSun"/>
                <a:sym typeface="Arial"/>
              </a:rPr>
              <a:t> </a:t>
            </a:r>
            <a:r>
              <a:rPr lang="en-US" altLang="zh-CN" dirty="0">
                <a:ea typeface="DFHeiW5-GB"/>
                <a:cs typeface="SimSun"/>
                <a:sym typeface="Arial"/>
              </a:rPr>
              <a:t>Replication</a:t>
            </a:r>
          </a:p>
          <a:p>
            <a:pPr lvl="1"/>
            <a:r>
              <a:rPr lang="zh-CN" altLang="en-US" dirty="0">
                <a:ea typeface="DFHeiW5-GB"/>
                <a:cs typeface="SimSun"/>
                <a:sym typeface="Arial"/>
              </a:rPr>
              <a:t>描述 </a:t>
            </a:r>
            <a:r>
              <a:rPr lang="en-US" altLang="zh-CN" dirty="0"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>
                <a:ea typeface="DFHeiW5-GB"/>
                <a:cs typeface="SimSun"/>
                <a:sym typeface="Arial"/>
              </a:rPr>
              <a:t> </a:t>
            </a:r>
            <a:r>
              <a:rPr lang="en-US" altLang="zh-CN" dirty="0">
                <a:ea typeface="DFHeiW5-GB"/>
                <a:cs typeface="SimSun"/>
                <a:sym typeface="Arial"/>
              </a:rPr>
              <a:t>Data</a:t>
            </a:r>
            <a:r>
              <a:rPr lang="zh-CN" altLang="en-US" dirty="0">
                <a:ea typeface="DFHeiW5-GB"/>
                <a:cs typeface="SimSun"/>
                <a:sym typeface="Arial"/>
              </a:rPr>
              <a:t> </a:t>
            </a:r>
            <a:r>
              <a:rPr lang="en-US" altLang="zh-CN" dirty="0">
                <a:ea typeface="DFHeiW5-GB"/>
                <a:cs typeface="SimSun"/>
                <a:sym typeface="Arial"/>
              </a:rPr>
              <a:t>Protection</a:t>
            </a:r>
            <a:endParaRPr lang="zh-CN" altLang="en-US" dirty="0">
              <a:ea typeface="DFHeiW5-GB"/>
              <a:cs typeface="SimSun"/>
              <a:sym typeface="Arial"/>
            </a:endParaRPr>
          </a:p>
          <a:p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034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26" name="Picture 2" descr="C:\Users\Abject-3D\Desktop\VMWare Files\FINAL diagrams\Basic Virtualization\3D PNGs\DGRM_FT_Q109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64448" y="2031536"/>
            <a:ext cx="2579687" cy="1685397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2077791" y="2916922"/>
            <a:ext cx="4953000" cy="2849864"/>
            <a:chOff x="2081599" y="2918251"/>
            <a:chExt cx="4953000" cy="2849864"/>
          </a:xfrm>
        </p:grpSpPr>
        <p:pic>
          <p:nvPicPr>
            <p:cNvPr id="23" name="Picture 3" descr="C:\Users\Abject-3D\Desktop\VMWare Files\FINAL diagrams\Basic Virtualization\3D PNGs\VMW_09Q3_DGRM_SRM_StorageReplication_Comm_2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58199" y="2918252"/>
              <a:ext cx="1676400" cy="2514600"/>
            </a:xfrm>
            <a:prstGeom prst="rect">
              <a:avLst/>
            </a:prstGeom>
            <a:noFill/>
          </p:spPr>
        </p:pic>
        <p:pic>
          <p:nvPicPr>
            <p:cNvPr id="24" name="Picture 2" descr="C:\Users\Abject-3D\Desktop\VMWare Files\FINAL diagrams\Basic Virtualization\3D PNGs\VMW_09Q3_DGRM_SRM_StorageReplication_Comm_0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81599" y="2918251"/>
              <a:ext cx="1676400" cy="2514600"/>
            </a:xfrm>
            <a:prstGeom prst="rect">
              <a:avLst/>
            </a:prstGeom>
            <a:noFill/>
          </p:spPr>
        </p:pic>
        <p:grpSp>
          <p:nvGrpSpPr>
            <p:cNvPr id="25" name="Group 24"/>
            <p:cNvGrpSpPr/>
            <p:nvPr/>
          </p:nvGrpSpPr>
          <p:grpSpPr>
            <a:xfrm>
              <a:off x="2157799" y="2994451"/>
              <a:ext cx="4786713" cy="2362200"/>
              <a:chOff x="2340182" y="2816600"/>
              <a:chExt cx="3933290" cy="1507758"/>
            </a:xfrm>
          </p:grpSpPr>
          <p:pic>
            <p:nvPicPr>
              <p:cNvPr id="27" name="Picture 3" descr="C:\Users\Abject-3D\Desktop\VMWare Files\FINAL diagrams\Basic Virtualization\3D PNGs\DGRM_HA_Q408_Comm_2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505200" y="3276600"/>
                <a:ext cx="1981200" cy="485775"/>
              </a:xfrm>
              <a:prstGeom prst="rect">
                <a:avLst/>
              </a:prstGeom>
              <a:noFill/>
            </p:spPr>
          </p:pic>
          <p:pic>
            <p:nvPicPr>
              <p:cNvPr id="28" name="Picture 23" descr="C:\Users\Abject-3D\Desktop\VMWare Files\FINAL diagrams\Basic Virtualization\3D PNGs\DGRM_DataRecovery_R1_BackupOnly_Q210_Comm_22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62064" y="3714989"/>
                <a:ext cx="1040782" cy="401899"/>
              </a:xfrm>
              <a:prstGeom prst="rect">
                <a:avLst/>
              </a:prstGeom>
              <a:noFill/>
            </p:spPr>
          </p:pic>
          <p:pic>
            <p:nvPicPr>
              <p:cNvPr id="29" name="Picture 12" descr="C:\Users\Abject-3D\Desktop\VMWare Files\FINAL diagrams\Basic Virtualization\3D PNGs\DGRM_DataRecovery_R1_BackupOnly_Q210_Comm_6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517356" y="4053626"/>
                <a:ext cx="917189" cy="267932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Abject-3D\Desktop\VMWare Files\FINAL diagrams\Basic Virtualization\3D PNGs\DGRM_DataRecovery_R1_BackupOnly_Q210_Comm_1.pn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778481" y="2816600"/>
                <a:ext cx="370778" cy="416784"/>
              </a:xfrm>
              <a:prstGeom prst="rect">
                <a:avLst/>
              </a:prstGeom>
              <a:noFill/>
            </p:spPr>
          </p:pic>
          <p:pic>
            <p:nvPicPr>
              <p:cNvPr id="31" name="Picture 4" descr="C:\Users\Abject-3D\Desktop\VMWare Files\FINAL diagrams\Basic Virtualization\3D PNGs\DGRM_DataRecovery_R1_BackupOnly_Q210_Comm_2.pn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3216782" y="2816600"/>
                <a:ext cx="364274" cy="424226"/>
              </a:xfrm>
              <a:prstGeom prst="rect">
                <a:avLst/>
              </a:prstGeom>
              <a:noFill/>
            </p:spPr>
          </p:pic>
          <p:sp>
            <p:nvSpPr>
              <p:cNvPr id="32" name="Rounded Rectangle 31"/>
              <p:cNvSpPr/>
              <p:nvPr/>
            </p:nvSpPr>
            <p:spPr bwMode="auto">
              <a:xfrm>
                <a:off x="2403520" y="3283320"/>
                <a:ext cx="1144860" cy="43539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1200" b="1" dirty="0" err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endParaRPr lang="zh-CN" altLang="en-US" sz="1200" b="1" dirty="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pic>
            <p:nvPicPr>
              <p:cNvPr id="33" name="Picture 23" descr="C:\Users\Abject-3D\Desktop\VMWare Files\FINAL diagrams\Basic Virtualization\3D PNGs\DGRM_DataRecovery_R1_BackupOnly_Q210_Comm_22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119661" y="3717789"/>
                <a:ext cx="1040782" cy="401899"/>
              </a:xfrm>
              <a:prstGeom prst="rect">
                <a:avLst/>
              </a:prstGeom>
              <a:noFill/>
            </p:spPr>
          </p:pic>
          <p:pic>
            <p:nvPicPr>
              <p:cNvPr id="34" name="Picture 12" descr="C:\Users\Abject-3D\Desktop\VMWare Files\FINAL diagrams\Basic Virtualization\3D PNGs\DGRM_DataRecovery_R1_BackupOnly_Q210_Comm_6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174953" y="4056426"/>
                <a:ext cx="917189" cy="267932"/>
              </a:xfrm>
              <a:prstGeom prst="rect">
                <a:avLst/>
              </a:prstGeom>
              <a:noFill/>
            </p:spPr>
          </p:pic>
          <p:pic>
            <p:nvPicPr>
              <p:cNvPr id="35" name="Picture 2" descr="C:\Users\Abject-3D\Desktop\VMWare Files\FINAL diagrams\Basic Virtualization\3D PNGs\DGRM_DataRecovery_R1_BackupOnly_Q210_Comm_0.png"/>
              <p:cNvPicPr>
                <a:picLocks noChangeAspect="1" noChangeArrowheads="1"/>
              </p:cNvPicPr>
              <p:nvPr/>
            </p:nvPicPr>
            <p:blipFill>
              <a:blip r:embed="rId11" cstate="print">
                <a:alphaModFix amt="65000"/>
              </a:blip>
              <a:srcRect/>
              <a:stretch>
                <a:fillRect/>
              </a:stretch>
            </p:blipFill>
            <p:spPr bwMode="auto">
              <a:xfrm>
                <a:off x="5032597" y="2816600"/>
                <a:ext cx="364274" cy="416784"/>
              </a:xfrm>
              <a:prstGeom prst="rect">
                <a:avLst/>
              </a:prstGeom>
              <a:noFill/>
            </p:spPr>
          </p:pic>
          <p:pic>
            <p:nvPicPr>
              <p:cNvPr id="36" name="Picture 3" descr="C:\Users\Abject-3D\Desktop\VMWare Files\FINAL diagrams\Basic Virtualization\3D PNGs\DGRM_DataRecovery_R1_BackupOnly_Q210_Comm_1.png"/>
              <p:cNvPicPr>
                <a:picLocks noChangeAspect="1" noChangeArrowheads="1"/>
              </p:cNvPicPr>
              <p:nvPr/>
            </p:nvPicPr>
            <p:blipFill>
              <a:blip r:embed="rId9" cstate="print">
                <a:alphaModFix amt="65000"/>
              </a:blip>
              <a:srcRect/>
              <a:stretch>
                <a:fillRect/>
              </a:stretch>
            </p:blipFill>
            <p:spPr bwMode="auto">
              <a:xfrm>
                <a:off x="5470897" y="2816600"/>
                <a:ext cx="370778" cy="416784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</p:spPr>
          </p:pic>
          <p:pic>
            <p:nvPicPr>
              <p:cNvPr id="37" name="Picture 4" descr="C:\Users\Abject-3D\Desktop\VMWare Files\FINAL diagrams\Basic Virtualization\3D PNGs\DGRM_DataRecovery_R1_BackupOnly_Q210_Comm_2.png"/>
              <p:cNvPicPr>
                <a:picLocks noChangeAspect="1" noChangeArrowheads="1"/>
              </p:cNvPicPr>
              <p:nvPr/>
            </p:nvPicPr>
            <p:blipFill>
              <a:blip r:embed="rId10" cstate="print">
                <a:alphaModFix amt="65000"/>
              </a:blip>
              <a:srcRect/>
              <a:stretch>
                <a:fillRect/>
              </a:stretch>
            </p:blipFill>
            <p:spPr bwMode="auto">
              <a:xfrm>
                <a:off x="5909198" y="2816600"/>
                <a:ext cx="364274" cy="424226"/>
              </a:xfrm>
              <a:prstGeom prst="rect">
                <a:avLst/>
              </a:prstGeom>
              <a:solidFill>
                <a:schemeClr val="accent1">
                  <a:alpha val="23000"/>
                </a:schemeClr>
              </a:solidFill>
            </p:spPr>
          </p:pic>
          <p:sp>
            <p:nvSpPr>
              <p:cNvPr id="38" name="Rounded Rectangle 37"/>
              <p:cNvSpPr/>
              <p:nvPr/>
            </p:nvSpPr>
            <p:spPr bwMode="auto">
              <a:xfrm>
                <a:off x="5061117" y="3286120"/>
                <a:ext cx="1144860" cy="435390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52AEDC"/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1200" b="1" dirty="0" err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endParaRPr lang="zh-CN" altLang="en-US" sz="1200" b="1" dirty="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pic>
            <p:nvPicPr>
              <p:cNvPr id="39" name="Picture 2" descr="C:\Users\Abject-3D\Desktop\VMWare Files\FINAL diagrams\Basic Virtualization\3D PNGs\DGRM_DataRecovery_R1_BackupOnly_Q210_Comm_0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340182" y="2816600"/>
                <a:ext cx="364274" cy="416784"/>
              </a:xfrm>
              <a:prstGeom prst="rect">
                <a:avLst/>
              </a:prstGeom>
              <a:noFill/>
            </p:spPr>
          </p:pic>
        </p:grpSp>
        <p:sp>
          <p:nvSpPr>
            <p:cNvPr id="40" name="TextBox 39"/>
            <p:cNvSpPr txBox="1"/>
            <p:nvPr/>
          </p:nvSpPr>
          <p:spPr>
            <a:xfrm>
              <a:off x="2696237" y="5368005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源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816925" y="535761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目标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581074" y="993581"/>
            <a:ext cx="1981849" cy="1037955"/>
            <a:chOff x="0" y="77391"/>
            <a:chExt cx="1981849" cy="1189109"/>
          </a:xfrm>
        </p:grpSpPr>
        <p:sp>
          <p:nvSpPr>
            <p:cNvPr id="43" name="Rectangle 42"/>
            <p:cNvSpPr/>
            <p:nvPr/>
          </p:nvSpPr>
          <p:spPr>
            <a:xfrm>
              <a:off x="0" y="77391"/>
              <a:ext cx="1981849" cy="1189109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0" y="77391"/>
              <a:ext cx="1981849" cy="1189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defTabSz="977900">
                <a:lnSpc>
                  <a:spcPct val="90000"/>
                </a:lnSpc>
                <a:spcAft>
                  <a:spcPct val="35000"/>
                </a:spcAft>
              </a:pPr>
              <a:r>
                <a:rPr lang="en-US" altLang="zh-CN" sz="2200" dirty="0" err="1" smtClean="0"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sz="2200" dirty="0" smtClean="0"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sz="2200" dirty="0" smtClean="0">
                  <a:latin typeface="Arial"/>
                  <a:ea typeface="DFHeiW5-GB"/>
                  <a:cs typeface="SimSun"/>
                  <a:sym typeface="Arial"/>
                </a:rPr>
                <a:t>Replication</a:t>
              </a:r>
              <a:endParaRPr lang="zh-CN" altLang="en-US" sz="2200" kern="1200" dirty="0"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78743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26" name="Picture 2" descr="C:\Users\Abject-3D\Desktop\VMWare Files\FINAL diagrams\Basic Virtualization\3D PNGs\DGRM_FT_Q109_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7699" y="1047831"/>
            <a:ext cx="4126171" cy="2695767"/>
          </a:xfrm>
          <a:prstGeom prst="rect">
            <a:avLst/>
          </a:prstGeom>
          <a:noFill/>
        </p:spPr>
      </p:pic>
      <p:graphicFrame>
        <p:nvGraphicFramePr>
          <p:cNvPr id="45" name="Diagram 44"/>
          <p:cNvGraphicFramePr/>
          <p:nvPr>
            <p:extLst>
              <p:ext uri="{D42A27DB-BD31-4B8C-83A1-F6EECF244321}">
                <p14:modId xmlns:p14="http://schemas.microsoft.com/office/powerpoint/2010/main" val="1812764978"/>
              </p:ext>
            </p:extLst>
          </p:nvPr>
        </p:nvGraphicFramePr>
        <p:xfrm>
          <a:off x="352075" y="4119158"/>
          <a:ext cx="8437418" cy="1584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354456" y="1256817"/>
            <a:ext cx="1981849" cy="1037955"/>
            <a:chOff x="0" y="77391"/>
            <a:chExt cx="1981849" cy="1189109"/>
          </a:xfrm>
        </p:grpSpPr>
        <p:sp>
          <p:nvSpPr>
            <p:cNvPr id="6" name="Rectangle 5"/>
            <p:cNvSpPr/>
            <p:nvPr/>
          </p:nvSpPr>
          <p:spPr>
            <a:xfrm>
              <a:off x="0" y="77391"/>
              <a:ext cx="1981849" cy="1189109"/>
            </a:xfrm>
            <a:prstGeom prst="rect">
              <a:avLst/>
            </a:prstGeom>
            <a:solidFill>
              <a:schemeClr val="accent2"/>
            </a:solidFill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0" y="77391"/>
              <a:ext cx="1981849" cy="118910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kern="1200" dirty="0" err="1" smtClean="0"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r>
                <a:rPr lang="zh-CN" altLang="en-US" kern="1200" dirty="0" smtClean="0">
                  <a:latin typeface="Arial"/>
                  <a:ea typeface="DFHeiW5-GB"/>
                  <a:cs typeface="SimSun"/>
                  <a:sym typeface="Arial"/>
                </a:rPr>
                <a:t> </a:t>
              </a:r>
              <a:r>
                <a:rPr lang="en-US" altLang="zh-CN" kern="1200" dirty="0" smtClean="0">
                  <a:latin typeface="Arial"/>
                  <a:ea typeface="DFHeiW5-GB"/>
                  <a:cs typeface="SimSun"/>
                  <a:sym typeface="Arial"/>
                </a:rPr>
                <a:t>Replication </a:t>
              </a:r>
              <a:r>
                <a:rPr lang="zh-CN" altLang="en-US" kern="1200" dirty="0" smtClean="0">
                  <a:latin typeface="Arial"/>
                  <a:ea typeface="DFHeiW5-GB"/>
                  <a:cs typeface="SimSun"/>
                  <a:sym typeface="Arial"/>
                </a:rPr>
                <a:t>设备</a:t>
              </a:r>
              <a:endParaRPr lang="zh-CN" altLang="en-US" kern="1200" dirty="0"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0231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2-05-24_12-10-3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143000"/>
            <a:ext cx="3749040" cy="2343150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与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Web Client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全面集成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4" name="Picture 3" descr="2012-05-25_13-03-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38200"/>
            <a:ext cx="5263388" cy="4419600"/>
          </a:xfrm>
          <a:prstGeom prst="rect">
            <a:avLst/>
          </a:prstGeom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222182010"/>
              </p:ext>
            </p:extLst>
          </p:nvPr>
        </p:nvGraphicFramePr>
        <p:xfrm>
          <a:off x="3733800" y="3810000"/>
          <a:ext cx="4648200" cy="2308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1796978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介绍为确保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环境的高可用性，您可以配置的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各种选项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讨论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™ 主机、虚拟机或应用出现故障时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的响应</a:t>
            </a:r>
          </a:p>
        </p:txBody>
      </p:sp>
      <p:sp>
        <p:nvSpPr>
          <p:cNvPr id="6147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656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的工作原理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52320994"/>
              </p:ext>
            </p:extLst>
          </p:nvPr>
        </p:nvGraphicFramePr>
        <p:xfrm>
          <a:off x="304800" y="1320800"/>
          <a:ext cx="8648700" cy="3086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71600" y="5114925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您必须定义 </a:t>
            </a:r>
            <a:r>
              <a:rPr lang="en-US" altLang="zh-CN" sz="20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RPO</a:t>
            </a:r>
            <a:r>
              <a:rPr lang="zh-CN" altLang="en-US" sz="20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、目标数据存储、目标文件夹或资源池。</a:t>
            </a:r>
          </a:p>
        </p:txBody>
      </p:sp>
    </p:spTree>
    <p:extLst>
      <p:ext uri="{BB962C8B-B14F-4D97-AF65-F5344CB8AC3E}">
        <p14:creationId xmlns:p14="http://schemas.microsoft.com/office/powerpoint/2010/main" val="26266973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四步实现完全恢复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3" name="Picture 2" descr="2012-05-24_12-10-3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838200"/>
            <a:ext cx="5348011" cy="3173759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2012-05-24_12-10-0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" y="3124200"/>
            <a:ext cx="3886200" cy="2093561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51310779"/>
              </p:ext>
            </p:extLst>
          </p:nvPr>
        </p:nvGraphicFramePr>
        <p:xfrm>
          <a:off x="5699825" y="838200"/>
          <a:ext cx="34290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6" name="AutoShape 13"/>
          <p:cNvSpPr>
            <a:spLocks noChangeArrowheads="1"/>
          </p:cNvSpPr>
          <p:nvPr/>
        </p:nvSpPr>
        <p:spPr bwMode="gray">
          <a:xfrm>
            <a:off x="381000" y="5410200"/>
            <a:ext cx="8464550" cy="685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rgbClr val="000000"/>
              </a:buClr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恢复过程中系统会验证您的选择</a:t>
            </a:r>
            <a:endParaRPr lang="zh-CN" altLang="en-US" sz="16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9826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2-05-17_13-34-4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475" y="2683584"/>
            <a:ext cx="3335821" cy="3429000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Site Recovery Manager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37706844"/>
              </p:ext>
            </p:extLst>
          </p:nvPr>
        </p:nvGraphicFramePr>
        <p:xfrm>
          <a:off x="4495800" y="1883484"/>
          <a:ext cx="4267200" cy="41549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 descr="2012-05-17_13-35-49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" y="1616784"/>
            <a:ext cx="2743200" cy="3677792"/>
          </a:xfrm>
          <a:prstGeom prst="rect">
            <a:avLst/>
          </a:prstGeom>
          <a:ln>
            <a:solidFill>
              <a:schemeClr val="accent3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AutoShape 13"/>
          <p:cNvSpPr>
            <a:spLocks noChangeArrowheads="1"/>
          </p:cNvSpPr>
          <p:nvPr/>
        </p:nvSpPr>
        <p:spPr bwMode="gray">
          <a:xfrm>
            <a:off x="361950" y="844365"/>
            <a:ext cx="8464550" cy="6858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F388A"/>
              </a:gs>
              <a:gs pos="100000">
                <a:srgbClr val="1564AB">
                  <a:alpha val="98824"/>
                </a:srgbClr>
              </a:gs>
            </a:gsLst>
          </a:gradFill>
          <a:ln w="12700">
            <a:solidFill>
              <a:srgbClr val="1A448A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buClr>
                <a:srgbClr val="000000"/>
              </a:buClr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选择 </a:t>
            </a:r>
            <a:r>
              <a:rPr lang="en-US" altLang="zh-CN" sz="1600" b="1" dirty="0" err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6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6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Site Recovery Manager </a:t>
            </a:r>
            <a:r>
              <a:rPr lang="zh-CN" altLang="en-US" sz="16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的复制选项</a:t>
            </a:r>
            <a:endParaRPr lang="zh-CN" altLang="en-US" sz="1600" b="1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13659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vSphere Data Protection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28917" y="1565798"/>
            <a:ext cx="7746145" cy="4622681"/>
            <a:chOff x="528917" y="1765853"/>
            <a:chExt cx="7746145" cy="462268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917" y="1996636"/>
              <a:ext cx="7440706" cy="410679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580094" y="1873623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en-US" sz="2000" dirty="0" smtClean="0">
                <a:solidFill>
                  <a:srgbClr val="333333"/>
                </a:solidFill>
                <a:latin typeface="+mn-lt"/>
                <a:ea typeface="+mn-e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527176" y="5988424"/>
              <a:ext cx="1847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en-US" sz="2000" dirty="0" smtClean="0">
                <a:solidFill>
                  <a:srgbClr val="333333"/>
                </a:solidFill>
                <a:latin typeface="+mn-lt"/>
                <a:ea typeface="+mn-e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650626" y="1765853"/>
              <a:ext cx="26244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00" b="1" dirty="0" smtClean="0">
                  <a:solidFill>
                    <a:srgbClr val="333333"/>
                  </a:solidFill>
                  <a:latin typeface="+mn-lt"/>
                  <a:ea typeface="+mn-ea"/>
                </a:rPr>
                <a:t>vSphere Data Protection</a:t>
              </a:r>
              <a:r>
                <a:rPr lang="en-US" sz="1600" b="1" dirty="0" smtClean="0">
                  <a:solidFill>
                    <a:srgbClr val="333333"/>
                  </a:solidFill>
                </a:rPr>
                <a:t> </a:t>
              </a:r>
              <a:endParaRPr lang="en-US" sz="1600" b="1" dirty="0" smtClean="0">
                <a:solidFill>
                  <a:srgbClr val="333333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4325" y="800100"/>
            <a:ext cx="85629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dirty="0" smtClean="0">
                <a:solidFill>
                  <a:srgbClr val="333333"/>
                </a:solidFill>
                <a:latin typeface="+mn-lt"/>
                <a:ea typeface="+mn-ea"/>
              </a:rPr>
              <a:t>VDP</a:t>
            </a:r>
            <a:r>
              <a:rPr lang="zh-CN" altLang="en-US" sz="2000" dirty="0" smtClean="0">
                <a:solidFill>
                  <a:srgbClr val="333333"/>
                </a:solidFill>
                <a:latin typeface="+mn-lt"/>
                <a:ea typeface="+mn-ea"/>
              </a:rPr>
              <a:t>是</a:t>
            </a:r>
            <a:r>
              <a:rPr lang="zh-CN" altLang="en-US" sz="2000" dirty="0">
                <a:solidFill>
                  <a:srgbClr val="333333"/>
                </a:solidFill>
                <a:latin typeface="+mn-lt"/>
                <a:ea typeface="+mn-ea"/>
              </a:rPr>
              <a:t>一个基于磁盘的备份和恢复解决方案</a:t>
            </a:r>
            <a:r>
              <a:rPr lang="en-US" altLang="zh-CN" sz="2000" dirty="0">
                <a:solidFill>
                  <a:srgbClr val="333333"/>
                </a:solidFill>
                <a:latin typeface="+mn-lt"/>
                <a:ea typeface="+mn-ea"/>
              </a:rPr>
              <a:t>,</a:t>
            </a:r>
            <a:r>
              <a:rPr lang="zh-CN" altLang="en-US" sz="2000" dirty="0">
                <a:solidFill>
                  <a:srgbClr val="333333"/>
                </a:solidFill>
                <a:latin typeface="+mn-lt"/>
                <a:ea typeface="+mn-ea"/>
              </a:rPr>
              <a:t>可靠且易于部署</a:t>
            </a:r>
            <a:endParaRPr lang="en-US" sz="2000" dirty="0" err="1" smtClean="0">
              <a:solidFill>
                <a:srgbClr val="333333"/>
              </a:solidFill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38864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vSphere Data Protection </a:t>
            </a:r>
            <a:r>
              <a:rPr lang="zh-CN" altLang="en-US" dirty="0"/>
              <a:t>要求和架构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6" y="1607856"/>
            <a:ext cx="8175455" cy="324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08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创建和编辑备份任务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372" y="2187153"/>
            <a:ext cx="6750001" cy="272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 Placeholder 5"/>
          <p:cNvSpPr txBox="1">
            <a:spLocks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1" indent="0">
              <a:buNone/>
            </a:pPr>
            <a:r>
              <a:rPr lang="zh-CN" altLang="en-US" kern="0" dirty="0" smtClean="0">
                <a:latin typeface="Arial"/>
                <a:ea typeface="DFHeiW5-GB"/>
                <a:cs typeface="SimSun"/>
                <a:sym typeface="Arial"/>
              </a:rPr>
              <a:t>在备份页面下，创建和编辑备份任务。</a:t>
            </a:r>
            <a:endParaRPr lang="en-US" altLang="zh-CN" kern="0" dirty="0" smtClean="0">
              <a:latin typeface="Arial"/>
              <a:ea typeface="DFHeiW5-GB"/>
              <a:cs typeface="SimSun"/>
              <a:sym typeface="Arial"/>
            </a:endParaRPr>
          </a:p>
          <a:p>
            <a:pPr marL="0" lvl="1" indent="0">
              <a:buNone/>
            </a:pPr>
            <a:r>
              <a:rPr lang="zh-CN" altLang="en-US" kern="0" dirty="0">
                <a:latin typeface="Arial"/>
                <a:ea typeface="DFHeiW5-GB"/>
                <a:cs typeface="SimSun"/>
                <a:sym typeface="Arial"/>
              </a:rPr>
              <a:t>创</a:t>
            </a:r>
            <a:r>
              <a:rPr lang="zh-CN" altLang="en-US" kern="0" dirty="0" smtClean="0">
                <a:latin typeface="Arial"/>
                <a:ea typeface="DFHeiW5-GB"/>
                <a:cs typeface="SimSun"/>
                <a:sym typeface="Arial"/>
              </a:rPr>
              <a:t>建自定义的保存策略</a:t>
            </a:r>
            <a:endParaRPr lang="en-US" altLang="zh-CN" kern="0" dirty="0"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1600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恢复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211" y="2019876"/>
            <a:ext cx="6750001" cy="179066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 Placeholder 5"/>
          <p:cNvSpPr txBox="1">
            <a:spLocks/>
          </p:cNvSpPr>
          <p:nvPr/>
        </p:nvSpPr>
        <p:spPr>
          <a:xfrm>
            <a:off x="314325" y="946149"/>
            <a:ext cx="8404098" cy="5002213"/>
          </a:xfrm>
          <a:prstGeom prst="rect">
            <a:avLst/>
          </a:prstGeom>
        </p:spPr>
        <p:txBody>
          <a:bodyPr/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  <a:cs typeface="+mn-cs"/>
              </a:defRPr>
            </a:lvl1pPr>
            <a:lvl2pPr marL="342900" indent="-342900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2pPr>
            <a:lvl3pPr marL="6858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3pPr>
            <a:lvl4pPr marL="10287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4pPr>
            <a:lvl5pPr marL="1371600" indent="-285750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 baseline="0">
                <a:solidFill>
                  <a:srgbClr val="000000"/>
                </a:solidFill>
                <a:latin typeface="+mn-lt"/>
                <a:ea typeface="华康黑体W5" panose="020B0509000000000000" pitchFamily="49" charset="-122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zh-CN" altLang="en-US" kern="0" dirty="0">
                <a:latin typeface="Arial"/>
                <a:ea typeface="DFHeiW5-GB"/>
                <a:cs typeface="SimSun"/>
              </a:rPr>
              <a:t>使用虚拟机恢复向导可以指定要恢复哪些虚拟机、如何恢复以及将它们恢复到什么位置。</a:t>
            </a:r>
            <a:endParaRPr lang="zh-CN" altLang="en-US" kern="0" dirty="0"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22074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描述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</a:t>
            </a:r>
          </a:p>
          <a:p>
            <a:pPr lvl="1"/>
            <a:r>
              <a:rPr lang="zh-CN" altLang="en-US" dirty="0">
                <a:latin typeface="Arial"/>
                <a:ea typeface="DFHeiW5-GB"/>
                <a:cs typeface="SimSun"/>
                <a:sym typeface="Arial"/>
              </a:rPr>
              <a:t>描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述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Data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Protection</a:t>
            </a:r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484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会在集群中的其他主机上重新启动虚拟机。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HA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集群中的主机存在主控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/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从属关系。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冗余检测信号网络可通过网卡绑定或创建额外的检测信号网络实现。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FT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可为需要始终可用的应用实现零停机。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Replication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可作为灾难恢复策略的一部分，用于保护虚拟机。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欢迎提问！</a:t>
            </a: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要点</a:t>
            </a:r>
          </a:p>
        </p:txBody>
      </p:sp>
    </p:spTree>
    <p:extLst>
      <p:ext uri="{BB962C8B-B14F-4D97-AF65-F5344CB8AC3E}">
        <p14:creationId xmlns:p14="http://schemas.microsoft.com/office/powerpoint/2010/main" val="177296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8" name="AutoShape 6"/>
          <p:cNvSpPr>
            <a:spLocks noChangeArrowheads="1"/>
          </p:cNvSpPr>
          <p:nvPr/>
        </p:nvSpPr>
        <p:spPr bwMode="auto">
          <a:xfrm>
            <a:off x="323850" y="1011853"/>
            <a:ext cx="4834107" cy="132521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tx1">
                <a:alpha val="50000"/>
              </a:schemeClr>
            </a:outerShdw>
          </a:effectLst>
        </p:spPr>
        <p:txBody>
          <a:bodyPr wrap="none" anchor="ctr"/>
          <a:lstStyle/>
          <a:p>
            <a:endParaRPr lang="zh-CN" altLang="en-US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" name="Title 4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：为各个级别提供保护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8" name="Text Placeholder 57"/>
          <p:cNvSpPr>
            <a:spLocks noGrp="1"/>
          </p:cNvSpPr>
          <p:nvPr>
            <p:ph type="body" sz="quarter" idx="4294967295"/>
          </p:nvPr>
        </p:nvSpPr>
        <p:spPr>
          <a:xfrm>
            <a:off x="438150" y="1228726"/>
            <a:ext cx="4581525" cy="1090096"/>
          </a:xfrm>
        </p:spPr>
        <p:txBody>
          <a:bodyPr/>
          <a:lstStyle/>
          <a:p>
            <a:pPr lvl="1">
              <a:lnSpc>
                <a:spcPts val="1700"/>
              </a:lnSpc>
            </a:pP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针对硬件故障的保护</a:t>
            </a:r>
          </a:p>
          <a:p>
            <a:pPr lvl="1">
              <a:lnSpc>
                <a:spcPts val="1700"/>
              </a:lnSpc>
            </a:pP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零停机的计划内维护</a:t>
            </a:r>
          </a:p>
          <a:p>
            <a:pPr lvl="1">
              <a:lnSpc>
                <a:spcPts val="1700"/>
              </a:lnSpc>
            </a:pP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针对计划外停机和灾难的保护</a:t>
            </a:r>
          </a:p>
          <a:p>
            <a:pPr>
              <a:lnSpc>
                <a:spcPts val="1700"/>
              </a:lnSpc>
            </a:pPr>
            <a:endParaRPr lang="zh-CN" altLang="en-US" sz="1800" dirty="0">
              <a:latin typeface="Arial"/>
              <a:ea typeface="DFHeiW5-GB"/>
              <a:sym typeface="Arial"/>
            </a:endParaRPr>
          </a:p>
        </p:txBody>
      </p:sp>
      <p:sp>
        <p:nvSpPr>
          <p:cNvPr id="42" name="Freeform 2"/>
          <p:cNvSpPr>
            <a:spLocks noChangeAspect="1"/>
          </p:cNvSpPr>
          <p:nvPr/>
        </p:nvSpPr>
        <p:spPr bwMode="auto">
          <a:xfrm>
            <a:off x="280988" y="993775"/>
            <a:ext cx="8747125" cy="4797425"/>
          </a:xfrm>
          <a:custGeom>
            <a:avLst/>
            <a:gdLst>
              <a:gd name="T0" fmla="*/ 2147483647 w 5621"/>
              <a:gd name="T1" fmla="*/ 2147483647 h 3313"/>
              <a:gd name="T2" fmla="*/ 2147483647 w 5621"/>
              <a:gd name="T3" fmla="*/ 2147483647 h 3313"/>
              <a:gd name="T4" fmla="*/ 2147483647 w 5621"/>
              <a:gd name="T5" fmla="*/ 2147483647 h 3313"/>
              <a:gd name="T6" fmla="*/ 2147483647 w 5621"/>
              <a:gd name="T7" fmla="*/ 2147483647 h 3313"/>
              <a:gd name="T8" fmla="*/ 2147483647 w 5621"/>
              <a:gd name="T9" fmla="*/ 2147483647 h 3313"/>
              <a:gd name="T10" fmla="*/ 2147483647 w 5621"/>
              <a:gd name="T11" fmla="*/ 2147483647 h 3313"/>
              <a:gd name="T12" fmla="*/ 2147483647 w 5621"/>
              <a:gd name="T13" fmla="*/ 2147483647 h 3313"/>
              <a:gd name="T14" fmla="*/ 2147483647 w 5621"/>
              <a:gd name="T15" fmla="*/ 2147483647 h 3313"/>
              <a:gd name="T16" fmla="*/ 2147483647 w 5621"/>
              <a:gd name="T17" fmla="*/ 2147483647 h 3313"/>
              <a:gd name="T18" fmla="*/ 2147483647 w 5621"/>
              <a:gd name="T19" fmla="*/ 2147483647 h 3313"/>
              <a:gd name="T20" fmla="*/ 2147483647 w 5621"/>
              <a:gd name="T21" fmla="*/ 2147483647 h 3313"/>
              <a:gd name="T22" fmla="*/ 2147483647 w 5621"/>
              <a:gd name="T23" fmla="*/ 2147483647 h 3313"/>
              <a:gd name="T24" fmla="*/ 2147483647 w 5621"/>
              <a:gd name="T25" fmla="*/ 2147483647 h 3313"/>
              <a:gd name="T26" fmla="*/ 2147483647 w 5621"/>
              <a:gd name="T27" fmla="*/ 2147483647 h 3313"/>
              <a:gd name="T28" fmla="*/ 2147483647 w 5621"/>
              <a:gd name="T29" fmla="*/ 2147483647 h 3313"/>
              <a:gd name="T30" fmla="*/ 2147483647 w 5621"/>
              <a:gd name="T31" fmla="*/ 2147483647 h 3313"/>
              <a:gd name="T32" fmla="*/ 2147483647 w 5621"/>
              <a:gd name="T33" fmla="*/ 2147483647 h 3313"/>
              <a:gd name="T34" fmla="*/ 2147483647 w 5621"/>
              <a:gd name="T35" fmla="*/ 2147483647 h 3313"/>
              <a:gd name="T36" fmla="*/ 2147483647 w 5621"/>
              <a:gd name="T37" fmla="*/ 2147483647 h 3313"/>
              <a:gd name="T38" fmla="*/ 2147483647 w 5621"/>
              <a:gd name="T39" fmla="*/ 2147483647 h 3313"/>
              <a:gd name="T40" fmla="*/ 2147483647 w 5621"/>
              <a:gd name="T41" fmla="*/ 2147483647 h 3313"/>
              <a:gd name="T42" fmla="*/ 2147483647 w 5621"/>
              <a:gd name="T43" fmla="*/ 2147483647 h 3313"/>
              <a:gd name="T44" fmla="*/ 2147483647 w 5621"/>
              <a:gd name="T45" fmla="*/ 2147483647 h 3313"/>
              <a:gd name="T46" fmla="*/ 2147483647 w 5621"/>
              <a:gd name="T47" fmla="*/ 2147483647 h 3313"/>
              <a:gd name="T48" fmla="*/ 2147483647 w 5621"/>
              <a:gd name="T49" fmla="*/ 2147483647 h 3313"/>
              <a:gd name="T50" fmla="*/ 2147483647 w 5621"/>
              <a:gd name="T51" fmla="*/ 2147483647 h 3313"/>
              <a:gd name="T52" fmla="*/ 2147483647 w 5621"/>
              <a:gd name="T53" fmla="*/ 0 h 3313"/>
              <a:gd name="T54" fmla="*/ 2147483647 w 5621"/>
              <a:gd name="T55" fmla="*/ 2147483647 h 3313"/>
              <a:gd name="T56" fmla="*/ 2147483647 w 5621"/>
              <a:gd name="T57" fmla="*/ 2147483647 h 3313"/>
              <a:gd name="T58" fmla="*/ 2147483647 w 5621"/>
              <a:gd name="T59" fmla="*/ 2147483647 h 3313"/>
              <a:gd name="T60" fmla="*/ 2147483647 w 5621"/>
              <a:gd name="T61" fmla="*/ 2147483647 h 3313"/>
              <a:gd name="T62" fmla="*/ 2147483647 w 5621"/>
              <a:gd name="T63" fmla="*/ 2147483647 h 3313"/>
              <a:gd name="T64" fmla="*/ 2147483647 w 5621"/>
              <a:gd name="T65" fmla="*/ 2147483647 h 3313"/>
              <a:gd name="T66" fmla="*/ 2147483647 w 5621"/>
              <a:gd name="T67" fmla="*/ 2147483647 h 3313"/>
              <a:gd name="T68" fmla="*/ 2147483647 w 5621"/>
              <a:gd name="T69" fmla="*/ 2147483647 h 3313"/>
              <a:gd name="T70" fmla="*/ 2147483647 w 5621"/>
              <a:gd name="T71" fmla="*/ 2147483647 h 3313"/>
              <a:gd name="T72" fmla="*/ 2147483647 w 5621"/>
              <a:gd name="T73" fmla="*/ 2147483647 h 3313"/>
              <a:gd name="T74" fmla="*/ 2147483647 w 5621"/>
              <a:gd name="T75" fmla="*/ 2147483647 h 3313"/>
              <a:gd name="T76" fmla="*/ 2147483647 w 5621"/>
              <a:gd name="T77" fmla="*/ 2147483647 h 3313"/>
              <a:gd name="T78" fmla="*/ 2147483647 w 5621"/>
              <a:gd name="T79" fmla="*/ 2147483647 h 3313"/>
              <a:gd name="T80" fmla="*/ 2147483647 w 5621"/>
              <a:gd name="T81" fmla="*/ 2147483647 h 3313"/>
              <a:gd name="T82" fmla="*/ 2147483647 w 5621"/>
              <a:gd name="T83" fmla="*/ 2147483647 h 3313"/>
              <a:gd name="T84" fmla="*/ 2147483647 w 5621"/>
              <a:gd name="T85" fmla="*/ 2147483647 h 3313"/>
              <a:gd name="T86" fmla="*/ 2147483647 w 5621"/>
              <a:gd name="T87" fmla="*/ 2147483647 h 3313"/>
              <a:gd name="T88" fmla="*/ 2147483647 w 5621"/>
              <a:gd name="T89" fmla="*/ 2147483647 h 3313"/>
              <a:gd name="T90" fmla="*/ 2147483647 w 5621"/>
              <a:gd name="T91" fmla="*/ 2147483647 h 3313"/>
              <a:gd name="T92" fmla="*/ 2147483647 w 5621"/>
              <a:gd name="T93" fmla="*/ 2147483647 h 3313"/>
              <a:gd name="T94" fmla="*/ 2147483647 w 5621"/>
              <a:gd name="T95" fmla="*/ 2147483647 h 3313"/>
              <a:gd name="T96" fmla="*/ 2147483647 w 5621"/>
              <a:gd name="T97" fmla="*/ 2147483647 h 3313"/>
              <a:gd name="T98" fmla="*/ 2147483647 w 5621"/>
              <a:gd name="T99" fmla="*/ 2147483647 h 3313"/>
              <a:gd name="T100" fmla="*/ 2147483647 w 5621"/>
              <a:gd name="T101" fmla="*/ 2147483647 h 3313"/>
              <a:gd name="T102" fmla="*/ 2147483647 w 5621"/>
              <a:gd name="T103" fmla="*/ 2147483647 h 3313"/>
              <a:gd name="T104" fmla="*/ 2147483647 w 5621"/>
              <a:gd name="T105" fmla="*/ 2147483647 h 3313"/>
              <a:gd name="T106" fmla="*/ 0 w 5621"/>
              <a:gd name="T107" fmla="*/ 2147483647 h 331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621"/>
              <a:gd name="T163" fmla="*/ 0 h 3313"/>
              <a:gd name="T164" fmla="*/ 5621 w 5621"/>
              <a:gd name="T165" fmla="*/ 3313 h 331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621" h="3313">
                <a:moveTo>
                  <a:pt x="0" y="3313"/>
                </a:moveTo>
                <a:lnTo>
                  <a:pt x="205" y="3303"/>
                </a:lnTo>
                <a:lnTo>
                  <a:pt x="409" y="3288"/>
                </a:lnTo>
                <a:lnTo>
                  <a:pt x="610" y="3268"/>
                </a:lnTo>
                <a:lnTo>
                  <a:pt x="811" y="3242"/>
                </a:lnTo>
                <a:lnTo>
                  <a:pt x="1008" y="3210"/>
                </a:lnTo>
                <a:lnTo>
                  <a:pt x="1205" y="3174"/>
                </a:lnTo>
                <a:lnTo>
                  <a:pt x="1398" y="3133"/>
                </a:lnTo>
                <a:lnTo>
                  <a:pt x="1590" y="3088"/>
                </a:lnTo>
                <a:lnTo>
                  <a:pt x="1779" y="3036"/>
                </a:lnTo>
                <a:lnTo>
                  <a:pt x="1966" y="2981"/>
                </a:lnTo>
                <a:lnTo>
                  <a:pt x="2149" y="2922"/>
                </a:lnTo>
                <a:lnTo>
                  <a:pt x="2332" y="2856"/>
                </a:lnTo>
                <a:lnTo>
                  <a:pt x="2510" y="2787"/>
                </a:lnTo>
                <a:lnTo>
                  <a:pt x="2685" y="2714"/>
                </a:lnTo>
                <a:lnTo>
                  <a:pt x="2857" y="2635"/>
                </a:lnTo>
                <a:lnTo>
                  <a:pt x="3028" y="2553"/>
                </a:lnTo>
                <a:lnTo>
                  <a:pt x="3195" y="2467"/>
                </a:lnTo>
                <a:lnTo>
                  <a:pt x="3358" y="2377"/>
                </a:lnTo>
                <a:lnTo>
                  <a:pt x="3518" y="2283"/>
                </a:lnTo>
                <a:lnTo>
                  <a:pt x="3674" y="2184"/>
                </a:lnTo>
                <a:lnTo>
                  <a:pt x="3827" y="2083"/>
                </a:lnTo>
                <a:lnTo>
                  <a:pt x="3977" y="1976"/>
                </a:lnTo>
                <a:lnTo>
                  <a:pt x="4122" y="1868"/>
                </a:lnTo>
                <a:lnTo>
                  <a:pt x="4263" y="1756"/>
                </a:lnTo>
                <a:lnTo>
                  <a:pt x="4401" y="1638"/>
                </a:lnTo>
                <a:lnTo>
                  <a:pt x="4534" y="1518"/>
                </a:lnTo>
                <a:lnTo>
                  <a:pt x="4663" y="1396"/>
                </a:lnTo>
                <a:lnTo>
                  <a:pt x="4789" y="1269"/>
                </a:lnTo>
                <a:lnTo>
                  <a:pt x="4909" y="1140"/>
                </a:lnTo>
                <a:lnTo>
                  <a:pt x="5026" y="1009"/>
                </a:lnTo>
                <a:lnTo>
                  <a:pt x="5137" y="874"/>
                </a:lnTo>
                <a:lnTo>
                  <a:pt x="5244" y="736"/>
                </a:lnTo>
                <a:lnTo>
                  <a:pt x="5270" y="852"/>
                </a:lnTo>
                <a:lnTo>
                  <a:pt x="5300" y="968"/>
                </a:lnTo>
                <a:lnTo>
                  <a:pt x="5331" y="1080"/>
                </a:lnTo>
                <a:lnTo>
                  <a:pt x="5366" y="1192"/>
                </a:lnTo>
                <a:lnTo>
                  <a:pt x="5382" y="1039"/>
                </a:lnTo>
                <a:lnTo>
                  <a:pt x="5402" y="885"/>
                </a:lnTo>
                <a:lnTo>
                  <a:pt x="5427" y="734"/>
                </a:lnTo>
                <a:lnTo>
                  <a:pt x="5456" y="586"/>
                </a:lnTo>
                <a:lnTo>
                  <a:pt x="5490" y="438"/>
                </a:lnTo>
                <a:lnTo>
                  <a:pt x="5528" y="294"/>
                </a:lnTo>
                <a:lnTo>
                  <a:pt x="5570" y="152"/>
                </a:lnTo>
                <a:lnTo>
                  <a:pt x="5616" y="11"/>
                </a:lnTo>
                <a:lnTo>
                  <a:pt x="5615" y="13"/>
                </a:lnTo>
                <a:lnTo>
                  <a:pt x="5615" y="15"/>
                </a:lnTo>
                <a:lnTo>
                  <a:pt x="5619" y="4"/>
                </a:lnTo>
                <a:lnTo>
                  <a:pt x="5621" y="0"/>
                </a:lnTo>
                <a:lnTo>
                  <a:pt x="5582" y="24"/>
                </a:lnTo>
                <a:lnTo>
                  <a:pt x="5538" y="49"/>
                </a:lnTo>
                <a:lnTo>
                  <a:pt x="5493" y="73"/>
                </a:lnTo>
                <a:lnTo>
                  <a:pt x="5445" y="97"/>
                </a:lnTo>
                <a:lnTo>
                  <a:pt x="5396" y="120"/>
                </a:lnTo>
                <a:lnTo>
                  <a:pt x="5345" y="142"/>
                </a:lnTo>
                <a:lnTo>
                  <a:pt x="5292" y="163"/>
                </a:lnTo>
                <a:lnTo>
                  <a:pt x="5240" y="185"/>
                </a:lnTo>
                <a:lnTo>
                  <a:pt x="5135" y="223"/>
                </a:lnTo>
                <a:lnTo>
                  <a:pt x="5032" y="255"/>
                </a:lnTo>
                <a:lnTo>
                  <a:pt x="4982" y="268"/>
                </a:lnTo>
                <a:lnTo>
                  <a:pt x="4936" y="279"/>
                </a:lnTo>
                <a:lnTo>
                  <a:pt x="4889" y="288"/>
                </a:lnTo>
                <a:lnTo>
                  <a:pt x="4847" y="296"/>
                </a:lnTo>
                <a:lnTo>
                  <a:pt x="4952" y="376"/>
                </a:lnTo>
                <a:lnTo>
                  <a:pt x="5059" y="453"/>
                </a:lnTo>
                <a:lnTo>
                  <a:pt x="4946" y="547"/>
                </a:lnTo>
                <a:lnTo>
                  <a:pt x="4832" y="638"/>
                </a:lnTo>
                <a:lnTo>
                  <a:pt x="4714" y="728"/>
                </a:lnTo>
                <a:lnTo>
                  <a:pt x="4594" y="814"/>
                </a:lnTo>
                <a:lnTo>
                  <a:pt x="4471" y="898"/>
                </a:lnTo>
                <a:lnTo>
                  <a:pt x="4347" y="981"/>
                </a:lnTo>
                <a:lnTo>
                  <a:pt x="4220" y="1061"/>
                </a:lnTo>
                <a:lnTo>
                  <a:pt x="4089" y="1138"/>
                </a:lnTo>
                <a:lnTo>
                  <a:pt x="3957" y="1213"/>
                </a:lnTo>
                <a:lnTo>
                  <a:pt x="3824" y="1284"/>
                </a:lnTo>
                <a:lnTo>
                  <a:pt x="3688" y="1353"/>
                </a:lnTo>
                <a:lnTo>
                  <a:pt x="3550" y="1421"/>
                </a:lnTo>
                <a:lnTo>
                  <a:pt x="3409" y="1482"/>
                </a:lnTo>
                <a:lnTo>
                  <a:pt x="3267" y="1544"/>
                </a:lnTo>
                <a:lnTo>
                  <a:pt x="3123" y="1602"/>
                </a:lnTo>
                <a:lnTo>
                  <a:pt x="2976" y="1656"/>
                </a:lnTo>
                <a:lnTo>
                  <a:pt x="2829" y="1709"/>
                </a:lnTo>
                <a:lnTo>
                  <a:pt x="2679" y="1757"/>
                </a:lnTo>
                <a:lnTo>
                  <a:pt x="2528" y="1804"/>
                </a:lnTo>
                <a:lnTo>
                  <a:pt x="2375" y="1845"/>
                </a:lnTo>
                <a:lnTo>
                  <a:pt x="2219" y="1887"/>
                </a:lnTo>
                <a:lnTo>
                  <a:pt x="2063" y="1922"/>
                </a:lnTo>
                <a:lnTo>
                  <a:pt x="1906" y="1956"/>
                </a:lnTo>
                <a:lnTo>
                  <a:pt x="1747" y="1986"/>
                </a:lnTo>
                <a:lnTo>
                  <a:pt x="1587" y="2012"/>
                </a:lnTo>
                <a:lnTo>
                  <a:pt x="1425" y="2034"/>
                </a:lnTo>
                <a:lnTo>
                  <a:pt x="1262" y="2055"/>
                </a:lnTo>
                <a:lnTo>
                  <a:pt x="1097" y="2070"/>
                </a:lnTo>
                <a:lnTo>
                  <a:pt x="932" y="2083"/>
                </a:lnTo>
                <a:lnTo>
                  <a:pt x="766" y="2092"/>
                </a:lnTo>
                <a:lnTo>
                  <a:pt x="598" y="2098"/>
                </a:lnTo>
                <a:lnTo>
                  <a:pt x="430" y="2100"/>
                </a:lnTo>
                <a:lnTo>
                  <a:pt x="214" y="2096"/>
                </a:lnTo>
                <a:lnTo>
                  <a:pt x="0" y="2089"/>
                </a:lnTo>
                <a:lnTo>
                  <a:pt x="0" y="3313"/>
                </a:lnTo>
                <a:close/>
              </a:path>
            </a:pathLst>
          </a:custGeom>
          <a:solidFill>
            <a:srgbClr val="E3E5E4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35522" name="Freeform 2"/>
          <p:cNvSpPr>
            <a:spLocks noChangeAspect="1"/>
          </p:cNvSpPr>
          <p:nvPr/>
        </p:nvSpPr>
        <p:spPr bwMode="auto">
          <a:xfrm>
            <a:off x="204788" y="797832"/>
            <a:ext cx="8747125" cy="4797425"/>
          </a:xfrm>
          <a:custGeom>
            <a:avLst/>
            <a:gdLst>
              <a:gd name="T0" fmla="*/ 2147483647 w 5621"/>
              <a:gd name="T1" fmla="*/ 2147483647 h 3313"/>
              <a:gd name="T2" fmla="*/ 2147483647 w 5621"/>
              <a:gd name="T3" fmla="*/ 2147483647 h 3313"/>
              <a:gd name="T4" fmla="*/ 2147483647 w 5621"/>
              <a:gd name="T5" fmla="*/ 2147483647 h 3313"/>
              <a:gd name="T6" fmla="*/ 2147483647 w 5621"/>
              <a:gd name="T7" fmla="*/ 2147483647 h 3313"/>
              <a:gd name="T8" fmla="*/ 2147483647 w 5621"/>
              <a:gd name="T9" fmla="*/ 2147483647 h 3313"/>
              <a:gd name="T10" fmla="*/ 2147483647 w 5621"/>
              <a:gd name="T11" fmla="*/ 2147483647 h 3313"/>
              <a:gd name="T12" fmla="*/ 2147483647 w 5621"/>
              <a:gd name="T13" fmla="*/ 2147483647 h 3313"/>
              <a:gd name="T14" fmla="*/ 2147483647 w 5621"/>
              <a:gd name="T15" fmla="*/ 2147483647 h 3313"/>
              <a:gd name="T16" fmla="*/ 2147483647 w 5621"/>
              <a:gd name="T17" fmla="*/ 2147483647 h 3313"/>
              <a:gd name="T18" fmla="*/ 2147483647 w 5621"/>
              <a:gd name="T19" fmla="*/ 2147483647 h 3313"/>
              <a:gd name="T20" fmla="*/ 2147483647 w 5621"/>
              <a:gd name="T21" fmla="*/ 2147483647 h 3313"/>
              <a:gd name="T22" fmla="*/ 2147483647 w 5621"/>
              <a:gd name="T23" fmla="*/ 2147483647 h 3313"/>
              <a:gd name="T24" fmla="*/ 2147483647 w 5621"/>
              <a:gd name="T25" fmla="*/ 2147483647 h 3313"/>
              <a:gd name="T26" fmla="*/ 2147483647 w 5621"/>
              <a:gd name="T27" fmla="*/ 2147483647 h 3313"/>
              <a:gd name="T28" fmla="*/ 2147483647 w 5621"/>
              <a:gd name="T29" fmla="*/ 2147483647 h 3313"/>
              <a:gd name="T30" fmla="*/ 2147483647 w 5621"/>
              <a:gd name="T31" fmla="*/ 2147483647 h 3313"/>
              <a:gd name="T32" fmla="*/ 2147483647 w 5621"/>
              <a:gd name="T33" fmla="*/ 2147483647 h 3313"/>
              <a:gd name="T34" fmla="*/ 2147483647 w 5621"/>
              <a:gd name="T35" fmla="*/ 2147483647 h 3313"/>
              <a:gd name="T36" fmla="*/ 2147483647 w 5621"/>
              <a:gd name="T37" fmla="*/ 2147483647 h 3313"/>
              <a:gd name="T38" fmla="*/ 2147483647 w 5621"/>
              <a:gd name="T39" fmla="*/ 2147483647 h 3313"/>
              <a:gd name="T40" fmla="*/ 2147483647 w 5621"/>
              <a:gd name="T41" fmla="*/ 2147483647 h 3313"/>
              <a:gd name="T42" fmla="*/ 2147483647 w 5621"/>
              <a:gd name="T43" fmla="*/ 2147483647 h 3313"/>
              <a:gd name="T44" fmla="*/ 2147483647 w 5621"/>
              <a:gd name="T45" fmla="*/ 2147483647 h 3313"/>
              <a:gd name="T46" fmla="*/ 2147483647 w 5621"/>
              <a:gd name="T47" fmla="*/ 2147483647 h 3313"/>
              <a:gd name="T48" fmla="*/ 2147483647 w 5621"/>
              <a:gd name="T49" fmla="*/ 2147483647 h 3313"/>
              <a:gd name="T50" fmla="*/ 2147483647 w 5621"/>
              <a:gd name="T51" fmla="*/ 2147483647 h 3313"/>
              <a:gd name="T52" fmla="*/ 2147483647 w 5621"/>
              <a:gd name="T53" fmla="*/ 0 h 3313"/>
              <a:gd name="T54" fmla="*/ 2147483647 w 5621"/>
              <a:gd name="T55" fmla="*/ 2147483647 h 3313"/>
              <a:gd name="T56" fmla="*/ 2147483647 w 5621"/>
              <a:gd name="T57" fmla="*/ 2147483647 h 3313"/>
              <a:gd name="T58" fmla="*/ 2147483647 w 5621"/>
              <a:gd name="T59" fmla="*/ 2147483647 h 3313"/>
              <a:gd name="T60" fmla="*/ 2147483647 w 5621"/>
              <a:gd name="T61" fmla="*/ 2147483647 h 3313"/>
              <a:gd name="T62" fmla="*/ 2147483647 w 5621"/>
              <a:gd name="T63" fmla="*/ 2147483647 h 3313"/>
              <a:gd name="T64" fmla="*/ 2147483647 w 5621"/>
              <a:gd name="T65" fmla="*/ 2147483647 h 3313"/>
              <a:gd name="T66" fmla="*/ 2147483647 w 5621"/>
              <a:gd name="T67" fmla="*/ 2147483647 h 3313"/>
              <a:gd name="T68" fmla="*/ 2147483647 w 5621"/>
              <a:gd name="T69" fmla="*/ 2147483647 h 3313"/>
              <a:gd name="T70" fmla="*/ 2147483647 w 5621"/>
              <a:gd name="T71" fmla="*/ 2147483647 h 3313"/>
              <a:gd name="T72" fmla="*/ 2147483647 w 5621"/>
              <a:gd name="T73" fmla="*/ 2147483647 h 3313"/>
              <a:gd name="T74" fmla="*/ 2147483647 w 5621"/>
              <a:gd name="T75" fmla="*/ 2147483647 h 3313"/>
              <a:gd name="T76" fmla="*/ 2147483647 w 5621"/>
              <a:gd name="T77" fmla="*/ 2147483647 h 3313"/>
              <a:gd name="T78" fmla="*/ 2147483647 w 5621"/>
              <a:gd name="T79" fmla="*/ 2147483647 h 3313"/>
              <a:gd name="T80" fmla="*/ 2147483647 w 5621"/>
              <a:gd name="T81" fmla="*/ 2147483647 h 3313"/>
              <a:gd name="T82" fmla="*/ 2147483647 w 5621"/>
              <a:gd name="T83" fmla="*/ 2147483647 h 3313"/>
              <a:gd name="T84" fmla="*/ 2147483647 w 5621"/>
              <a:gd name="T85" fmla="*/ 2147483647 h 3313"/>
              <a:gd name="T86" fmla="*/ 2147483647 w 5621"/>
              <a:gd name="T87" fmla="*/ 2147483647 h 3313"/>
              <a:gd name="T88" fmla="*/ 2147483647 w 5621"/>
              <a:gd name="T89" fmla="*/ 2147483647 h 3313"/>
              <a:gd name="T90" fmla="*/ 2147483647 w 5621"/>
              <a:gd name="T91" fmla="*/ 2147483647 h 3313"/>
              <a:gd name="T92" fmla="*/ 2147483647 w 5621"/>
              <a:gd name="T93" fmla="*/ 2147483647 h 3313"/>
              <a:gd name="T94" fmla="*/ 2147483647 w 5621"/>
              <a:gd name="T95" fmla="*/ 2147483647 h 3313"/>
              <a:gd name="T96" fmla="*/ 2147483647 w 5621"/>
              <a:gd name="T97" fmla="*/ 2147483647 h 3313"/>
              <a:gd name="T98" fmla="*/ 2147483647 w 5621"/>
              <a:gd name="T99" fmla="*/ 2147483647 h 3313"/>
              <a:gd name="T100" fmla="*/ 2147483647 w 5621"/>
              <a:gd name="T101" fmla="*/ 2147483647 h 3313"/>
              <a:gd name="T102" fmla="*/ 2147483647 w 5621"/>
              <a:gd name="T103" fmla="*/ 2147483647 h 3313"/>
              <a:gd name="T104" fmla="*/ 2147483647 w 5621"/>
              <a:gd name="T105" fmla="*/ 2147483647 h 3313"/>
              <a:gd name="T106" fmla="*/ 0 w 5621"/>
              <a:gd name="T107" fmla="*/ 2147483647 h 3313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5621"/>
              <a:gd name="T163" fmla="*/ 0 h 3313"/>
              <a:gd name="T164" fmla="*/ 5621 w 5621"/>
              <a:gd name="T165" fmla="*/ 3313 h 3313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5621" h="3313">
                <a:moveTo>
                  <a:pt x="0" y="3313"/>
                </a:moveTo>
                <a:lnTo>
                  <a:pt x="205" y="3303"/>
                </a:lnTo>
                <a:lnTo>
                  <a:pt x="409" y="3288"/>
                </a:lnTo>
                <a:lnTo>
                  <a:pt x="610" y="3268"/>
                </a:lnTo>
                <a:lnTo>
                  <a:pt x="811" y="3242"/>
                </a:lnTo>
                <a:lnTo>
                  <a:pt x="1008" y="3210"/>
                </a:lnTo>
                <a:lnTo>
                  <a:pt x="1205" y="3174"/>
                </a:lnTo>
                <a:lnTo>
                  <a:pt x="1398" y="3133"/>
                </a:lnTo>
                <a:lnTo>
                  <a:pt x="1590" y="3088"/>
                </a:lnTo>
                <a:lnTo>
                  <a:pt x="1779" y="3036"/>
                </a:lnTo>
                <a:lnTo>
                  <a:pt x="1966" y="2981"/>
                </a:lnTo>
                <a:lnTo>
                  <a:pt x="2149" y="2922"/>
                </a:lnTo>
                <a:lnTo>
                  <a:pt x="2332" y="2856"/>
                </a:lnTo>
                <a:lnTo>
                  <a:pt x="2510" y="2787"/>
                </a:lnTo>
                <a:lnTo>
                  <a:pt x="2685" y="2714"/>
                </a:lnTo>
                <a:lnTo>
                  <a:pt x="2857" y="2635"/>
                </a:lnTo>
                <a:lnTo>
                  <a:pt x="3028" y="2553"/>
                </a:lnTo>
                <a:lnTo>
                  <a:pt x="3195" y="2467"/>
                </a:lnTo>
                <a:lnTo>
                  <a:pt x="3358" y="2377"/>
                </a:lnTo>
                <a:lnTo>
                  <a:pt x="3518" y="2283"/>
                </a:lnTo>
                <a:lnTo>
                  <a:pt x="3674" y="2184"/>
                </a:lnTo>
                <a:lnTo>
                  <a:pt x="3827" y="2083"/>
                </a:lnTo>
                <a:lnTo>
                  <a:pt x="3977" y="1976"/>
                </a:lnTo>
                <a:lnTo>
                  <a:pt x="4122" y="1868"/>
                </a:lnTo>
                <a:lnTo>
                  <a:pt x="4263" y="1756"/>
                </a:lnTo>
                <a:lnTo>
                  <a:pt x="4401" y="1638"/>
                </a:lnTo>
                <a:lnTo>
                  <a:pt x="4534" y="1518"/>
                </a:lnTo>
                <a:lnTo>
                  <a:pt x="4663" y="1396"/>
                </a:lnTo>
                <a:lnTo>
                  <a:pt x="4789" y="1269"/>
                </a:lnTo>
                <a:lnTo>
                  <a:pt x="4909" y="1140"/>
                </a:lnTo>
                <a:lnTo>
                  <a:pt x="5026" y="1009"/>
                </a:lnTo>
                <a:lnTo>
                  <a:pt x="5137" y="874"/>
                </a:lnTo>
                <a:lnTo>
                  <a:pt x="5244" y="736"/>
                </a:lnTo>
                <a:lnTo>
                  <a:pt x="5270" y="852"/>
                </a:lnTo>
                <a:lnTo>
                  <a:pt x="5300" y="968"/>
                </a:lnTo>
                <a:lnTo>
                  <a:pt x="5331" y="1080"/>
                </a:lnTo>
                <a:lnTo>
                  <a:pt x="5366" y="1192"/>
                </a:lnTo>
                <a:lnTo>
                  <a:pt x="5382" y="1039"/>
                </a:lnTo>
                <a:lnTo>
                  <a:pt x="5402" y="885"/>
                </a:lnTo>
                <a:lnTo>
                  <a:pt x="5427" y="734"/>
                </a:lnTo>
                <a:lnTo>
                  <a:pt x="5456" y="586"/>
                </a:lnTo>
                <a:lnTo>
                  <a:pt x="5490" y="438"/>
                </a:lnTo>
                <a:lnTo>
                  <a:pt x="5528" y="294"/>
                </a:lnTo>
                <a:lnTo>
                  <a:pt x="5570" y="152"/>
                </a:lnTo>
                <a:lnTo>
                  <a:pt x="5616" y="11"/>
                </a:lnTo>
                <a:lnTo>
                  <a:pt x="5615" y="13"/>
                </a:lnTo>
                <a:lnTo>
                  <a:pt x="5615" y="15"/>
                </a:lnTo>
                <a:lnTo>
                  <a:pt x="5619" y="4"/>
                </a:lnTo>
                <a:lnTo>
                  <a:pt x="5621" y="0"/>
                </a:lnTo>
                <a:lnTo>
                  <a:pt x="5582" y="24"/>
                </a:lnTo>
                <a:lnTo>
                  <a:pt x="5538" y="49"/>
                </a:lnTo>
                <a:lnTo>
                  <a:pt x="5493" y="73"/>
                </a:lnTo>
                <a:lnTo>
                  <a:pt x="5445" y="97"/>
                </a:lnTo>
                <a:lnTo>
                  <a:pt x="5396" y="120"/>
                </a:lnTo>
                <a:lnTo>
                  <a:pt x="5345" y="142"/>
                </a:lnTo>
                <a:lnTo>
                  <a:pt x="5292" y="163"/>
                </a:lnTo>
                <a:lnTo>
                  <a:pt x="5240" y="185"/>
                </a:lnTo>
                <a:lnTo>
                  <a:pt x="5135" y="223"/>
                </a:lnTo>
                <a:lnTo>
                  <a:pt x="5032" y="255"/>
                </a:lnTo>
                <a:lnTo>
                  <a:pt x="4982" y="268"/>
                </a:lnTo>
                <a:lnTo>
                  <a:pt x="4936" y="279"/>
                </a:lnTo>
                <a:lnTo>
                  <a:pt x="4889" y="288"/>
                </a:lnTo>
                <a:lnTo>
                  <a:pt x="4847" y="296"/>
                </a:lnTo>
                <a:lnTo>
                  <a:pt x="4952" y="376"/>
                </a:lnTo>
                <a:lnTo>
                  <a:pt x="5059" y="453"/>
                </a:lnTo>
                <a:lnTo>
                  <a:pt x="4946" y="547"/>
                </a:lnTo>
                <a:lnTo>
                  <a:pt x="4832" y="638"/>
                </a:lnTo>
                <a:lnTo>
                  <a:pt x="4714" y="728"/>
                </a:lnTo>
                <a:lnTo>
                  <a:pt x="4594" y="814"/>
                </a:lnTo>
                <a:lnTo>
                  <a:pt x="4471" y="898"/>
                </a:lnTo>
                <a:lnTo>
                  <a:pt x="4347" y="981"/>
                </a:lnTo>
                <a:lnTo>
                  <a:pt x="4220" y="1061"/>
                </a:lnTo>
                <a:lnTo>
                  <a:pt x="4089" y="1138"/>
                </a:lnTo>
                <a:lnTo>
                  <a:pt x="3957" y="1213"/>
                </a:lnTo>
                <a:lnTo>
                  <a:pt x="3824" y="1284"/>
                </a:lnTo>
                <a:lnTo>
                  <a:pt x="3688" y="1353"/>
                </a:lnTo>
                <a:lnTo>
                  <a:pt x="3550" y="1421"/>
                </a:lnTo>
                <a:lnTo>
                  <a:pt x="3409" y="1482"/>
                </a:lnTo>
                <a:lnTo>
                  <a:pt x="3267" y="1544"/>
                </a:lnTo>
                <a:lnTo>
                  <a:pt x="3123" y="1602"/>
                </a:lnTo>
                <a:lnTo>
                  <a:pt x="2976" y="1656"/>
                </a:lnTo>
                <a:lnTo>
                  <a:pt x="2829" y="1709"/>
                </a:lnTo>
                <a:lnTo>
                  <a:pt x="2679" y="1757"/>
                </a:lnTo>
                <a:lnTo>
                  <a:pt x="2528" y="1804"/>
                </a:lnTo>
                <a:lnTo>
                  <a:pt x="2375" y="1845"/>
                </a:lnTo>
                <a:lnTo>
                  <a:pt x="2219" y="1887"/>
                </a:lnTo>
                <a:lnTo>
                  <a:pt x="2063" y="1922"/>
                </a:lnTo>
                <a:lnTo>
                  <a:pt x="1906" y="1956"/>
                </a:lnTo>
                <a:lnTo>
                  <a:pt x="1747" y="1986"/>
                </a:lnTo>
                <a:lnTo>
                  <a:pt x="1587" y="2012"/>
                </a:lnTo>
                <a:lnTo>
                  <a:pt x="1425" y="2034"/>
                </a:lnTo>
                <a:lnTo>
                  <a:pt x="1262" y="2055"/>
                </a:lnTo>
                <a:lnTo>
                  <a:pt x="1097" y="2070"/>
                </a:lnTo>
                <a:lnTo>
                  <a:pt x="932" y="2083"/>
                </a:lnTo>
                <a:lnTo>
                  <a:pt x="766" y="2092"/>
                </a:lnTo>
                <a:lnTo>
                  <a:pt x="598" y="2098"/>
                </a:lnTo>
                <a:lnTo>
                  <a:pt x="430" y="2100"/>
                </a:lnTo>
                <a:lnTo>
                  <a:pt x="214" y="2096"/>
                </a:lnTo>
                <a:lnTo>
                  <a:pt x="0" y="2089"/>
                </a:lnTo>
                <a:lnTo>
                  <a:pt x="0" y="3313"/>
                </a:lnTo>
                <a:close/>
              </a:path>
            </a:pathLst>
          </a:custGeom>
          <a:solidFill>
            <a:srgbClr val="E3E5E4"/>
          </a:solidFill>
          <a:ln w="2857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pic>
        <p:nvPicPr>
          <p:cNvPr id="235525" name="Picture 8" descr="ICON_Building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135063"/>
            <a:ext cx="1074738" cy="124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26" name="Picture 9" descr="ICON_Server_Rack_VMs_detail_6_VMware_blue_thin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7250" y="3676650"/>
            <a:ext cx="14160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3" name="Text Box 11"/>
          <p:cNvSpPr txBox="1">
            <a:spLocks noChangeArrowheads="1"/>
          </p:cNvSpPr>
          <p:nvPr/>
        </p:nvSpPr>
        <p:spPr bwMode="auto">
          <a:xfrm>
            <a:off x="552450" y="3770086"/>
            <a:ext cx="130492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网卡绑定，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存</a:t>
            </a: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储多</a:t>
            </a:r>
            <a:r>
              <a:rPr lang="en-US" altLang="zh-CN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路径功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能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1519913" y="3211426"/>
            <a:ext cx="19307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，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DRS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525" name="Text Box 13"/>
          <p:cNvSpPr txBox="1">
            <a:spLocks noChangeArrowheads="1"/>
          </p:cNvSpPr>
          <p:nvPr/>
        </p:nvSpPr>
        <p:spPr bwMode="auto">
          <a:xfrm>
            <a:off x="4024313" y="2598487"/>
            <a:ext cx="9953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 Storage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526" name="Text Box 14"/>
          <p:cNvSpPr txBox="1">
            <a:spLocks noChangeArrowheads="1"/>
          </p:cNvSpPr>
          <p:nvPr/>
        </p:nvSpPr>
        <p:spPr bwMode="auto">
          <a:xfrm>
            <a:off x="7167964" y="2891583"/>
            <a:ext cx="1114425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™  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Site Recovery Manager™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527" name="AutoShape 15"/>
          <p:cNvSpPr>
            <a:spLocks noChangeArrowheads="1"/>
          </p:cNvSpPr>
          <p:nvPr/>
        </p:nvSpPr>
        <p:spPr bwMode="auto">
          <a:xfrm>
            <a:off x="433388" y="5629275"/>
            <a:ext cx="1541462" cy="409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组件</a:t>
            </a:r>
            <a:endParaRPr lang="zh-CN" altLang="en-US" sz="20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528" name="AutoShape 16"/>
          <p:cNvSpPr>
            <a:spLocks noChangeArrowheads="1"/>
          </p:cNvSpPr>
          <p:nvPr/>
        </p:nvSpPr>
        <p:spPr bwMode="auto">
          <a:xfrm>
            <a:off x="2038350" y="5629275"/>
            <a:ext cx="1628775" cy="409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服务器</a:t>
            </a:r>
            <a:endParaRPr lang="zh-CN" altLang="en-US" sz="20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529" name="AutoShape 17"/>
          <p:cNvSpPr>
            <a:spLocks noChangeArrowheads="1"/>
          </p:cNvSpPr>
          <p:nvPr/>
        </p:nvSpPr>
        <p:spPr bwMode="auto">
          <a:xfrm>
            <a:off x="3719513" y="5629275"/>
            <a:ext cx="1604962" cy="409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存储</a:t>
            </a:r>
            <a:endParaRPr lang="zh-CN" altLang="en-US" sz="20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530" name="AutoShape 18"/>
          <p:cNvSpPr>
            <a:spLocks noChangeArrowheads="1"/>
          </p:cNvSpPr>
          <p:nvPr/>
        </p:nvSpPr>
        <p:spPr bwMode="auto">
          <a:xfrm>
            <a:off x="5381625" y="5629275"/>
            <a:ext cx="1276350" cy="409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数据</a:t>
            </a:r>
            <a:endParaRPr lang="zh-CN" altLang="en-US" sz="20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531" name="AutoShape 19"/>
          <p:cNvSpPr>
            <a:spLocks noChangeArrowheads="1"/>
          </p:cNvSpPr>
          <p:nvPr/>
        </p:nvSpPr>
        <p:spPr bwMode="auto">
          <a:xfrm>
            <a:off x="6705600" y="5629275"/>
            <a:ext cx="2171700" cy="409575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20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站点</a:t>
            </a:r>
            <a:endParaRPr lang="zh-CN" altLang="en-US" sz="20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532" name="Text Box 20"/>
          <p:cNvSpPr txBox="1">
            <a:spLocks noChangeArrowheads="1"/>
          </p:cNvSpPr>
          <p:nvPr/>
        </p:nvSpPr>
        <p:spPr bwMode="auto">
          <a:xfrm>
            <a:off x="5323390" y="4518163"/>
            <a:ext cx="2085703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 Replication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、第三方备份解决方案、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4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® Data Protection™ </a:t>
            </a:r>
          </a:p>
        </p:txBody>
      </p:sp>
      <p:sp>
        <p:nvSpPr>
          <p:cNvPr id="64534" name="AutoShape 22"/>
          <p:cNvSpPr>
            <a:spLocks noChangeArrowheads="1"/>
          </p:cNvSpPr>
          <p:nvPr/>
        </p:nvSpPr>
        <p:spPr bwMode="auto">
          <a:xfrm rot="900000">
            <a:off x="4667250" y="5029200"/>
            <a:ext cx="639763" cy="442913"/>
          </a:xfrm>
          <a:custGeom>
            <a:avLst/>
            <a:gdLst>
              <a:gd name="T0" fmla="*/ 479822 w 21600"/>
              <a:gd name="T1" fmla="*/ 0 h 21600"/>
              <a:gd name="T2" fmla="*/ 0 w 21600"/>
              <a:gd name="T3" fmla="*/ 221457 h 21600"/>
              <a:gd name="T4" fmla="*/ 479822 w 21600"/>
              <a:gd name="T5" fmla="*/ 442913 h 21600"/>
              <a:gd name="T6" fmla="*/ 639763 w 21600"/>
              <a:gd name="T7" fmla="*/ 221457 h 21600"/>
              <a:gd name="T8" fmla="*/ 3 60000 65536"/>
              <a:gd name="T9" fmla="*/ 2 60000 65536"/>
              <a:gd name="T10" fmla="*/ 1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0033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749675" y="3635375"/>
            <a:ext cx="1223963" cy="1912938"/>
            <a:chOff x="2416" y="2190"/>
            <a:chExt cx="771" cy="1205"/>
          </a:xfrm>
        </p:grpSpPr>
        <p:pic>
          <p:nvPicPr>
            <p:cNvPr id="235547" name="Picture 24" descr="ICON_1Storage_NoShadow_Q20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19" y="2770"/>
              <a:ext cx="443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48" name="Picture 25" descr="ICON_1Storage_NoShadow_Q20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81" y="2884"/>
              <a:ext cx="443" cy="5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2416" y="2463"/>
              <a:ext cx="501" cy="579"/>
              <a:chOff x="2572" y="1803"/>
              <a:chExt cx="501" cy="579"/>
            </a:xfrm>
          </p:grpSpPr>
          <p:pic>
            <p:nvPicPr>
              <p:cNvPr id="235550" name="Picture 27" descr="ICON_FileFolder_yellow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72" y="1803"/>
                <a:ext cx="465" cy="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540" name="Text Box 28"/>
              <p:cNvSpPr txBox="1">
                <a:spLocks noChangeArrowheads="1"/>
              </p:cNvSpPr>
              <p:nvPr/>
            </p:nvSpPr>
            <p:spPr bwMode="auto">
              <a:xfrm rot="-1800000">
                <a:off x="2649" y="1984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  <a:alpha val="50000"/>
                  </a:schemeClr>
                </a:prst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2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VMFS</a:t>
                </a:r>
                <a:endParaRPr lang="en-US" altLang="zh-CN" sz="1200" b="1" dirty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2686" y="2571"/>
              <a:ext cx="501" cy="579"/>
              <a:chOff x="2572" y="1803"/>
              <a:chExt cx="501" cy="579"/>
            </a:xfrm>
          </p:grpSpPr>
          <p:pic>
            <p:nvPicPr>
              <p:cNvPr id="235553" name="Picture 30" descr="ICON_FileFolder_yellow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572" y="1803"/>
                <a:ext cx="465" cy="5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543" name="Text Box 31"/>
              <p:cNvSpPr txBox="1">
                <a:spLocks noChangeArrowheads="1"/>
              </p:cNvSpPr>
              <p:nvPr/>
            </p:nvSpPr>
            <p:spPr bwMode="auto">
              <a:xfrm rot="-1800000">
                <a:off x="2649" y="1984"/>
                <a:ext cx="424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prstShdw prst="shdw17" dist="17961" dir="2700000">
                  <a:schemeClr val="accent1">
                    <a:gamma/>
                    <a:shade val="60000"/>
                    <a:invGamma/>
                    <a:alpha val="50000"/>
                  </a:schemeClr>
                </a:prstShdw>
              </a:effec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2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VMFS</a:t>
                </a:r>
                <a:endParaRPr lang="en-US" altLang="zh-CN" sz="1200" b="1" dirty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pic>
          <p:nvPicPr>
            <p:cNvPr id="235555" name="Picture 32" descr="ICON_VM_detailed_2labels_Q30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891" y="2456"/>
              <a:ext cx="214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56" name="Picture 33" descr="ICON_VM_detailed_2labels_Q30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73" y="2360"/>
              <a:ext cx="214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57" name="Picture 34" descr="ICON_VM_detailed_2labels_Q30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429" y="2432"/>
              <a:ext cx="214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47" name="AutoShape 35"/>
            <p:cNvSpPr>
              <a:spLocks noChangeArrowheads="1"/>
            </p:cNvSpPr>
            <p:nvPr/>
          </p:nvSpPr>
          <p:spPr bwMode="auto">
            <a:xfrm rot="900000">
              <a:off x="2722" y="2190"/>
              <a:ext cx="355" cy="195"/>
            </a:xfrm>
            <a:prstGeom prst="curvedDownArrow">
              <a:avLst>
                <a:gd name="adj1" fmla="val 36410"/>
                <a:gd name="adj2" fmla="val 72821"/>
                <a:gd name="adj3" fmla="val 33333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accent1">
                  <a:gamma/>
                  <a:shade val="60000"/>
                  <a:invGamma/>
                  <a:alpha val="50000"/>
                </a:schemeClr>
              </a:prstShdw>
            </a:effectLst>
          </p:spPr>
          <p:txBody>
            <a:bodyPr wrap="none" anchor="ctr"/>
            <a:lstStyle/>
            <a:p>
              <a:endParaRPr lang="zh-CN" altLang="en-US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64548" name="AutoShape 36"/>
          <p:cNvSpPr>
            <a:spLocks noChangeArrowheads="1"/>
          </p:cNvSpPr>
          <p:nvPr/>
        </p:nvSpPr>
        <p:spPr bwMode="auto">
          <a:xfrm>
            <a:off x="323850" y="4516438"/>
            <a:ext cx="1728788" cy="974725"/>
          </a:xfrm>
          <a:custGeom>
            <a:avLst/>
            <a:gdLst>
              <a:gd name="T0" fmla="*/ 1728788 w 21600"/>
              <a:gd name="T1" fmla="*/ 487363 h 21600"/>
              <a:gd name="T2" fmla="*/ 864394 w 21600"/>
              <a:gd name="T3" fmla="*/ 974725 h 21600"/>
              <a:gd name="T4" fmla="*/ 0 w 21600"/>
              <a:gd name="T5" fmla="*/ 487363 h 21600"/>
              <a:gd name="T6" fmla="*/ 864394 w 21600"/>
              <a:gd name="T7" fmla="*/ 0 h 21600"/>
              <a:gd name="T8" fmla="*/ 0 60000 65536"/>
              <a:gd name="T9" fmla="*/ 1 60000 65536"/>
              <a:gd name="T10" fmla="*/ 2 60000 65536"/>
              <a:gd name="T11" fmla="*/ 3 60000 65536"/>
              <a:gd name="T12" fmla="*/ 2160 w 21600"/>
              <a:gd name="T13" fmla="*/ 8640 h 21600"/>
              <a:gd name="T14" fmla="*/ 19440 w 21600"/>
              <a:gd name="T15" fmla="*/ 1296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4320"/>
                </a:lnTo>
                <a:lnTo>
                  <a:pt x="8640" y="4320"/>
                </a:lnTo>
                <a:lnTo>
                  <a:pt x="8640" y="8640"/>
                </a:lnTo>
                <a:lnTo>
                  <a:pt x="4320" y="8640"/>
                </a:lnTo>
                <a:lnTo>
                  <a:pt x="4320" y="6480"/>
                </a:lnTo>
                <a:lnTo>
                  <a:pt x="0" y="10800"/>
                </a:lnTo>
                <a:lnTo>
                  <a:pt x="4320" y="15120"/>
                </a:lnTo>
                <a:lnTo>
                  <a:pt x="4320" y="12960"/>
                </a:lnTo>
                <a:lnTo>
                  <a:pt x="8640" y="12960"/>
                </a:lnTo>
                <a:lnTo>
                  <a:pt x="8640" y="17280"/>
                </a:lnTo>
                <a:lnTo>
                  <a:pt x="6480" y="17280"/>
                </a:lnTo>
                <a:lnTo>
                  <a:pt x="10800" y="21600"/>
                </a:lnTo>
                <a:lnTo>
                  <a:pt x="15120" y="17280"/>
                </a:lnTo>
                <a:lnTo>
                  <a:pt x="12960" y="17280"/>
                </a:lnTo>
                <a:lnTo>
                  <a:pt x="12960" y="12960"/>
                </a:lnTo>
                <a:lnTo>
                  <a:pt x="17280" y="12960"/>
                </a:lnTo>
                <a:lnTo>
                  <a:pt x="17280" y="15120"/>
                </a:lnTo>
                <a:lnTo>
                  <a:pt x="21600" y="10800"/>
                </a:lnTo>
                <a:lnTo>
                  <a:pt x="17280" y="6480"/>
                </a:lnTo>
                <a:lnTo>
                  <a:pt x="17280" y="8640"/>
                </a:lnTo>
                <a:lnTo>
                  <a:pt x="12960" y="8640"/>
                </a:lnTo>
                <a:lnTo>
                  <a:pt x="12960" y="4320"/>
                </a:lnTo>
                <a:lnTo>
                  <a:pt x="15120" y="4320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50000">
                <a:srgbClr val="AEC1DC"/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35560" name="Picture 37" descr="ICON_NetworkSwitch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7713" y="4838700"/>
            <a:ext cx="700087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1116013" y="4699000"/>
            <a:ext cx="506412" cy="581025"/>
            <a:chOff x="679" y="2762"/>
            <a:chExt cx="319" cy="366"/>
          </a:xfrm>
        </p:grpSpPr>
        <p:pic>
          <p:nvPicPr>
            <p:cNvPr id="235562" name="Picture 39" descr="ICON_NIC_Q30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33" y="2762"/>
              <a:ext cx="26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563" name="Picture 40" descr="ICON_NIC_Q30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9" y="2816"/>
              <a:ext cx="265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Rectangle 4"/>
          <p:cNvSpPr txBox="1">
            <a:spLocks noChangeArrowheads="1"/>
          </p:cNvSpPr>
          <p:nvPr/>
        </p:nvSpPr>
        <p:spPr>
          <a:xfrm>
            <a:off x="253365" y="217170"/>
            <a:ext cx="8382000" cy="3333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1" i="0" u="none" strike="noStrike" kern="0" cap="none" spc="0" normalizeH="0" baseline="0" dirty="0" smtClean="0">
              <a:ln>
                <a:noFill/>
              </a:ln>
              <a:solidFill>
                <a:srgbClr val="003D79"/>
              </a:solidFill>
              <a:effectLst/>
              <a:uLnTx/>
              <a:uFillTx/>
              <a:latin typeface="Arial"/>
              <a:ea typeface="DFHeiW5-GB"/>
              <a:cs typeface="+mj-cs"/>
              <a:sym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68943" y="2570168"/>
            <a:ext cx="32524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High Availability 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Fault Tolerance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0" name="Right Brace 39"/>
          <p:cNvSpPr/>
          <p:nvPr/>
        </p:nvSpPr>
        <p:spPr bwMode="auto">
          <a:xfrm rot="16200000">
            <a:off x="1644207" y="1731132"/>
            <a:ext cx="671332" cy="2986270"/>
          </a:xfrm>
          <a:prstGeom prst="righ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/>
              <a:ea typeface="DFHeiW5-GB"/>
              <a:sym typeface="Arial"/>
            </a:endParaRPr>
          </a:p>
        </p:txBody>
      </p:sp>
      <p:grpSp>
        <p:nvGrpSpPr>
          <p:cNvPr id="6" name="Group 63"/>
          <p:cNvGrpSpPr/>
          <p:nvPr/>
        </p:nvGrpSpPr>
        <p:grpSpPr>
          <a:xfrm>
            <a:off x="5393791" y="1505982"/>
            <a:ext cx="1618561" cy="2555914"/>
            <a:chOff x="5496500" y="1189821"/>
            <a:chExt cx="1618561" cy="2555914"/>
          </a:xfrm>
        </p:grpSpPr>
        <p:pic>
          <p:nvPicPr>
            <p:cNvPr id="44" name="Picture 6" descr="ICON_Datacenter_wStorage_3up_Q40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611097" y="1916935"/>
              <a:ext cx="1482138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25"/>
            <p:cNvGrpSpPr/>
            <p:nvPr/>
          </p:nvGrpSpPr>
          <p:grpSpPr>
            <a:xfrm>
              <a:off x="5496500" y="1586429"/>
              <a:ext cx="1609380" cy="1211855"/>
              <a:chOff x="5181600" y="1143000"/>
              <a:chExt cx="3243263" cy="2320085"/>
            </a:xfrm>
          </p:grpSpPr>
          <p:pic>
            <p:nvPicPr>
              <p:cNvPr id="47" name="Picture 6" descr="C:\Users\Abject-3D\Desktop\VMWare Files\FINAL diagrams\Basic Virtualization\3D PNGs\ICON_ThinApp_3D_Q408_Comm_3.pn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410200" y="1143000"/>
                <a:ext cx="3014663" cy="2320085"/>
              </a:xfrm>
              <a:prstGeom prst="rect">
                <a:avLst/>
              </a:prstGeom>
              <a:noFill/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5181600" y="2200274"/>
                <a:ext cx="2819401" cy="648158"/>
              </a:xfrm>
              <a:prstGeom prst="rect">
                <a:avLst/>
              </a:prstGeom>
              <a:noFill/>
              <a:scene3d>
                <a:camera prst="orthographicFront">
                  <a:rot lat="2400000" lon="2520000" rev="0"/>
                </a:camera>
                <a:lightRig rig="threePt" dir="t"/>
              </a:scene3d>
              <a:sp3d z="38100"/>
            </p:spPr>
            <p:txBody>
              <a:bodyPr wrap="square" rtlCol="0">
                <a:spAutoFit/>
                <a:scene3d>
                  <a:camera prst="isometricOffAxis2Top">
                    <a:rot lat="18075715" lon="2520000" rev="18141449"/>
                  </a:camera>
                  <a:lightRig rig="threePt" dir="t"/>
                </a:scene3d>
              </a:bodyPr>
              <a:lstStyle/>
              <a:p>
                <a:pPr algn="ctr"/>
                <a:r>
                  <a:rPr lang="en-US" altLang="zh-CN" sz="1600" b="1" dirty="0" err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r>
                  <a:rPr lang="zh-CN" altLang="en-US" sz="16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 </a:t>
                </a:r>
                <a:r>
                  <a:rPr lang="en-US" altLang="zh-CN" sz="16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5</a:t>
                </a:r>
              </a:p>
            </p:txBody>
          </p:sp>
        </p:grpSp>
        <p:grpSp>
          <p:nvGrpSpPr>
            <p:cNvPr id="8" name="Group 21"/>
            <p:cNvGrpSpPr/>
            <p:nvPr/>
          </p:nvGrpSpPr>
          <p:grpSpPr>
            <a:xfrm>
              <a:off x="5554064" y="1189821"/>
              <a:ext cx="736568" cy="843301"/>
              <a:chOff x="6103002" y="4038600"/>
              <a:chExt cx="1516998" cy="1664094"/>
            </a:xfrm>
          </p:grpSpPr>
          <p:pic>
            <p:nvPicPr>
              <p:cNvPr id="50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6182609" y="4038600"/>
                <a:ext cx="1437391" cy="1664094"/>
              </a:xfrm>
              <a:prstGeom prst="rect">
                <a:avLst/>
              </a:prstGeom>
              <a:noFill/>
            </p:spPr>
          </p:pic>
          <p:sp>
            <p:nvSpPr>
              <p:cNvPr id="51" name="TextBox 50"/>
              <p:cNvSpPr txBox="1"/>
              <p:nvPr/>
            </p:nvSpPr>
            <p:spPr>
              <a:xfrm>
                <a:off x="6103002" y="4772026"/>
                <a:ext cx="934973" cy="607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2400000" lon="2520000" rev="0"/>
                  </a:camera>
                  <a:lightRig rig="threePt" dir="t"/>
                </a:scene3d>
              </a:bodyPr>
              <a:lstStyle/>
              <a:p>
                <a:r>
                  <a:rPr lang="en-US" altLang="zh-CN" sz="14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</a:p>
            </p:txBody>
          </p:sp>
        </p:grpSp>
        <p:grpSp>
          <p:nvGrpSpPr>
            <p:cNvPr id="9" name="Group 21"/>
            <p:cNvGrpSpPr/>
            <p:nvPr/>
          </p:nvGrpSpPr>
          <p:grpSpPr>
            <a:xfrm>
              <a:off x="5970868" y="1441374"/>
              <a:ext cx="736568" cy="843301"/>
              <a:chOff x="6103002" y="4038600"/>
              <a:chExt cx="1516998" cy="1664094"/>
            </a:xfrm>
          </p:grpSpPr>
          <p:pic>
            <p:nvPicPr>
              <p:cNvPr id="53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6182609" y="4038600"/>
                <a:ext cx="1437391" cy="1664094"/>
              </a:xfrm>
              <a:prstGeom prst="rect">
                <a:avLst/>
              </a:prstGeom>
              <a:noFill/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6103002" y="4772026"/>
                <a:ext cx="934973" cy="607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2400000" lon="2520000" rev="0"/>
                  </a:camera>
                  <a:lightRig rig="threePt" dir="t"/>
                </a:scene3d>
              </a:bodyPr>
              <a:lstStyle/>
              <a:p>
                <a:r>
                  <a:rPr lang="en-US" altLang="zh-CN" sz="14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</a:p>
            </p:txBody>
          </p:sp>
        </p:grpSp>
        <p:grpSp>
          <p:nvGrpSpPr>
            <p:cNvPr id="10" name="Group 21"/>
            <p:cNvGrpSpPr/>
            <p:nvPr/>
          </p:nvGrpSpPr>
          <p:grpSpPr>
            <a:xfrm>
              <a:off x="6378493" y="1672727"/>
              <a:ext cx="736568" cy="843301"/>
              <a:chOff x="6103002" y="4038600"/>
              <a:chExt cx="1516998" cy="1664094"/>
            </a:xfrm>
          </p:grpSpPr>
          <p:pic>
            <p:nvPicPr>
              <p:cNvPr id="56" name="Picture 3" descr="C:\Users\Abject-3D\Desktop\VMWare Files\FINAL diagrams\Basic Virtualization\3D PNGs\ICON_ThinApp_3D_Q408_Comm_0.pn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6182609" y="4038600"/>
                <a:ext cx="1437391" cy="1664094"/>
              </a:xfrm>
              <a:prstGeom prst="rect">
                <a:avLst/>
              </a:prstGeom>
              <a:noFill/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6103002" y="4772026"/>
                <a:ext cx="934973" cy="6073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>
                    <a:rot lat="2400000" lon="2520000" rev="0"/>
                  </a:camera>
                  <a:lightRig rig="threePt" dir="t"/>
                </a:scene3d>
              </a:bodyPr>
              <a:lstStyle/>
              <a:p>
                <a:r>
                  <a:rPr lang="en-US" altLang="zh-CN" sz="1400" b="1" dirty="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4276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及其依赖的组件高度可用。</a:t>
            </a:r>
          </a:p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依赖于下列组件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: 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数据库：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为数据库创建集群。查看有关数据库的文档。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身份验证的身份标识源：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例如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SSO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Active Directory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设置多个冗余服务器。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可用的方法：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High Availability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保护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™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Heartbeat™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的可用性：建议</a:t>
            </a:r>
          </a:p>
        </p:txBody>
      </p:sp>
    </p:spTree>
    <p:extLst>
      <p:ext uri="{BB962C8B-B14F-4D97-AF65-F5344CB8AC3E}">
        <p14:creationId xmlns:p14="http://schemas.microsoft.com/office/powerpoint/2010/main" val="323051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高度可用的系统是指能在理想的时间长度内持续运行的系统。</a:t>
            </a: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高可用性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33224"/>
              </p:ext>
            </p:extLst>
          </p:nvPr>
        </p:nvGraphicFramePr>
        <p:xfrm>
          <a:off x="4155157" y="2538049"/>
          <a:ext cx="4295778" cy="237940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47889"/>
                <a:gridCol w="2147889"/>
              </a:tblGrid>
              <a:tr h="6286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可用性级别</a:t>
                      </a:r>
                      <a:endParaRPr kumimoji="0" lang="en-US" altLang="zh-CN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每年停机时间</a:t>
                      </a:r>
                      <a:endParaRPr kumimoji="0" lang="en-US" altLang="zh-CN" sz="1600" b="1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4047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99%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87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小时（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3.5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天）</a:t>
                      </a:r>
                      <a:endParaRPr kumimoji="0" lang="en-US" altLang="zh-CN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4217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99.9%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8.76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小时</a:t>
                      </a:r>
                      <a:endParaRPr kumimoji="0" lang="en-US" altLang="zh-CN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54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99.99%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52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分钟</a:t>
                      </a:r>
                      <a:endParaRPr kumimoji="0" lang="en-US" altLang="zh-CN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087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99.999%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5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分钟</a:t>
                      </a:r>
                      <a:endParaRPr kumimoji="0" lang="en-US" altLang="zh-CN" sz="16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ounded Rectangle 10"/>
          <p:cNvSpPr/>
          <p:nvPr/>
        </p:nvSpPr>
        <p:spPr>
          <a:xfrm>
            <a:off x="731024" y="3151495"/>
            <a:ext cx="3009014" cy="988760"/>
          </a:xfrm>
          <a:prstGeom prst="roundRect">
            <a:avLst/>
          </a:prstGeom>
          <a:gradFill flip="none" rotWithShape="1">
            <a:gsLst>
              <a:gs pos="0">
                <a:srgbClr val="97C6DF">
                  <a:tint val="66000"/>
                  <a:satMod val="160000"/>
                </a:srgbClr>
              </a:gs>
              <a:gs pos="50000">
                <a:srgbClr val="97C6DF">
                  <a:tint val="44500"/>
                  <a:satMod val="160000"/>
                </a:srgbClr>
              </a:gs>
              <a:gs pos="100000">
                <a:srgbClr val="97C6D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rgbClr val="97C6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6" tIns="45708" rIns="91416" bIns="45708" anchor="ctr"/>
          <a:lstStyle/>
          <a:p>
            <a:pPr>
              <a:defRPr/>
            </a:pP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对您来说哪种虚拟机可用性级别是最重要的呢？</a:t>
            </a:r>
            <a:endParaRPr lang="zh-CN" altLang="en-US" sz="1700" dirty="0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86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Lesson 1:&amp;#x0D;&amp;#x0A;Introduction to vSphere High Availability&amp;quot;&quot;/&gt;&lt;property id=&quot;20307&quot; value=&quot;260&quot;/&gt;&lt;/object&gt;&lt;object type=&quot;3&quot; unique_id=&quot;281743&quot;&gt;&lt;property id=&quot;20148&quot; value=&quot;5&quot;/&gt;&lt;property id=&quot;20300&quot; value=&quot;Slide 72 - &amp;quot;Building a Foundation for Disaster Recovery with SRM&amp;quot;&quot;/&gt;&lt;property id=&quot;20307&quot; value=&quot;326&quot;/&gt;&lt;/object&gt;&lt;object type=&quot;3&quot; unique_id=&quot;281744&quot;&gt;&lt;property id=&quot;20148&quot; value=&quot;5&quot;/&gt;&lt;property id=&quot;20300&quot; value=&quot;Slide 73 - &amp;quot;Review of Learner Objectives&amp;quot;&quot;/&gt;&lt;property id=&quot;20307&quot; value=&quot;327&quot;/&gt;&lt;/object&gt;&lt;object type=&quot;3&quot; unique_id=&quot;281745&quot;&gt;&lt;property id=&quot;20148&quot; value=&quot;5&quot;/&gt;&lt;property id=&quot;20300&quot; value=&quot;Slide 74 - &amp;quot;Key Points&amp;quot;&quot;/&gt;&lt;property id=&quot;20307&quot; value=&quot;328&quot;/&gt;&lt;/object&gt;&lt;object type=&quot;3&quot; unique_id=&quot;288623&quot;&gt;&lt;property id=&quot;20148&quot; value=&quot;5&quot;/&gt;&lt;property id=&quot;20300&quot; value=&quot;Slide 1 - &amp;quot;High Availability and Fault Tolerance&amp;quot;&quot;/&gt;&lt;property id=&quot;20307&quot; value=&quot;256&quot;/&gt;&lt;/object&gt;&lt;object type=&quot;3&quot; unique_id=&quot;288624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8625&quot;&gt;&lt;property id=&quot;20148&quot; value=&quot;5&quot;/&gt;&lt;property id=&quot;20300&quot; value=&quot;Slide 3 - &amp;quot;Importance&amp;quot;&quot;/&gt;&lt;property id=&quot;20307&quot; value=&quot;258&quot;/&gt;&lt;/object&gt;&lt;object type=&quot;3&quot; unique_id=&quot;288626&quot;&gt;&lt;property id=&quot;20148&quot; value=&quot;5&quot;/&gt;&lt;property id=&quot;20300&quot; value=&quot;Slide 4 - &amp;quot;Module Lessons&amp;quot;&quot;/&gt;&lt;property id=&quot;20307&quot; value=&quot;259&quot;/&gt;&lt;/object&gt;&lt;object type=&quot;3&quot; unique_id=&quot;288627&quot;&gt;&lt;property id=&quot;20148&quot; value=&quot;5&quot;/&gt;&lt;property id=&quot;20300&quot; value=&quot;Slide 6 - &amp;quot;Learner Objectives&amp;quot;&quot;/&gt;&lt;property id=&quot;20307&quot; value=&quot;261&quot;/&gt;&lt;/object&gt;&lt;object type=&quot;3&quot; unique_id=&quot;288628&quot;&gt;&lt;property id=&quot;20148&quot; value=&quot;5&quot;/&gt;&lt;property id=&quot;20300&quot; value=&quot;Slide 7 - &amp;quot;#VMware: Protection at Every Level&amp;quot;&quot;/&gt;&lt;property id=&quot;20307&quot; value=&quot;262&quot;/&gt;&lt;/object&gt;&lt;object type=&quot;3&quot; unique_id=&quot;288629&quot;&gt;&lt;property id=&quot;20148&quot; value=&quot;5&quot;/&gt;&lt;property id=&quot;20300&quot; value=&quot;Slide 8 - &amp;quot;#vCenter Server Availability: Recommendations&amp;quot;&quot;/&gt;&lt;property id=&quot;20307&quot; value=&quot;263&quot;/&gt;&lt;/object&gt;&lt;object type=&quot;3&quot; unique_id=&quot;288630&quot;&gt;&lt;property id=&quot;20148&quot; value=&quot;5&quot;/&gt;&lt;property id=&quot;20300&quot; value=&quot;Slide 9 - &amp;quot;High Availability&amp;quot;&quot;/&gt;&lt;property id=&quot;20307&quot; value=&quot;264&quot;/&gt;&lt;/object&gt;&lt;object type=&quot;3&quot; unique_id=&quot;288631&quot;&gt;&lt;property id=&quot;20148&quot; value=&quot;5&quot;/&gt;&lt;property id=&quot;20300&quot; value=&quot;Slide 10 - &amp;quot;vSphere HA&amp;quot;&quot;/&gt;&lt;property id=&quot;20307&quot; value=&quot;265&quot;/&gt;&lt;/object&gt;&lt;object type=&quot;3&quot; unique_id=&quot;288632&quot;&gt;&lt;property id=&quot;20148&quot; value=&quot;5&quot;/&gt;&lt;property id=&quot;20300&quot; value=&quot;Slide 11 - &amp;quot;#vSphere HA Failure Scenarios&amp;quot;&quot;/&gt;&lt;property id=&quot;20307&quot; value=&quot;266&quot;/&gt;&lt;/object&gt;&lt;object type=&quot;3&quot; unique_id=&quot;288633&quot;&gt;&lt;property id=&quot;20148&quot; value=&quot;5&quot;/&gt;&lt;property id=&quot;20300&quot; value=&quot;Slide 12 - &amp;quot;#vSphere HA Scenario: ESXi Host Failure&amp;quot;&quot;/&gt;&lt;property id=&quot;20307&quot; value=&quot;267&quot;/&gt;&lt;/object&gt;&lt;object type=&quot;3&quot; unique_id=&quot;288634&quot;&gt;&lt;property id=&quot;20148&quot; value=&quot;5&quot;/&gt;&lt;property id=&quot;20300&quot; value=&quot;Slide 13 - &amp;quot;#vSphere HA Scenario: Guest Operating System Failure&amp;quot;&quot;/&gt;&lt;property id=&quot;20307&quot; value=&quot;268&quot;/&gt;&lt;/object&gt;&lt;object type=&quot;3&quot; unique_id=&quot;288635&quot;&gt;&lt;property id=&quot;20148&quot; value=&quot;5&quot;/&gt;&lt;property id=&quot;20300&quot; value=&quot;Slide 14 - &amp;quot;#vSphere HA Scenario: Application Failure&amp;quot;&quot;/&gt;&lt;property id=&quot;20307&quot; value=&quot;269&quot;/&gt;&lt;/object&gt;&lt;object type=&quot;3&quot; unique_id=&quot;288636&quot;&gt;&lt;property id=&quot;20148&quot; value=&quot;5&quot;/&gt;&lt;property id=&quot;20300&quot; value=&quot;Slide 18 - &amp;quot;Review of Learner Objectives&amp;quot;&quot;/&gt;&lt;property id=&quot;20307&quot; value=&quot;270&quot;/&gt;&lt;/object&gt;&lt;object type=&quot;3&quot; unique_id=&quot;288637&quot;&gt;&lt;property id=&quot;20148&quot; value=&quot;5&quot;/&gt;&lt;property id=&quot;20300&quot; value=&quot;Slide 19 - &amp;quot;Lesson 2:&amp;#x0D;&amp;#x0A;Configuring vSphere HA&amp;quot;&quot;/&gt;&lt;property id=&quot;20307&quot; value=&quot;271&quot;/&gt;&lt;/object&gt;&lt;object type=&quot;3&quot; unique_id=&quot;288638&quot;&gt;&lt;property id=&quot;20148&quot; value=&quot;5&quot;/&gt;&lt;property id=&quot;20300&quot; value=&quot;Slide 20 - &amp;quot;#Learner Objectives&amp;quot;&quot;/&gt;&lt;property id=&quot;20307&quot; value=&quot;272&quot;/&gt;&lt;/object&gt;&lt;object type=&quot;3&quot; unique_id=&quot;288639&quot;&gt;&lt;property id=&quot;20148&quot; value=&quot;5&quot;/&gt;&lt;property id=&quot;20300&quot; value=&quot;Slide 21 - &amp;quot;#About Clusters&amp;quot;&quot;/&gt;&lt;property id=&quot;20307&quot; value=&quot;273&quot;/&gt;&lt;/object&gt;&lt;object type=&quot;3&quot; unique_id=&quot;288640&quot;&gt;&lt;property id=&quot;20148&quot; value=&quot;5&quot;/&gt;&lt;property id=&quot;20300&quot; value=&quot;Slide 22 - &amp;quot;#Enabling vSphere HA&amp;quot;&quot;/&gt;&lt;property id=&quot;20307&quot; value=&quot;274&quot;/&gt;&lt;/object&gt;&lt;object type=&quot;3&quot; unique_id=&quot;288641&quot;&gt;&lt;property id=&quot;20148&quot; value=&quot;5&quot;/&gt;&lt;property id=&quot;20300&quot; value=&quot;Slide 23 - &amp;quot;#vSphere HA Settings: Host Monitoring&amp;quot;&quot;/&gt;&lt;property id=&quot;20307&quot; value=&quot;275&quot;/&gt;&lt;/object&gt;&lt;object type=&quot;3&quot; unique_id=&quot;288642&quot;&gt;&lt;property id=&quot;20148&quot; value=&quot;5&quot;/&gt;&lt;property id=&quot;20300&quot; value=&quot;Slide 24 - &amp;quot;#vSphere HA Settings: Admission Control&amp;quot;&quot;/&gt;&lt;property id=&quot;20307&quot; value=&quot;329&quot;/&gt;&lt;/object&gt;&lt;object type=&quot;3&quot; unique_id=&quot;288643&quot;&gt;&lt;property id=&quot;20148&quot; value=&quot;5&quot;/&gt;&lt;property id=&quot;20300&quot; value=&quot;Slide 25 - &amp;quot;#Admission Control Policy Choices&amp;quot;&quot;/&gt;&lt;property id=&quot;20307&quot; value=&quot;276&quot;/&gt;&lt;/object&gt;&lt;object type=&quot;3&quot; unique_id=&quot;288644&quot;&gt;&lt;property id=&quot;20148&quot; value=&quot;5&quot;/&gt;&lt;property id=&quot;20300&quot; value=&quot;Slide 26 - &amp;quot;#vSphere HA Settings:  VM Monitoring&amp;quot;&quot;/&gt;&lt;property id=&quot;20307&quot; value=&quot;278&quot;/&gt;&lt;/object&gt;&lt;object type=&quot;3&quot; unique_id=&quot;288645&quot;&gt;&lt;property id=&quot;20148&quot; value=&quot;5&quot;/&gt;&lt;property id=&quot;20300&quot; value=&quot;Slide 27 - &amp;quot;#vSphere HA Settings:  Datastore Heartbeating&amp;quot;&quot;/&gt;&lt;property id=&quot;20307&quot; value=&quot;331&quot;/&gt;&lt;/object&gt;&lt;object type=&quot;3&quot; unique_id=&quot;288647&quot;&gt;&lt;property id=&quot;20148&quot; value=&quot;5&quot;/&gt;&lt;property id=&quot;20300&quot; value=&quot;Slide 28 - &amp;quot;#vSphere HA Settings:  Advanced Options&amp;quot;&quot;/&gt;&lt;property id=&quot;20307&quot; value=&quot;332&quot;/&gt;&lt;/object&gt;&lt;object type=&quot;3&quot; unique_id=&quot;288648&quot;&gt;&lt;property id=&quot;20148&quot; value=&quot;5&quot;/&gt;&lt;property id=&quot;20300&quot; value=&quot;Slide 29 - &amp;quot;#Configuring Virtual Machine Overrides&amp;quot;&quot;/&gt;&lt;property id=&quot;20307&quot; value=&quot;334&quot;/&gt;&lt;/object&gt;&lt;object type=&quot;3&quot; unique_id=&quot;288652&quot;&gt;&lt;property id=&quot;20148&quot; value=&quot;5&quot;/&gt;&lt;property id=&quot;20300&quot; value=&quot;Slide 30 - &amp;quot;#Network Configuration and Maintenance&amp;quot;&quot;/&gt;&lt;property id=&quot;20307&quot; value=&quot;282&quot;/&gt;&lt;/object&gt;&lt;object type=&quot;3&quot; unique_id=&quot;288653&quot;&gt;&lt;property id=&quot;20148&quot; value=&quot;5&quot;/&gt;&lt;property id=&quot;20300&quot; value=&quot;Slide 31 - &amp;quot;Cluster Resource Allocation Tab&amp;quot;&quot;/&gt;&lt;property id=&quot;20307&quot; value=&quot;283&quot;/&gt;&lt;/object&gt;&lt;object type=&quot;3&quot; unique_id=&quot;288654&quot;&gt;&lt;property id=&quot;20148&quot; value=&quot;5&quot;/&gt;&lt;property id=&quot;20300&quot; value=&quot;Slide 32 - &amp;quot;#Monitoring Cluster Status&amp;quot;&quot;/&gt;&lt;property id=&quot;20307&quot; value=&quot;284&quot;/&gt;&lt;/object&gt;&lt;object type=&quot;3&quot; unique_id=&quot;288655&quot;&gt;&lt;property id=&quot;20148&quot; value=&quot;5&quot;/&gt;&lt;property id=&quot;20300&quot; value=&quot;Slide 33 - &amp;quot;#Lab 21: Using VMware vSphere High Availability&amp;quot;&quot;/&gt;&lt;property id=&quot;20307&quot; value=&quot;299&quot;/&gt;&lt;/object&gt;&lt;object type=&quot;3&quot; unique_id=&quot;288656&quot;&gt;&lt;property id=&quot;20148&quot; value=&quot;5&quot;/&gt;&lt;property id=&quot;20300&quot; value=&quot;Slide 34 - &amp;quot;#Review of Learner Objectives&amp;quot;&quot;/&gt;&lt;property id=&quot;20307&quot; value=&quot;287&quot;/&gt;&lt;/object&gt;&lt;object type=&quot;3&quot; unique_id=&quot;288657&quot;&gt;&lt;property id=&quot;20148&quot; value=&quot;5&quot;/&gt;&lt;property id=&quot;20300&quot; value=&quot;Slide 35 - &amp;quot;Lesson 3:&amp;#x0D;&amp;#x0A;vSphere HA Architecture &amp;quot;&quot;/&gt;&lt;property id=&quot;20307&quot; value=&quot;288&quot;/&gt;&lt;/object&gt;&lt;object type=&quot;3&quot; unique_id=&quot;288658&quot;&gt;&lt;property id=&quot;20148&quot; value=&quot;5&quot;/&gt;&lt;property id=&quot;20300&quot; value=&quot;Slide 36 - &amp;quot;Learner Objectives&amp;quot;&quot;/&gt;&lt;property id=&quot;20307&quot; value=&quot;289&quot;/&gt;&lt;/object&gt;&lt;object type=&quot;3&quot; unique_id=&quot;288659&quot;&gt;&lt;property id=&quot;20148&quot; value=&quot;5&quot;/&gt;&lt;property id=&quot;20300&quot; value=&quot;Slide 37 - &amp;quot;#vSphere HA Architecture: Agent Communication&amp;quot;&quot;/&gt;&lt;property id=&quot;20307&quot; value=&quot;290&quot;/&gt;&lt;/object&gt;&lt;object type=&quot;3&quot; unique_id=&quot;288660&quot;&gt;&lt;property id=&quot;20148&quot; value=&quot;5&quot;/&gt;&lt;property id=&quot;20300&quot; value=&quot;Slide 38 - &amp;quot;vSphere HA Architecture: Network Heartbeats&amp;quot;&quot;/&gt;&lt;property id=&quot;20307&quot; value=&quot;291&quot;/&gt;&lt;/object&gt;&lt;object type=&quot;3&quot; unique_id=&quot;288661&quot;&gt;&lt;property id=&quot;20148&quot; value=&quot;5&quot;/&gt;&lt;property id=&quot;20300&quot; value=&quot;Slide 39 - &amp;quot;vSphere HA Architecture: Datastore Heartbeats&amp;quot;&quot;/&gt;&lt;property id=&quot;20307&quot; value=&quot;292&quot;/&gt;&lt;/object&gt;&lt;object type=&quot;3&quot; unique_id=&quot;288662&quot;&gt;&lt;property id=&quot;20148&quot; value=&quot;5&quot;/&gt;&lt;property id=&quot;20300&quot; value=&quot;Slide 40 - &amp;quot;Additional vSphere HA Failure Scenarios&amp;quot;&quot;/&gt;&lt;property id=&quot;20307&quot; value=&quot;293&quot;/&gt;&lt;/object&gt;&lt;object type=&quot;3&quot; unique_id=&quot;288663&quot;&gt;&lt;property id=&quot;20148&quot; value=&quot;5&quot;/&gt;&lt;property id=&quot;20300&quot; value=&quot;Slide 41 - &amp;quot;Failed Slave Host&amp;quot;&quot;/&gt;&lt;property id=&quot;20307&quot; value=&quot;294&quot;/&gt;&lt;/object&gt;&lt;object type=&quot;3&quot; unique_id=&quot;288664&quot;&gt;&lt;property id=&quot;20148&quot; value=&quot;5&quot;/&gt;&lt;property id=&quot;20300&quot; value=&quot;Slide 42 - &amp;quot;Failed Master Host&amp;quot;&quot;/&gt;&lt;property id=&quot;20307&quot; value=&quot;295&quot;/&gt;&lt;/object&gt;&lt;object type=&quot;3&quot; unique_id=&quot;288665&quot;&gt;&lt;property id=&quot;20148&quot; value=&quot;5&quot;/&gt;&lt;property id=&quot;20300&quot; value=&quot;Slide 43 - &amp;quot;Isolated Host&amp;quot;&quot;/&gt;&lt;property id=&quot;20307&quot; value=&quot;296&quot;/&gt;&lt;/object&gt;&lt;object type=&quot;3&quot; unique_id=&quot;288666&quot;&gt;&lt;property id=&quot;20148&quot; value=&quot;5&quot;/&gt;&lt;property id=&quot;20300&quot; value=&quot;Slide 44 - &amp;quot;Design Considerations&amp;quot;&quot;/&gt;&lt;property id=&quot;20307&quot; value=&quot;297&quot;/&gt;&lt;/object&gt;&lt;object type=&quot;3&quot; unique_id=&quot;288667&quot;&gt;&lt;property id=&quot;20148&quot; value=&quot;5&quot;/&gt;&lt;property id=&quot;20300&quot; value=&quot;Slide 45 - &amp;quot;Network Partition&amp;quot;&quot;/&gt;&lt;property id=&quot;20307&quot; value=&quot;298&quot;/&gt;&lt;/object&gt;&lt;object type=&quot;3&quot; unique_id=&quot;288668&quot;&gt;&lt;property id=&quot;20148&quot; value=&quot;5&quot;/&gt;&lt;property id=&quot;20300&quot; value=&quot;Slide 46 - &amp;quot;#Lab 22: (Optional) Designing a Network Configuration&amp;quot;&quot;/&gt;&lt;property id=&quot;20307&quot; value=&quot;300&quot;/&gt;&lt;/object&gt;&lt;object type=&quot;3&quot; unique_id=&quot;288669&quot;&gt;&lt;property id=&quot;20148&quot; value=&quot;5&quot;/&gt;&lt;property id=&quot;20300&quot; value=&quot;Slide 47 - &amp;quot;Review of Learner Objectives&amp;quot;&quot;/&gt;&lt;property id=&quot;20307&quot; value=&quot;301&quot;/&gt;&lt;/object&gt;&lt;object type=&quot;3&quot; unique_id=&quot;288670&quot;&gt;&lt;property id=&quot;20148&quot; value=&quot;5&quot;/&gt;&lt;property id=&quot;20300&quot; value=&quot;Slide 48 - &amp;quot;Lesson 4:&amp;#x0D;&amp;#x0A;Introduction to vSphere FT&amp;quot;&quot;/&gt;&lt;property id=&quot;20307&quot; value=&quot;302&quot;/&gt;&lt;/object&gt;&lt;object type=&quot;3&quot; unique_id=&quot;288671&quot;&gt;&lt;property id=&quot;20148&quot; value=&quot;5&quot;/&gt;&lt;property id=&quot;20300&quot; value=&quot;Slide 49 - &amp;quot;Learner Objectives&amp;quot;&quot;/&gt;&lt;property id=&quot;20307&quot; value=&quot;303&quot;/&gt;&lt;/object&gt;&lt;object type=&quot;3&quot; unique_id=&quot;288672&quot;&gt;&lt;property id=&quot;20148&quot; value=&quot;5&quot;/&gt;&lt;property id=&quot;20300&quot; value=&quot;Slide 50 - &amp;quot;About vSphere FT&amp;quot;&quot;/&gt;&lt;property id=&quot;20307&quot; value=&quot;304&quot;/&gt;&lt;/object&gt;&lt;object type=&quot;3&quot; unique_id=&quot;288673&quot;&gt;&lt;property id=&quot;20148&quot; value=&quot;5&quot;/&gt;&lt;property id=&quot;20300&quot; value=&quot;Slide 51 - &amp;quot;vSphere FT Characteristics&amp;quot;&quot;/&gt;&lt;property id=&quot;20307&quot; value=&quot;305&quot;/&gt;&lt;/object&gt;&lt;object type=&quot;3&quot; unique_id=&quot;288674&quot;&gt;&lt;property id=&quot;20148&quot; value=&quot;5&quot;/&gt;&lt;property id=&quot;20300&quot; value=&quot;Slide 52 - &amp;quot;vSphere FT in Action&amp;quot;&quot;/&gt;&lt;property id=&quot;20307&quot; value=&quot;306&quot;/&gt;&lt;/object&gt;&lt;object type=&quot;3&quot; unique_id=&quot;288675&quot;&gt;&lt;property id=&quot;20148&quot; value=&quot;5&quot;/&gt;&lt;property id=&quot;20300&quot; value=&quot;Slide 53 - &amp;quot;vSphere FT Guidelines&amp;quot;&quot;/&gt;&lt;property id=&quot;20307&quot; value=&quot;307&quot;/&gt;&lt;/object&gt;&lt;object type=&quot;3&quot; unique_id=&quot;288676&quot;&gt;&lt;property id=&quot;20148&quot; value=&quot;5&quot;/&gt;&lt;property id=&quot;20300&quot; value=&quot;Slide 54 - &amp;quot;#Enabling vSphere FT on a Virtual Machine&amp;quot;&quot;/&gt;&lt;property id=&quot;20307&quot; value=&quot;308&quot;/&gt;&lt;/object&gt;&lt;object type=&quot;3&quot; unique_id=&quot;288677&quot;&gt;&lt;property id=&quot;20148&quot; value=&quot;5&quot;/&gt;&lt;property id=&quot;20300&quot; value=&quot;Slide 55 - &amp;quot;#Lab 23: Configuring VMware vSphere Fault Tolerance&amp;quot;&quot;/&gt;&lt;property id=&quot;20307&quot; value=&quot;309&quot;/&gt;&lt;/object&gt;&lt;object type=&quot;3&quot; unique_id=&quot;288678&quot;&gt;&lt;property id=&quot;20148&quot; value=&quot;5&quot;/&gt;&lt;property id=&quot;20300&quot; value=&quot;Slide 56 - &amp;quot;Review of Learner Objectives&amp;quot;&quot;/&gt;&lt;property id=&quot;20307&quot; value=&quot;310&quot;/&gt;&lt;/object&gt;&lt;object type=&quot;3&quot; unique_id=&quot;288679&quot;&gt;&lt;property id=&quot;20148&quot; value=&quot;5&quot;/&gt;&lt;property id=&quot;20300&quot; value=&quot;Slide 57 - &amp;quot;Lesson 5:&amp;#x0D;&amp;#x0A;Introduction to Replication&amp;quot;&quot;/&gt;&lt;property id=&quot;20307&quot; value=&quot;311&quot;/&gt;&lt;/object&gt;&lt;object type=&quot;3&quot; unique_id=&quot;288680&quot;&gt;&lt;property id=&quot;20148&quot; value=&quot;5&quot;/&gt;&lt;property id=&quot;20300&quot; value=&quot;Slide 58 - &amp;quot;Learner Objectives&amp;quot;&quot;/&gt;&lt;property id=&quot;20307&quot; value=&quot;312&quot;/&gt;&lt;/object&gt;&lt;object type=&quot;3&quot; unique_id=&quot;288681&quot;&gt;&lt;property id=&quot;20148&quot; value=&quot;5&quot;/&gt;&lt;property id=&quot;20300&quot; value=&quot;Slide 59 - &amp;quot;vSphere Replication&amp;quot;&quot;/&gt;&lt;property id=&quot;20307&quot; value=&quot;313&quot;/&gt;&lt;/object&gt;&lt;object type=&quot;3&quot; unique_id=&quot;288682&quot;&gt;&lt;property id=&quot;20148&quot; value=&quot;5&quot;/&gt;&lt;property id=&quot;20300&quot; value=&quot;Slide 60 - &amp;quot;Replication Appliance&amp;quot;&quot;/&gt;&lt;property id=&quot;20307&quot; value=&quot;314&quot;/&gt;&lt;/object&gt;&lt;object type=&quot;3&quot; unique_id=&quot;288683&quot;&gt;&lt;property id=&quot;20148&quot; value=&quot;5&quot;/&gt;&lt;property id=&quot;20300&quot; value=&quot;Slide 61 - &amp;quot;Full Integration with vSphere Web Client&amp;quot;&quot;/&gt;&lt;property id=&quot;20307&quot; value=&quot;315&quot;/&gt;&lt;/object&gt;&lt;object type=&quot;3&quot; unique_id=&quot;288684&quot;&gt;&lt;property id=&quot;20148&quot; value=&quot;5&quot;/&gt;&lt;property id=&quot;20300&quot; value=&quot;Slide 62 - &amp;quot;Supported Product Versions&amp;quot;&quot;/&gt;&lt;property id=&quot;20307&quot; value=&quot;316&quot;/&gt;&lt;/object&gt;&lt;object type=&quot;3&quot; unique_id=&quot;288685&quot;&gt;&lt;property id=&quot;20148&quot; value=&quot;5&quot;/&gt;&lt;property id=&quot;20300&quot; value=&quot;Slide 63 - &amp;quot;How Replication Works&amp;quot;&quot;/&gt;&lt;property id=&quot;20307&quot; value=&quot;317&quot;/&gt;&lt;/object&gt;&lt;object type=&quot;3&quot; unique_id=&quot;288686&quot;&gt;&lt;property id=&quot;20148&quot; value=&quot;5&quot;/&gt;&lt;property id=&quot;20300&quot; value=&quot;Slide 64 - &amp;quot;Replication of Only Changed Blocks&amp;quot;&quot;/&gt;&lt;property id=&quot;20307&quot; value=&quot;318&quot;/&gt;&lt;/object&gt;&lt;object type=&quot;3&quot; unique_id=&quot;288687&quot;&gt;&lt;property id=&quot;20148&quot; value=&quot;5&quot;/&gt;&lt;property id=&quot;20300&quot; value=&quot;Slide 65 - &amp;quot;#Quiescing Applications with vSphere Replication&amp;quot;&quot;/&gt;&lt;property id=&quot;20307&quot; value=&quot;319&quot;/&gt;&lt;/object&gt;&lt;object type=&quot;3&quot; unique_id=&quot;288688&quot;&gt;&lt;property id=&quot;20148&quot; value=&quot;5&quot;/&gt;&lt;property id=&quot;20300&quot; value=&quot;Slide 66 - &amp;quot;Single-Site vSphere Replication Architecture&amp;quot;&quot;/&gt;&lt;property id=&quot;20307&quot; value=&quot;320&quot;/&gt;&lt;/object&gt;&lt;object type=&quot;3&quot; unique_id=&quot;288689&quot;&gt;&lt;property id=&quot;20148&quot; value=&quot;5&quot;/&gt;&lt;property id=&quot;20300&quot; value=&quot;Slide 67 - &amp;quot;#Single-Site vSphere Replication Architecture&amp;quot;&quot;/&gt;&lt;property id=&quot;20307&quot; value=&quot;321&quot;/&gt;&lt;/object&gt;&lt;object type=&quot;3&quot; unique_id=&quot;288690&quot;&gt;&lt;property id=&quot;20148&quot; value=&quot;5&quot;/&gt;&lt;property id=&quot;20300&quot; value=&quot;Slide 68 - &amp;quot;#Remote Offices Replicating with a Single VC&amp;quot;&quot;/&gt;&lt;property id=&quot;20307&quot; value=&quot;322&quot;/&gt;&lt;/object&gt;&lt;object type=&quot;3&quot; unique_id=&quot;288691&quot;&gt;&lt;property id=&quot;20148&quot; value=&quot;5&quot;/&gt;&lt;property id=&quot;20300&quot; value=&quot;Slide 69 - &amp;quot;Main Data Center Replicating to Remote Offices&amp;quot;&quot;/&gt;&lt;property id=&quot;20307&quot; value=&quot;323&quot;/&gt;&lt;/object&gt;&lt;object type=&quot;3&quot; unique_id=&quot;288692&quot;&gt;&lt;property id=&quot;20148&quot; value=&quot;5&quot;/&gt;&lt;property id=&quot;20300&quot; value=&quot;Slide 70 - &amp;quot;Four Steps for Full Recovery&amp;quot;&quot;/&gt;&lt;property id=&quot;20307&quot; value=&quot;324&quot;/&gt;&lt;/object&gt;&lt;object type=&quot;3&quot; unique_id=&quot;288693&quot;&gt;&lt;property id=&quot;20148&quot; value=&quot;5&quot;/&gt;&lt;property id=&quot;20300&quot; value=&quot;Slide 71 - &amp;quot;vSphere Replication and vCenter Site Recovery Manager&amp;quot;&quot;/&gt;&lt;property id=&quot;20307&quot; value=&quot;325&quot;/&gt;&lt;/object&gt;&lt;object type=&quot;3&quot; unique_id=&quot;289186&quot;&gt;&lt;property id=&quot;20148&quot; value=&quot;5&quot;/&gt;&lt;property id=&quot;20300&quot; value=&quot;Slide 15 - &amp;quot;#Importance of Redundant Heartbeat Networks&amp;quot;&quot;/&gt;&lt;property id=&quot;20307&quot; value=&quot;335&quot;/&gt;&lt;/object&gt;&lt;object type=&quot;3&quot; unique_id=&quot;289187&quot;&gt;&lt;property id=&quot;20148&quot; value=&quot;5&quot;/&gt;&lt;property id=&quot;20300&quot; value=&quot;Slide 16 - &amp;quot;#Redundancy Using NIC Teaming&amp;quot;&quot;/&gt;&lt;property id=&quot;20307&quot; value=&quot;336&quot;/&gt;&lt;/object&gt;&lt;object type=&quot;3&quot; unique_id=&quot;289188&quot;&gt;&lt;property id=&quot;20148&quot; value=&quot;5&quot;/&gt;&lt;property id=&quot;20300&quot; value=&quot;Slide 17 - &amp;quot;#Redundancy Using Additional Networks&amp;quot;&quot;/&gt;&lt;property id=&quot;20307&quot; value=&quot;33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M10 High Availability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6168C85-10E3-471E-95B9-4E29AF435BB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1B29EC-72A6-48CF-A220-4CF8C098C6B0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4f15fc31-3d0d-47e7-af43-e227d2cb0a53"/>
    <ds:schemaRef ds:uri="http://schemas.microsoft.com/sharepoint/v3/fields"/>
    <ds:schemaRef ds:uri="http://purl.org/dc/elements/1.1/"/>
    <ds:schemaRef ds:uri="http://schemas.openxmlformats.org/package/2006/metadata/core-properties"/>
    <ds:schemaRef ds:uri="288e86e3-13ec-46f3-a9d0-a70aaaa1e93e"/>
    <ds:schemaRef ds:uri="http://schemas.microsoft.com/sharepoint/v3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02A5AA4-2427-4EAC-9172-2676412ADC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5431</TotalTime>
  <Words>3569</Words>
  <Application>Microsoft Office PowerPoint</Application>
  <PresentationFormat>On-screen Show (4:3)</PresentationFormat>
  <Paragraphs>582</Paragraphs>
  <Slides>68</Slides>
  <Notes>64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Blank</vt:lpstr>
      <vt:lpstr>High Availability 和 Fault Tolerance</vt:lpstr>
      <vt:lpstr>您的进度</vt:lpstr>
      <vt:lpstr>重要信息</vt:lpstr>
      <vt:lpstr>本单元课时</vt:lpstr>
      <vt:lpstr>第 1 课： vSphere High Availability 简介</vt:lpstr>
      <vt:lpstr>学员的学习目标</vt:lpstr>
      <vt:lpstr>VMware：为各个级别提供保护</vt:lpstr>
      <vt:lpstr>vCenter Server 的可用性：建议</vt:lpstr>
      <vt:lpstr>高可用性</vt:lpstr>
      <vt:lpstr>vSphere HA</vt:lpstr>
      <vt:lpstr>vSphere HA 故障场景</vt:lpstr>
      <vt:lpstr>vSphere HA 场景：ESXi 主机故障</vt:lpstr>
      <vt:lpstr>vSphere HA 场景：客户操作系统故障</vt:lpstr>
      <vt:lpstr>vSphere HA 场景：应用故障</vt:lpstr>
      <vt:lpstr>冗余检测信号网络的重要性</vt:lpstr>
      <vt:lpstr>使用网卡绑定实现冗余</vt:lpstr>
      <vt:lpstr>通过增加网络实现冗余</vt:lpstr>
      <vt:lpstr>回顾学员的学习目标</vt:lpstr>
      <vt:lpstr>第 2 课： 配置 vSphere HA</vt:lpstr>
      <vt:lpstr>学员的学习目标</vt:lpstr>
      <vt:lpstr>关于集群</vt:lpstr>
      <vt:lpstr>启用 vSphere HA</vt:lpstr>
      <vt:lpstr>vSphere HA 设置：主机监控</vt:lpstr>
      <vt:lpstr>vSphere HA 设置：接入控制</vt:lpstr>
      <vt:lpstr>接入控制策略选择</vt:lpstr>
      <vt:lpstr>vSphere HA 设置：虚拟机监控</vt:lpstr>
      <vt:lpstr>vSphere HA 设置：数据存储检测信号</vt:lpstr>
      <vt:lpstr>vSphere HA 设置：高级选项</vt:lpstr>
      <vt:lpstr>配置虚拟器替代设置</vt:lpstr>
      <vt:lpstr>网络配置和维护</vt:lpstr>
      <vt:lpstr>集群的资源分配选项卡</vt:lpstr>
      <vt:lpstr>监控集群状态</vt:lpstr>
      <vt:lpstr>回顾学员的学习目标</vt:lpstr>
      <vt:lpstr>第 3 课： vSphere HA 体系结构 </vt:lpstr>
      <vt:lpstr>学员的学习目标</vt:lpstr>
      <vt:lpstr>vSphere HA 体系结构：代理通信</vt:lpstr>
      <vt:lpstr>vSphere HA 体系结构：网络检测信号</vt:lpstr>
      <vt:lpstr>vSphere HA 体系结构：数据存储检测信号</vt:lpstr>
      <vt:lpstr>其他 vSphere HA 故障场景</vt:lpstr>
      <vt:lpstr>出现故障的从属主机</vt:lpstr>
      <vt:lpstr>出现故障的主控主机</vt:lpstr>
      <vt:lpstr>隔离的主机</vt:lpstr>
      <vt:lpstr>设计注意事项</vt:lpstr>
      <vt:lpstr>网络分区</vt:lpstr>
      <vt:lpstr>练习 22：（可选）设计网络配置</vt:lpstr>
      <vt:lpstr>回顾学员的学习目标</vt:lpstr>
      <vt:lpstr>第 4 课： vSphere FT 简介</vt:lpstr>
      <vt:lpstr>学员的学习目标</vt:lpstr>
      <vt:lpstr>关于 vSphere FT</vt:lpstr>
      <vt:lpstr>vSphere FT 的特征</vt:lpstr>
      <vt:lpstr>vSphere FT 实际应用</vt:lpstr>
      <vt:lpstr>vSphere FT 指导信息</vt:lpstr>
      <vt:lpstr>在虚拟机上启用 vSphere FT</vt:lpstr>
      <vt:lpstr>回顾学员的学习目标</vt:lpstr>
      <vt:lpstr>第 5 课： vSphere Replication 和vSphere Data Protection 简介</vt:lpstr>
      <vt:lpstr>学员的学习目标</vt:lpstr>
      <vt:lpstr>vSphere Replication</vt:lpstr>
      <vt:lpstr>Replication 设备</vt:lpstr>
      <vt:lpstr>与 vSphere Web Client 全面集成</vt:lpstr>
      <vt:lpstr>Replication 的工作原理</vt:lpstr>
      <vt:lpstr>四步实现完全恢复</vt:lpstr>
      <vt:lpstr>vSphere Replication 和 vCenter Site Recovery Manager</vt:lpstr>
      <vt:lpstr>vSphere Data Protection</vt:lpstr>
      <vt:lpstr>vSphere Data Protection 要求和架构</vt:lpstr>
      <vt:lpstr>创建和编辑备份任务</vt:lpstr>
      <vt:lpstr>恢复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Regina Aboud</dc:creator>
  <cp:lastModifiedBy>EMC</cp:lastModifiedBy>
  <cp:revision>547</cp:revision>
  <cp:lastPrinted>2014-02-07T02:52:34Z</cp:lastPrinted>
  <dcterms:created xsi:type="dcterms:W3CDTF">2009-12-02T17:58:37Z</dcterms:created>
  <dcterms:modified xsi:type="dcterms:W3CDTF">2015-10-18T16:33:17Z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163300</vt:r8>
  </property>
  <property fmtid="{D5CDD505-2E9C-101B-9397-08002B2CF9AE}" pid="3" name="ContentTypeId">
    <vt:lpwstr>0x0101000F5E703E679F4949B1BC712E915FCA2F</vt:lpwstr>
  </property>
</Properties>
</file>