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4"/>
  </p:sldMasterIdLst>
  <p:notesMasterIdLst>
    <p:notesMasterId r:id="rId54"/>
  </p:notesMasterIdLst>
  <p:handoutMasterIdLst>
    <p:handoutMasterId r:id="rId55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311" r:id="rId32"/>
    <p:sldId id="312" r:id="rId33"/>
    <p:sldId id="313" r:id="rId34"/>
    <p:sldId id="314" r:id="rId35"/>
    <p:sldId id="315" r:id="rId36"/>
    <p:sldId id="316" r:id="rId37"/>
    <p:sldId id="318" r:id="rId38"/>
    <p:sldId id="296" r:id="rId39"/>
    <p:sldId id="297" r:id="rId40"/>
    <p:sldId id="298" r:id="rId41"/>
    <p:sldId id="320" r:id="rId42"/>
    <p:sldId id="300" r:id="rId43"/>
    <p:sldId id="301" r:id="rId44"/>
    <p:sldId id="302" r:id="rId45"/>
    <p:sldId id="303" r:id="rId46"/>
    <p:sldId id="304" r:id="rId47"/>
    <p:sldId id="305" r:id="rId48"/>
    <p:sldId id="306" r:id="rId49"/>
    <p:sldId id="307" r:id="rId50"/>
    <p:sldId id="319" r:id="rId51"/>
    <p:sldId id="309" r:id="rId52"/>
    <p:sldId id="310" r:id="rId53"/>
  </p:sldIdLst>
  <p:sldSz cx="9144000" cy="6858000" type="screen4x3"/>
  <p:notesSz cx="7315200" cy="9601200"/>
  <p:custDataLst>
    <p:tags r:id="rId56"/>
  </p:custDataLst>
  <p:defaultTextStyle>
    <a:defPPr>
      <a:defRPr lang="en-US"/>
    </a:defPPr>
    <a:lvl1pPr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1pPr>
    <a:lvl2pPr marL="4572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2pPr>
    <a:lvl3pPr marL="9144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3pPr>
    <a:lvl4pPr marL="13716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4pPr>
    <a:lvl5pPr marL="18288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95D3"/>
    <a:srgbClr val="4D4D4D"/>
    <a:srgbClr val="FFFFFF"/>
    <a:srgbClr val="52AEDC"/>
    <a:srgbClr val="ACE0F2"/>
    <a:srgbClr val="B3E3F3"/>
    <a:srgbClr val="61C0E0"/>
    <a:srgbClr val="59B1DD"/>
    <a:srgbClr val="68B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915" autoAdjust="0"/>
    <p:restoredTop sz="65578" autoAdjust="0"/>
  </p:normalViewPr>
  <p:slideViewPr>
    <p:cSldViewPr snapToGrid="0">
      <p:cViewPr>
        <p:scale>
          <a:sx n="113" d="100"/>
          <a:sy n="113" d="100"/>
        </p:scale>
        <p:origin x="-612" y="-72"/>
      </p:cViewPr>
      <p:guideLst>
        <p:guide orient="horz" pos="4143"/>
        <p:guide orient="horz" pos="3885"/>
        <p:guide orient="horz" pos="512"/>
        <p:guide orient="horz" pos="2174"/>
        <p:guide pos="2880"/>
        <p:guide pos="205"/>
        <p:guide pos="5628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>
        <p:scale>
          <a:sx n="84" d="100"/>
          <a:sy n="84" d="100"/>
        </p:scale>
        <p:origin x="-3684" y="4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54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gs" Target="tags/tag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4377FD-AA31-4820-88ED-7BD398AF9364}" type="doc">
      <dgm:prSet loTypeId="urn:microsoft.com/office/officeart/2005/8/layout/lProcess2" loCatId="relationship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267D1009-3864-4A15-AC8A-807BDA07319B}">
      <dgm:prSet custT="1"/>
      <dgm:spPr/>
      <dgm:t>
        <a:bodyPr/>
        <a:lstStyle/>
        <a:p>
          <a:pPr rtl="0"/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8FC95F76-7A74-43DE-9124-25A10DC095D5}" type="parTrans" cxnId="{CC37928B-26D5-4520-BCC1-1E863689E1D7}">
      <dgm:prSet/>
      <dgm:spPr/>
      <dgm:t>
        <a:bodyPr/>
        <a:lstStyle/>
        <a:p>
          <a:endParaRPr lang="en-US"/>
        </a:p>
      </dgm:t>
    </dgm:pt>
    <dgm:pt modelId="{5EF57A76-BCBE-4A75-B7D2-516E5CAC8ECE}" type="sibTrans" cxnId="{CC37928B-26D5-4520-BCC1-1E863689E1D7}">
      <dgm:prSet/>
      <dgm:spPr/>
      <dgm:t>
        <a:bodyPr/>
        <a:lstStyle/>
        <a:p>
          <a:endParaRPr lang="en-US"/>
        </a:p>
      </dgm:t>
    </dgm:pt>
    <dgm:pt modelId="{1EB633A4-C5A4-4B8B-A319-F5D6718069B8}">
      <dgm:prSet custT="1"/>
      <dgm:spPr/>
      <dgm:t>
        <a:bodyPr/>
        <a:lstStyle/>
        <a:p>
          <a:pPr rtl="0"/>
          <a:r>
            <a:rPr lang="zh-CN" altLang="en-US" sz="1200" baseline="0" noProof="0" smtClean="0">
              <a:latin typeface="Arial" pitchFamily="34" charset="0"/>
              <a:ea typeface="DFHeiW5-GB" pitchFamily="49" charset="-122"/>
            </a:rPr>
            <a:t>课程简介</a:t>
          </a:r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61D43C2E-8157-45A0-9C58-E7147CFFC996}" type="parTrans" cxnId="{D1DB9BE4-A205-456C-88B9-86DF217CAF9C}">
      <dgm:prSet/>
      <dgm:spPr/>
      <dgm:t>
        <a:bodyPr/>
        <a:lstStyle/>
        <a:p>
          <a:endParaRPr lang="en-US"/>
        </a:p>
      </dgm:t>
    </dgm:pt>
    <dgm:pt modelId="{C2EA4E02-3D0D-476F-9759-9FD7D4D49BA5}" type="sibTrans" cxnId="{D1DB9BE4-A205-456C-88B9-86DF217CAF9C}">
      <dgm:prSet/>
      <dgm:spPr/>
      <dgm:t>
        <a:bodyPr/>
        <a:lstStyle/>
        <a:p>
          <a:endParaRPr lang="en-US"/>
        </a:p>
      </dgm:t>
    </dgm:pt>
    <dgm:pt modelId="{C88BF25D-8C4B-4930-B5A8-0AAB0B6C2F61}">
      <dgm:prSet custT="1"/>
      <dgm:spPr/>
      <dgm:t>
        <a:bodyPr/>
        <a:lstStyle/>
        <a:p>
          <a:pPr rtl="0"/>
          <a:r>
            <a:rPr lang="zh-CN" altLang="en-US" sz="1200" baseline="0" noProof="0" smtClean="0">
              <a:latin typeface="Arial" pitchFamily="34" charset="0"/>
              <a:ea typeface="DFHeiW5-GB" pitchFamily="49" charset="-122"/>
            </a:rPr>
            <a:t>软件定义的数据中心</a:t>
          </a:r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4836FF2C-7A2C-4398-A492-928EF21FAEBC}" type="parTrans" cxnId="{EC9D0F53-B62D-4EE3-9696-E5CC3D0C2C9C}">
      <dgm:prSet/>
      <dgm:spPr/>
      <dgm:t>
        <a:bodyPr/>
        <a:lstStyle/>
        <a:p>
          <a:endParaRPr lang="en-US"/>
        </a:p>
      </dgm:t>
    </dgm:pt>
    <dgm:pt modelId="{96487B1D-E27A-4A7C-BEDA-E6A38A4D826B}" type="sibTrans" cxnId="{EC9D0F53-B62D-4EE3-9696-E5CC3D0C2C9C}">
      <dgm:prSet/>
      <dgm:spPr/>
      <dgm:t>
        <a:bodyPr/>
        <a:lstStyle/>
        <a:p>
          <a:endParaRPr lang="en-US"/>
        </a:p>
      </dgm:t>
    </dgm:pt>
    <dgm:pt modelId="{D40C261D-8AAB-4F8C-B219-C19C43FD613F}">
      <dgm:prSet custT="1"/>
      <dgm:spPr/>
      <dgm:t>
        <a:bodyPr/>
        <a:lstStyle/>
        <a:p>
          <a:pPr rtl="0"/>
          <a:r>
            <a:rPr lang="zh-CN" altLang="en-US" sz="1200" baseline="0" noProof="0" smtClean="0">
              <a:latin typeface="Arial" pitchFamily="34" charset="0"/>
              <a:ea typeface="DFHeiW5-GB" pitchFamily="49" charset="-122"/>
            </a:rPr>
            <a:t>创建虚拟机</a:t>
          </a:r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FE8C48A5-3B9F-4F12-82D7-807588DDC79D}" type="parTrans" cxnId="{96139A76-867B-4CB1-8B5F-259FBDF777AC}">
      <dgm:prSet/>
      <dgm:spPr/>
      <dgm:t>
        <a:bodyPr/>
        <a:lstStyle/>
        <a:p>
          <a:endParaRPr lang="en-US"/>
        </a:p>
      </dgm:t>
    </dgm:pt>
    <dgm:pt modelId="{46A19629-0C75-4518-8829-471B37257221}" type="sibTrans" cxnId="{96139A76-867B-4CB1-8B5F-259FBDF777AC}">
      <dgm:prSet/>
      <dgm:spPr/>
      <dgm:t>
        <a:bodyPr/>
        <a:lstStyle/>
        <a:p>
          <a:endParaRPr lang="en-US"/>
        </a:p>
      </dgm:t>
    </dgm:pt>
    <dgm:pt modelId="{2815E0BB-3C06-4C12-BE87-BD6F5EBA7935}">
      <dgm:prSet custT="1"/>
      <dgm:spPr/>
      <dgm:t>
        <a:bodyPr/>
        <a:lstStyle/>
        <a:p>
          <a:pPr rtl="0"/>
          <a:r>
            <a:rPr lang="en-US" altLang="zh-CN" sz="1200" baseline="0" noProof="0" smtClean="0">
              <a:latin typeface="Arial" pitchFamily="34" charset="0"/>
              <a:ea typeface="DFHeiW5-GB" pitchFamily="49" charset="-122"/>
            </a:rPr>
            <a:t>VMware vCenter Server</a:t>
          </a:r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443B972E-5BF3-4753-A205-3BA0963F6DFF}" type="parTrans" cxnId="{3D6ACBC5-1467-4868-871E-87FA82310752}">
      <dgm:prSet/>
      <dgm:spPr/>
      <dgm:t>
        <a:bodyPr/>
        <a:lstStyle/>
        <a:p>
          <a:endParaRPr lang="en-US"/>
        </a:p>
      </dgm:t>
    </dgm:pt>
    <dgm:pt modelId="{4EE28D93-8375-48E5-B506-A0FC0CD7B246}" type="sibTrans" cxnId="{3D6ACBC5-1467-4868-871E-87FA82310752}">
      <dgm:prSet/>
      <dgm:spPr/>
      <dgm:t>
        <a:bodyPr/>
        <a:lstStyle/>
        <a:p>
          <a:endParaRPr lang="en-US"/>
        </a:p>
      </dgm:t>
    </dgm:pt>
    <dgm:pt modelId="{581BDAF4-300D-4CCA-A2CA-DBC07E4C1C34}">
      <dgm:prSet custT="1"/>
      <dgm:spPr/>
      <dgm:t>
        <a:bodyPr/>
        <a:lstStyle/>
        <a:p>
          <a:pPr rtl="0"/>
          <a:r>
            <a:rPr lang="zh-CN" altLang="en-US" sz="1200" baseline="0" noProof="0" smtClean="0">
              <a:latin typeface="Arial" pitchFamily="34" charset="0"/>
              <a:ea typeface="DFHeiW5-GB" pitchFamily="49" charset="-122"/>
            </a:rPr>
            <a:t>配置和管理虚拟网络</a:t>
          </a:r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28DCDD8F-C5F4-4955-973A-63AC86162F60}" type="parTrans" cxnId="{161DD1CA-C390-416F-841F-1B7080013B36}">
      <dgm:prSet/>
      <dgm:spPr/>
      <dgm:t>
        <a:bodyPr/>
        <a:lstStyle/>
        <a:p>
          <a:endParaRPr lang="en-US"/>
        </a:p>
      </dgm:t>
    </dgm:pt>
    <dgm:pt modelId="{1D7ED3D6-84E2-4DF8-A94E-18BDF9FF1320}" type="sibTrans" cxnId="{161DD1CA-C390-416F-841F-1B7080013B36}">
      <dgm:prSet/>
      <dgm:spPr/>
      <dgm:t>
        <a:bodyPr/>
        <a:lstStyle/>
        <a:p>
          <a:endParaRPr lang="en-US"/>
        </a:p>
      </dgm:t>
    </dgm:pt>
    <dgm:pt modelId="{6D22633C-C8C6-4AD7-B6A6-BCF11BB2723A}">
      <dgm:prSet custT="1"/>
      <dgm:spPr/>
      <dgm:t>
        <a:bodyPr/>
        <a:lstStyle/>
        <a:p>
          <a:pPr rtl="0"/>
          <a:r>
            <a:rPr lang="zh-CN" altLang="en-US" sz="1200" baseline="0" noProof="0" smtClean="0">
              <a:latin typeface="Arial" pitchFamily="34" charset="0"/>
              <a:ea typeface="DFHeiW5-GB" pitchFamily="49" charset="-122"/>
            </a:rPr>
            <a:t>配置和管理虚拟存储</a:t>
          </a:r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79D68A8C-0C1D-4190-850A-4A6A6771E0EF}" type="parTrans" cxnId="{14D4E762-0727-4DA9-8956-401EB3270648}">
      <dgm:prSet/>
      <dgm:spPr/>
      <dgm:t>
        <a:bodyPr/>
        <a:lstStyle/>
        <a:p>
          <a:endParaRPr lang="en-US"/>
        </a:p>
      </dgm:t>
    </dgm:pt>
    <dgm:pt modelId="{8D7B6FED-21D8-4BE0-B653-D3EE874C74FE}" type="sibTrans" cxnId="{14D4E762-0727-4DA9-8956-401EB3270648}">
      <dgm:prSet/>
      <dgm:spPr/>
      <dgm:t>
        <a:bodyPr/>
        <a:lstStyle/>
        <a:p>
          <a:endParaRPr lang="en-US"/>
        </a:p>
      </dgm:t>
    </dgm:pt>
    <dgm:pt modelId="{56EFB488-3D72-4E5A-9EF5-F8A6E4DDE869}">
      <dgm:prSet custT="1"/>
      <dgm:spPr/>
      <dgm:t>
        <a:bodyPr/>
        <a:lstStyle/>
        <a:p>
          <a:pPr rtl="0"/>
          <a:r>
            <a:rPr lang="zh-CN" altLang="en-US" sz="1200" baseline="0" noProof="0" smtClean="0">
              <a:latin typeface="Arial" pitchFamily="34" charset="0"/>
              <a:ea typeface="DFHeiW5-GB" pitchFamily="49" charset="-122"/>
            </a:rPr>
            <a:t>虚拟机管理</a:t>
          </a:r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052DA729-5B40-4492-AD2A-84C8E561D824}" type="parTrans" cxnId="{1462D210-1C97-40F2-8922-7024D3205226}">
      <dgm:prSet/>
      <dgm:spPr/>
      <dgm:t>
        <a:bodyPr/>
        <a:lstStyle/>
        <a:p>
          <a:endParaRPr lang="en-US"/>
        </a:p>
      </dgm:t>
    </dgm:pt>
    <dgm:pt modelId="{18503E69-8776-4469-9F2F-14D0D121A6E9}" type="sibTrans" cxnId="{1462D210-1C97-40F2-8922-7024D3205226}">
      <dgm:prSet/>
      <dgm:spPr/>
      <dgm:t>
        <a:bodyPr/>
        <a:lstStyle/>
        <a:p>
          <a:endParaRPr lang="en-US"/>
        </a:p>
      </dgm:t>
    </dgm:pt>
    <dgm:pt modelId="{05CF4C47-BB13-4829-90A1-EC0727DA2513}">
      <dgm:prSet custT="1"/>
      <dgm:spPr/>
      <dgm:t>
        <a:bodyPr/>
        <a:lstStyle/>
        <a:p>
          <a:pPr rtl="0"/>
          <a:r>
            <a:rPr lang="en-US" altLang="zh-CN" sz="1200" dirty="0" smtClean="0">
              <a:ea typeface="华康黑体W5"/>
            </a:rPr>
            <a:t>vSphere Update Manager </a:t>
          </a:r>
          <a:r>
            <a:rPr lang="zh-CN" altLang="en-US" sz="1200" smtClean="0">
              <a:latin typeface="华康黑体W5" pitchFamily="49" charset="-122"/>
              <a:ea typeface="华康黑体W5" pitchFamily="49" charset="-122"/>
            </a:rPr>
            <a:t>和主机维护</a:t>
          </a:r>
          <a:endParaRPr lang="en-US" altLang="zh-CN" sz="1200" b="0" baseline="0" noProof="0" dirty="0">
            <a:latin typeface="Arial" pitchFamily="34" charset="0"/>
            <a:ea typeface="DFHeiW5-GB" pitchFamily="49" charset="-122"/>
          </a:endParaRPr>
        </a:p>
      </dgm:t>
    </dgm:pt>
    <dgm:pt modelId="{FCD29D57-32B4-4D9B-B9D5-0B0A3FE500C9}" type="sibTrans" cxnId="{4AFB27FA-E8C0-4B3E-8521-03EB6AAF0538}">
      <dgm:prSet/>
      <dgm:spPr/>
      <dgm:t>
        <a:bodyPr/>
        <a:lstStyle/>
        <a:p>
          <a:endParaRPr lang="en-US"/>
        </a:p>
      </dgm:t>
    </dgm:pt>
    <dgm:pt modelId="{4E758880-78E5-4715-9F95-4DE8893D3C1D}" type="parTrans" cxnId="{4AFB27FA-E8C0-4B3E-8521-03EB6AAF0538}">
      <dgm:prSet/>
      <dgm:spPr/>
      <dgm:t>
        <a:bodyPr/>
        <a:lstStyle/>
        <a:p>
          <a:endParaRPr lang="en-US"/>
        </a:p>
      </dgm:t>
    </dgm:pt>
    <dgm:pt modelId="{CA4EF82C-F242-41D4-9236-369B892BE312}">
      <dgm:prSet custT="1"/>
      <dgm:spPr/>
      <dgm:t>
        <a:bodyPr/>
        <a:lstStyle/>
        <a:p>
          <a:pPr rtl="0"/>
          <a:r>
            <a:rPr lang="zh-CN" altLang="en-US" sz="1200" b="0" baseline="0" noProof="0" smtClean="0">
              <a:latin typeface="Arial" pitchFamily="34" charset="0"/>
              <a:ea typeface="DFHeiW5-GB" pitchFamily="49" charset="-122"/>
            </a:rPr>
            <a:t>主机可扩展性</a:t>
          </a:r>
          <a:endParaRPr lang="en-US" altLang="zh-CN" sz="1200" b="0" baseline="0" noProof="0" dirty="0">
            <a:latin typeface="Arial" pitchFamily="34" charset="0"/>
            <a:ea typeface="DFHeiW5-GB" pitchFamily="49" charset="-122"/>
          </a:endParaRPr>
        </a:p>
      </dgm:t>
    </dgm:pt>
    <dgm:pt modelId="{F00CA7C6-4E2F-46CB-B7F0-338B5AC77392}" type="sibTrans" cxnId="{29BFF137-C74F-4426-8B69-BC1196EC87E5}">
      <dgm:prSet/>
      <dgm:spPr/>
      <dgm:t>
        <a:bodyPr/>
        <a:lstStyle/>
        <a:p>
          <a:endParaRPr lang="en-US"/>
        </a:p>
      </dgm:t>
    </dgm:pt>
    <dgm:pt modelId="{EDE6AA22-65E1-4AB0-968B-788C78C4468C}" type="parTrans" cxnId="{29BFF137-C74F-4426-8B69-BC1196EC87E5}">
      <dgm:prSet/>
      <dgm:spPr/>
      <dgm:t>
        <a:bodyPr/>
        <a:lstStyle/>
        <a:p>
          <a:endParaRPr lang="en-US"/>
        </a:p>
      </dgm:t>
    </dgm:pt>
    <dgm:pt modelId="{0F0F5A38-0027-474C-BA26-9EB3C103172C}">
      <dgm:prSet custT="1"/>
      <dgm:spPr/>
      <dgm:t>
        <a:bodyPr/>
        <a:lstStyle/>
        <a:p>
          <a:pPr rtl="0"/>
          <a:r>
            <a:rPr lang="en-US" altLang="zh-CN" sz="1200" baseline="0" noProof="0" smtClean="0">
              <a:latin typeface="Arial" pitchFamily="34" charset="0"/>
              <a:ea typeface="DFHeiW5-GB" pitchFamily="49" charset="-122"/>
            </a:rPr>
            <a:t>High Availability </a:t>
          </a:r>
          <a:r>
            <a:rPr lang="zh-CN" altLang="en-US" sz="1200" baseline="0" noProof="0" smtClean="0">
              <a:latin typeface="Arial" pitchFamily="34" charset="0"/>
              <a:ea typeface="DFHeiW5-GB" pitchFamily="49" charset="-122"/>
            </a:rPr>
            <a:t>和 </a:t>
          </a:r>
          <a:r>
            <a:rPr lang="en-US" altLang="zh-CN" sz="1200" baseline="0" noProof="0" smtClean="0">
              <a:latin typeface="Arial" pitchFamily="34" charset="0"/>
              <a:ea typeface="DFHeiW5-GB" pitchFamily="49" charset="-122"/>
            </a:rPr>
            <a:t>Fault Tolerance</a:t>
          </a:r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66B53BF7-0AC5-4F05-B70A-4B2B0492460B}" type="sibTrans" cxnId="{ECFD5A33-2B6D-4421-A99D-7AD21A5AA665}">
      <dgm:prSet/>
      <dgm:spPr/>
      <dgm:t>
        <a:bodyPr/>
        <a:lstStyle/>
        <a:p>
          <a:endParaRPr lang="en-US"/>
        </a:p>
      </dgm:t>
    </dgm:pt>
    <dgm:pt modelId="{B394E3C5-3784-4528-9C10-4446C1409CCB}" type="parTrans" cxnId="{ECFD5A33-2B6D-4421-A99D-7AD21A5AA665}">
      <dgm:prSet/>
      <dgm:spPr/>
      <dgm:t>
        <a:bodyPr/>
        <a:lstStyle/>
        <a:p>
          <a:endParaRPr lang="en-US"/>
        </a:p>
      </dgm:t>
    </dgm:pt>
    <dgm:pt modelId="{7450D373-7E79-4F82-9A64-4AA38A1DA129}">
      <dgm:prSet custT="1"/>
      <dgm:spPr/>
      <dgm:t>
        <a:bodyPr/>
        <a:lstStyle/>
        <a:p>
          <a:r>
            <a:rPr lang="zh-CN" altLang="en-US" sz="1200" baseline="0" noProof="0" dirty="0" smtClean="0">
              <a:latin typeface="Arial" pitchFamily="34" charset="0"/>
              <a:ea typeface="DFHeiW5-GB" pitchFamily="49" charset="-122"/>
            </a:rPr>
            <a:t>安装 </a:t>
          </a:r>
          <a:r>
            <a:rPr lang="en-US" altLang="zh-CN" sz="1200" baseline="0" noProof="0" dirty="0" smtClean="0">
              <a:latin typeface="Arial" pitchFamily="34" charset="0"/>
              <a:ea typeface="DFHeiW5-GB" pitchFamily="49" charset="-122"/>
            </a:rPr>
            <a:t>vSphere </a:t>
          </a:r>
          <a:r>
            <a:rPr lang="zh-CN" altLang="en-US" sz="1200" baseline="0" noProof="0" dirty="0" smtClean="0">
              <a:latin typeface="Arial" pitchFamily="34" charset="0"/>
              <a:ea typeface="DFHeiW5-GB" pitchFamily="49" charset="-122"/>
            </a:rPr>
            <a:t>组件</a:t>
          </a:r>
          <a:endParaRPr lang="en-US" altLang="zh-CN" sz="1200" baseline="0" noProof="0" dirty="0">
            <a:latin typeface="Arial" pitchFamily="34" charset="0"/>
            <a:ea typeface="DFHeiW5-GB" pitchFamily="49" charset="-122"/>
          </a:endParaRPr>
        </a:p>
      </dgm:t>
    </dgm:pt>
    <dgm:pt modelId="{E65DED6B-77DD-46CF-9BA8-C4AE92754C6A}" type="parTrans" cxnId="{57D1B919-E216-4483-95DD-13674BFF039A}">
      <dgm:prSet/>
      <dgm:spPr/>
      <dgm:t>
        <a:bodyPr/>
        <a:lstStyle/>
        <a:p>
          <a:endParaRPr lang="en-US"/>
        </a:p>
      </dgm:t>
    </dgm:pt>
    <dgm:pt modelId="{3B642A92-6DC2-4A44-B225-4BD8F116E5CF}" type="sibTrans" cxnId="{57D1B919-E216-4483-95DD-13674BFF039A}">
      <dgm:prSet/>
      <dgm:spPr/>
      <dgm:t>
        <a:bodyPr/>
        <a:lstStyle/>
        <a:p>
          <a:endParaRPr lang="en-US"/>
        </a:p>
      </dgm:t>
    </dgm:pt>
    <dgm:pt modelId="{612D5DBA-63CE-4934-94AA-6C2E63A04090}">
      <dgm:prSet custT="1"/>
      <dgm:spPr/>
      <dgm:t>
        <a:bodyPr/>
        <a:lstStyle/>
        <a:p>
          <a:pPr rtl="0"/>
          <a:r>
            <a:rPr lang="zh-CN" altLang="en-US" sz="1200" baseline="0" noProof="0" dirty="0" smtClean="0">
              <a:latin typeface="Arial" pitchFamily="34" charset="0"/>
              <a:ea typeface="DFHeiW5-GB" pitchFamily="49" charset="-122"/>
            </a:rPr>
            <a:t>资源管理和监控</a:t>
          </a:r>
          <a:endParaRPr lang="en-US" altLang="zh-CN" sz="1200" baseline="0" noProof="0" dirty="0">
            <a:latin typeface="Arial" pitchFamily="34" charset="0"/>
            <a:ea typeface="DFHeiW5-GB" pitchFamily="49" charset="-122"/>
          </a:endParaRPr>
        </a:p>
      </dgm:t>
    </dgm:pt>
    <dgm:pt modelId="{E605C3A3-B57A-45DD-AB36-8C34AB4CC25B}" type="sibTrans" cxnId="{0082459C-7DE4-45BD-8CAC-B07FF7560E9E}">
      <dgm:prSet/>
      <dgm:spPr/>
      <dgm:t>
        <a:bodyPr/>
        <a:lstStyle/>
        <a:p>
          <a:endParaRPr lang="en-US"/>
        </a:p>
      </dgm:t>
    </dgm:pt>
    <dgm:pt modelId="{535537E2-37A8-4B96-911C-C91CF5F53485}" type="parTrans" cxnId="{0082459C-7DE4-45BD-8CAC-B07FF7560E9E}">
      <dgm:prSet/>
      <dgm:spPr/>
      <dgm:t>
        <a:bodyPr/>
        <a:lstStyle/>
        <a:p>
          <a:endParaRPr lang="en-US"/>
        </a:p>
      </dgm:t>
    </dgm:pt>
    <dgm:pt modelId="{9AF63CF4-649C-47C9-A933-1310616162EE}">
      <dgm:prSet custT="1"/>
      <dgm:spPr/>
      <dgm:t>
        <a:bodyPr/>
        <a:lstStyle/>
        <a:p>
          <a:pPr rtl="0"/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9224041E-308A-4059-B55A-0C0E1990C314}" type="parTrans" cxnId="{62049D29-1F0C-4FEC-B6A9-5905A7735318}">
      <dgm:prSet/>
      <dgm:spPr/>
      <dgm:t>
        <a:bodyPr/>
        <a:lstStyle/>
        <a:p>
          <a:endParaRPr lang="en-US"/>
        </a:p>
      </dgm:t>
    </dgm:pt>
    <dgm:pt modelId="{947622A7-A7BA-4642-AC57-8EE7F7E6B154}" type="sibTrans" cxnId="{62049D29-1F0C-4FEC-B6A9-5905A7735318}">
      <dgm:prSet/>
      <dgm:spPr/>
      <dgm:t>
        <a:bodyPr/>
        <a:lstStyle/>
        <a:p>
          <a:endParaRPr lang="en-US"/>
        </a:p>
      </dgm:t>
    </dgm:pt>
    <dgm:pt modelId="{01ADE57B-8F50-42A9-81BF-D461CE81188D}" type="pres">
      <dgm:prSet presAssocID="{E24377FD-AA31-4820-88ED-7BD398AF936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8F20CF-E7D1-4E2E-BD89-23C3962A9A72}" type="pres">
      <dgm:prSet presAssocID="{267D1009-3864-4A15-AC8A-807BDA07319B}" presName="compNode" presStyleCnt="0"/>
      <dgm:spPr/>
      <dgm:t>
        <a:bodyPr/>
        <a:lstStyle/>
        <a:p>
          <a:endParaRPr lang="en-US"/>
        </a:p>
      </dgm:t>
    </dgm:pt>
    <dgm:pt modelId="{9E2EF594-B5D2-4060-A930-BE45138EA429}" type="pres">
      <dgm:prSet presAssocID="{267D1009-3864-4A15-AC8A-807BDA07319B}" presName="aNode" presStyleLbl="bgShp" presStyleIdx="0" presStyleCnt="2" custScaleY="81834" custLinFactNeighborX="1960"/>
      <dgm:spPr/>
      <dgm:t>
        <a:bodyPr/>
        <a:lstStyle/>
        <a:p>
          <a:endParaRPr lang="en-US"/>
        </a:p>
      </dgm:t>
    </dgm:pt>
    <dgm:pt modelId="{13A75760-2E17-424F-BB0F-DF580736D5D7}" type="pres">
      <dgm:prSet presAssocID="{267D1009-3864-4A15-AC8A-807BDA07319B}" presName="textNode" presStyleLbl="bgShp" presStyleIdx="0" presStyleCnt="2"/>
      <dgm:spPr/>
      <dgm:t>
        <a:bodyPr/>
        <a:lstStyle/>
        <a:p>
          <a:endParaRPr lang="en-US"/>
        </a:p>
      </dgm:t>
    </dgm:pt>
    <dgm:pt modelId="{13667B1E-CC56-407C-ABF1-F4F607B23CE1}" type="pres">
      <dgm:prSet presAssocID="{267D1009-3864-4A15-AC8A-807BDA07319B}" presName="compChildNode" presStyleCnt="0"/>
      <dgm:spPr/>
      <dgm:t>
        <a:bodyPr/>
        <a:lstStyle/>
        <a:p>
          <a:endParaRPr lang="en-US"/>
        </a:p>
      </dgm:t>
    </dgm:pt>
    <dgm:pt modelId="{09412093-F13F-40B8-A7DC-F6A0CEB58122}" type="pres">
      <dgm:prSet presAssocID="{267D1009-3864-4A15-AC8A-807BDA07319B}" presName="theInnerList" presStyleCnt="0"/>
      <dgm:spPr/>
      <dgm:t>
        <a:bodyPr/>
        <a:lstStyle/>
        <a:p>
          <a:endParaRPr lang="en-US"/>
        </a:p>
      </dgm:t>
    </dgm:pt>
    <dgm:pt modelId="{74C99D3E-F3FD-432C-8BE9-5BAE6A255D5E}" type="pres">
      <dgm:prSet presAssocID="{1EB633A4-C5A4-4B8B-A319-F5D6718069B8}" presName="childNode" presStyleLbl="node1" presStyleIdx="0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3E4B79-CF7F-4082-8BF2-E9D60D871FD2}" type="pres">
      <dgm:prSet presAssocID="{1EB633A4-C5A4-4B8B-A319-F5D6718069B8}" presName="aSpace2" presStyleCnt="0"/>
      <dgm:spPr/>
      <dgm:t>
        <a:bodyPr/>
        <a:lstStyle/>
        <a:p>
          <a:endParaRPr lang="en-US"/>
        </a:p>
      </dgm:t>
    </dgm:pt>
    <dgm:pt modelId="{71787B42-9A3E-4626-8534-106FFF4AB4EE}" type="pres">
      <dgm:prSet presAssocID="{C88BF25D-8C4B-4930-B5A8-0AAB0B6C2F61}" presName="childNode" presStyleLbl="node1" presStyleIdx="1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804050-55CA-48DD-8682-47FFA282128B}" type="pres">
      <dgm:prSet presAssocID="{C88BF25D-8C4B-4930-B5A8-0AAB0B6C2F61}" presName="aSpace2" presStyleCnt="0"/>
      <dgm:spPr/>
      <dgm:t>
        <a:bodyPr/>
        <a:lstStyle/>
        <a:p>
          <a:endParaRPr lang="en-US"/>
        </a:p>
      </dgm:t>
    </dgm:pt>
    <dgm:pt modelId="{FB61E668-CF29-4EA7-BF70-43F875583291}" type="pres">
      <dgm:prSet presAssocID="{D40C261D-8AAB-4F8C-B219-C19C43FD613F}" presName="childNode" presStyleLbl="node1" presStyleIdx="2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5949B1-DC87-4FF0-B3A2-BEC04CFA0444}" type="pres">
      <dgm:prSet presAssocID="{D40C261D-8AAB-4F8C-B219-C19C43FD613F}" presName="aSpace2" presStyleCnt="0"/>
      <dgm:spPr/>
      <dgm:t>
        <a:bodyPr/>
        <a:lstStyle/>
        <a:p>
          <a:endParaRPr lang="en-US"/>
        </a:p>
      </dgm:t>
    </dgm:pt>
    <dgm:pt modelId="{7EC84BC9-698F-4BD5-948B-667BC6538C84}" type="pres">
      <dgm:prSet presAssocID="{2815E0BB-3C06-4C12-BE87-BD6F5EBA7935}" presName="childNode" presStyleLbl="node1" presStyleIdx="3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F1C8AF-DC57-461C-A593-B6AD38DF1804}" type="pres">
      <dgm:prSet presAssocID="{2815E0BB-3C06-4C12-BE87-BD6F5EBA7935}" presName="aSpace2" presStyleCnt="0"/>
      <dgm:spPr/>
      <dgm:t>
        <a:bodyPr/>
        <a:lstStyle/>
        <a:p>
          <a:endParaRPr lang="en-US"/>
        </a:p>
      </dgm:t>
    </dgm:pt>
    <dgm:pt modelId="{6E1EFE25-5840-4866-BD93-73F3492C35F8}" type="pres">
      <dgm:prSet presAssocID="{581BDAF4-300D-4CCA-A2CA-DBC07E4C1C34}" presName="childNode" presStyleLbl="node1" presStyleIdx="4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CFF01A-6881-4AA7-B867-508AE35047EA}" type="pres">
      <dgm:prSet presAssocID="{581BDAF4-300D-4CCA-A2CA-DBC07E4C1C34}" presName="aSpace2" presStyleCnt="0"/>
      <dgm:spPr/>
      <dgm:t>
        <a:bodyPr/>
        <a:lstStyle/>
        <a:p>
          <a:endParaRPr lang="en-US"/>
        </a:p>
      </dgm:t>
    </dgm:pt>
    <dgm:pt modelId="{952BED0A-DD08-420B-A16D-ED7B7AF943E6}" type="pres">
      <dgm:prSet presAssocID="{6D22633C-C8C6-4AD7-B6A6-BCF11BB2723A}" presName="childNode" presStyleLbl="node1" presStyleIdx="5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E333AC-2246-43A8-9C97-638907451E57}" type="pres">
      <dgm:prSet presAssocID="{6D22633C-C8C6-4AD7-B6A6-BCF11BB2723A}" presName="aSpace2" presStyleCnt="0"/>
      <dgm:spPr/>
      <dgm:t>
        <a:bodyPr/>
        <a:lstStyle/>
        <a:p>
          <a:endParaRPr lang="en-US"/>
        </a:p>
      </dgm:t>
    </dgm:pt>
    <dgm:pt modelId="{A03456B9-5588-41C9-B6CD-9F469F468382}" type="pres">
      <dgm:prSet presAssocID="{56EFB488-3D72-4E5A-9EF5-F8A6E4DDE869}" presName="childNode" presStyleLbl="node1" presStyleIdx="6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52E6A-01F7-4126-98AD-C5FFCF33DF57}" type="pres">
      <dgm:prSet presAssocID="{267D1009-3864-4A15-AC8A-807BDA07319B}" presName="aSpace" presStyleCnt="0"/>
      <dgm:spPr/>
      <dgm:t>
        <a:bodyPr/>
        <a:lstStyle/>
        <a:p>
          <a:endParaRPr lang="en-US"/>
        </a:p>
      </dgm:t>
    </dgm:pt>
    <dgm:pt modelId="{211951DE-7AA7-497F-9CAB-DC0AE6CC1AA8}" type="pres">
      <dgm:prSet presAssocID="{9AF63CF4-649C-47C9-A933-1310616162EE}" presName="compNode" presStyleCnt="0"/>
      <dgm:spPr/>
    </dgm:pt>
    <dgm:pt modelId="{7FCB9F24-3952-4CB8-BBAF-CBE50DF1FC91}" type="pres">
      <dgm:prSet presAssocID="{9AF63CF4-649C-47C9-A933-1310616162EE}" presName="aNode" presStyleLbl="bgShp" presStyleIdx="1" presStyleCnt="2" custScaleY="82828" custLinFactNeighborX="1960"/>
      <dgm:spPr/>
      <dgm:t>
        <a:bodyPr/>
        <a:lstStyle/>
        <a:p>
          <a:endParaRPr lang="en-US"/>
        </a:p>
      </dgm:t>
    </dgm:pt>
    <dgm:pt modelId="{6D6FBF55-485D-4305-BC1F-BA2124541E05}" type="pres">
      <dgm:prSet presAssocID="{9AF63CF4-649C-47C9-A933-1310616162EE}" presName="textNode" presStyleLbl="bgShp" presStyleIdx="1" presStyleCnt="2"/>
      <dgm:spPr/>
      <dgm:t>
        <a:bodyPr/>
        <a:lstStyle/>
        <a:p>
          <a:endParaRPr lang="en-US"/>
        </a:p>
      </dgm:t>
    </dgm:pt>
    <dgm:pt modelId="{66041112-4FCA-4278-8AC6-D44547AF749F}" type="pres">
      <dgm:prSet presAssocID="{9AF63CF4-649C-47C9-A933-1310616162EE}" presName="compChildNode" presStyleCnt="0"/>
      <dgm:spPr/>
    </dgm:pt>
    <dgm:pt modelId="{160FE45B-453D-40B4-BB7D-90CD15F92193}" type="pres">
      <dgm:prSet presAssocID="{9AF63CF4-649C-47C9-A933-1310616162EE}" presName="theInnerList" presStyleCnt="0"/>
      <dgm:spPr/>
    </dgm:pt>
    <dgm:pt modelId="{A4B5CC3B-FB6E-4F7E-BF54-71E51A4EC894}" type="pres">
      <dgm:prSet presAssocID="{612D5DBA-63CE-4934-94AA-6C2E63A04090}" presName="childNode" presStyleLbl="node1" presStyleIdx="7" presStyleCnt="12" custScaleY="89043" custLinFactY="-9487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2D1E16-BF97-4102-BC88-6CB69C1AF920}" type="pres">
      <dgm:prSet presAssocID="{612D5DBA-63CE-4934-94AA-6C2E63A04090}" presName="aSpace2" presStyleCnt="0"/>
      <dgm:spPr/>
      <dgm:t>
        <a:bodyPr/>
        <a:lstStyle/>
        <a:p>
          <a:endParaRPr lang="en-US"/>
        </a:p>
      </dgm:t>
    </dgm:pt>
    <dgm:pt modelId="{A9037C78-A7AB-49CE-B552-A3325DEB035A}" type="pres">
      <dgm:prSet presAssocID="{0F0F5A38-0027-474C-BA26-9EB3C103172C}" presName="childNode" presStyleLbl="node1" presStyleIdx="8" presStyleCnt="12" custScaleY="89043" custLinFactY="-93740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B5D7F6-52DD-4355-ACD3-9C9582582D6B}" type="pres">
      <dgm:prSet presAssocID="{0F0F5A38-0027-474C-BA26-9EB3C103172C}" presName="aSpace2" presStyleCnt="0"/>
      <dgm:spPr/>
      <dgm:t>
        <a:bodyPr/>
        <a:lstStyle/>
        <a:p>
          <a:endParaRPr lang="en-US"/>
        </a:p>
      </dgm:t>
    </dgm:pt>
    <dgm:pt modelId="{58203B16-ECD5-45C2-AB84-CB4EF99A3C21}" type="pres">
      <dgm:prSet presAssocID="{CA4EF82C-F242-41D4-9236-369B892BE312}" presName="childNode" presStyleLbl="node1" presStyleIdx="9" presStyleCnt="12" custScaleY="89043" custLinFactY="-95299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FEBE5C-8391-4B48-9F1C-57A9A4C69453}" type="pres">
      <dgm:prSet presAssocID="{CA4EF82C-F242-41D4-9236-369B892BE312}" presName="aSpace2" presStyleCnt="0"/>
      <dgm:spPr/>
      <dgm:t>
        <a:bodyPr/>
        <a:lstStyle/>
        <a:p>
          <a:endParaRPr lang="en-US"/>
        </a:p>
      </dgm:t>
    </dgm:pt>
    <dgm:pt modelId="{95BC134E-0D9F-4B12-8B76-BBD5922793A5}" type="pres">
      <dgm:prSet presAssocID="{05CF4C47-BB13-4829-90A1-EC0727DA2513}" presName="childNode" presStyleLbl="node1" presStyleIdx="10" presStyleCnt="12" custScaleY="89043" custLinFactY="-99976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B1BE16-AF05-42BD-B3F0-6A7D5BB7A073}" type="pres">
      <dgm:prSet presAssocID="{05CF4C47-BB13-4829-90A1-EC0727DA2513}" presName="aSpace2" presStyleCnt="0"/>
      <dgm:spPr/>
    </dgm:pt>
    <dgm:pt modelId="{79E988E0-FAB2-4261-9ECA-BF8AE5C11F09}" type="pres">
      <dgm:prSet presAssocID="{7450D373-7E79-4F82-9A64-4AA38A1DA129}" presName="childNode" presStyleLbl="node1" presStyleIdx="11" presStyleCnt="12" custScaleY="89043" custLinFactY="-97565" custLinFactNeighborX="538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3FF1EFA-E384-4955-86CF-D7ED21EA299F}" type="presOf" srcId="{9AF63CF4-649C-47C9-A933-1310616162EE}" destId="{6D6FBF55-485D-4305-BC1F-BA2124541E05}" srcOrd="1" destOrd="0" presId="urn:microsoft.com/office/officeart/2005/8/layout/lProcess2"/>
    <dgm:cxn modelId="{EC9D0F53-B62D-4EE3-9696-E5CC3D0C2C9C}" srcId="{267D1009-3864-4A15-AC8A-807BDA07319B}" destId="{C88BF25D-8C4B-4930-B5A8-0AAB0B6C2F61}" srcOrd="1" destOrd="0" parTransId="{4836FF2C-7A2C-4398-A492-928EF21FAEBC}" sibTransId="{96487B1D-E27A-4A7C-BEDA-E6A38A4D826B}"/>
    <dgm:cxn modelId="{4AFB27FA-E8C0-4B3E-8521-03EB6AAF0538}" srcId="{9AF63CF4-649C-47C9-A933-1310616162EE}" destId="{05CF4C47-BB13-4829-90A1-EC0727DA2513}" srcOrd="3" destOrd="0" parTransId="{4E758880-78E5-4715-9F95-4DE8893D3C1D}" sibTransId="{FCD29D57-32B4-4D9B-B9D5-0B0A3FE500C9}"/>
    <dgm:cxn modelId="{4F9A824B-6A63-47CF-B18C-8E88F8C89F25}" type="presOf" srcId="{1EB633A4-C5A4-4B8B-A319-F5D6718069B8}" destId="{74C99D3E-F3FD-432C-8BE9-5BAE6A255D5E}" srcOrd="0" destOrd="0" presId="urn:microsoft.com/office/officeart/2005/8/layout/lProcess2"/>
    <dgm:cxn modelId="{161DD1CA-C390-416F-841F-1B7080013B36}" srcId="{267D1009-3864-4A15-AC8A-807BDA07319B}" destId="{581BDAF4-300D-4CCA-A2CA-DBC07E4C1C34}" srcOrd="4" destOrd="0" parTransId="{28DCDD8F-C5F4-4955-973A-63AC86162F60}" sibTransId="{1D7ED3D6-84E2-4DF8-A94E-18BDF9FF1320}"/>
    <dgm:cxn modelId="{3D6ACBC5-1467-4868-871E-87FA82310752}" srcId="{267D1009-3864-4A15-AC8A-807BDA07319B}" destId="{2815E0BB-3C06-4C12-BE87-BD6F5EBA7935}" srcOrd="3" destOrd="0" parTransId="{443B972E-5BF3-4753-A205-3BA0963F6DFF}" sibTransId="{4EE28D93-8375-48E5-B506-A0FC0CD7B246}"/>
    <dgm:cxn modelId="{CA5CF8D9-2EB8-415A-8054-39BE9D50BB96}" type="presOf" srcId="{267D1009-3864-4A15-AC8A-807BDA07319B}" destId="{9E2EF594-B5D2-4060-A930-BE45138EA429}" srcOrd="0" destOrd="0" presId="urn:microsoft.com/office/officeart/2005/8/layout/lProcess2"/>
    <dgm:cxn modelId="{001C4D90-E689-46BD-9B75-AE8A590CF3EA}" type="presOf" srcId="{05CF4C47-BB13-4829-90A1-EC0727DA2513}" destId="{95BC134E-0D9F-4B12-8B76-BBD5922793A5}" srcOrd="0" destOrd="0" presId="urn:microsoft.com/office/officeart/2005/8/layout/lProcess2"/>
    <dgm:cxn modelId="{57D1B919-E216-4483-95DD-13674BFF039A}" srcId="{9AF63CF4-649C-47C9-A933-1310616162EE}" destId="{7450D373-7E79-4F82-9A64-4AA38A1DA129}" srcOrd="4" destOrd="0" parTransId="{E65DED6B-77DD-46CF-9BA8-C4AE92754C6A}" sibTransId="{3B642A92-6DC2-4A44-B225-4BD8F116E5CF}"/>
    <dgm:cxn modelId="{F63498E3-A6A7-4665-AE88-56645EA5457B}" type="presOf" srcId="{267D1009-3864-4A15-AC8A-807BDA07319B}" destId="{13A75760-2E17-424F-BB0F-DF580736D5D7}" srcOrd="1" destOrd="0" presId="urn:microsoft.com/office/officeart/2005/8/layout/lProcess2"/>
    <dgm:cxn modelId="{CC37928B-26D5-4520-BCC1-1E863689E1D7}" srcId="{E24377FD-AA31-4820-88ED-7BD398AF9364}" destId="{267D1009-3864-4A15-AC8A-807BDA07319B}" srcOrd="0" destOrd="0" parTransId="{8FC95F76-7A74-43DE-9124-25A10DC095D5}" sibTransId="{5EF57A76-BCBE-4A75-B7D2-516E5CAC8ECE}"/>
    <dgm:cxn modelId="{62049D29-1F0C-4FEC-B6A9-5905A7735318}" srcId="{E24377FD-AA31-4820-88ED-7BD398AF9364}" destId="{9AF63CF4-649C-47C9-A933-1310616162EE}" srcOrd="1" destOrd="0" parTransId="{9224041E-308A-4059-B55A-0C0E1990C314}" sibTransId="{947622A7-A7BA-4642-AC57-8EE7F7E6B154}"/>
    <dgm:cxn modelId="{F07301FB-D1AB-49EF-ACCD-58D3A4DB9865}" type="presOf" srcId="{9AF63CF4-649C-47C9-A933-1310616162EE}" destId="{7FCB9F24-3952-4CB8-BBAF-CBE50DF1FC91}" srcOrd="0" destOrd="0" presId="urn:microsoft.com/office/officeart/2005/8/layout/lProcess2"/>
    <dgm:cxn modelId="{D1DB9BE4-A205-456C-88B9-86DF217CAF9C}" srcId="{267D1009-3864-4A15-AC8A-807BDA07319B}" destId="{1EB633A4-C5A4-4B8B-A319-F5D6718069B8}" srcOrd="0" destOrd="0" parTransId="{61D43C2E-8157-45A0-9C58-E7147CFFC996}" sibTransId="{C2EA4E02-3D0D-476F-9759-9FD7D4D49BA5}"/>
    <dgm:cxn modelId="{1462D210-1C97-40F2-8922-7024D3205226}" srcId="{267D1009-3864-4A15-AC8A-807BDA07319B}" destId="{56EFB488-3D72-4E5A-9EF5-F8A6E4DDE869}" srcOrd="6" destOrd="0" parTransId="{052DA729-5B40-4492-AD2A-84C8E561D824}" sibTransId="{18503E69-8776-4469-9F2F-14D0D121A6E9}"/>
    <dgm:cxn modelId="{96139A76-867B-4CB1-8B5F-259FBDF777AC}" srcId="{267D1009-3864-4A15-AC8A-807BDA07319B}" destId="{D40C261D-8AAB-4F8C-B219-C19C43FD613F}" srcOrd="2" destOrd="0" parTransId="{FE8C48A5-3B9F-4F12-82D7-807588DDC79D}" sibTransId="{46A19629-0C75-4518-8829-471B37257221}"/>
    <dgm:cxn modelId="{885EC0B3-3244-46AE-BF5F-10F1B19DA8D9}" type="presOf" srcId="{7450D373-7E79-4F82-9A64-4AA38A1DA129}" destId="{79E988E0-FAB2-4261-9ECA-BF8AE5C11F09}" srcOrd="0" destOrd="0" presId="urn:microsoft.com/office/officeart/2005/8/layout/lProcess2"/>
    <dgm:cxn modelId="{0082459C-7DE4-45BD-8CAC-B07FF7560E9E}" srcId="{9AF63CF4-649C-47C9-A933-1310616162EE}" destId="{612D5DBA-63CE-4934-94AA-6C2E63A04090}" srcOrd="0" destOrd="0" parTransId="{535537E2-37A8-4B96-911C-C91CF5F53485}" sibTransId="{E605C3A3-B57A-45DD-AB36-8C34AB4CC25B}"/>
    <dgm:cxn modelId="{B8261DEE-E5D4-4DFE-9349-AAAF332D9939}" type="presOf" srcId="{0F0F5A38-0027-474C-BA26-9EB3C103172C}" destId="{A9037C78-A7AB-49CE-B552-A3325DEB035A}" srcOrd="0" destOrd="0" presId="urn:microsoft.com/office/officeart/2005/8/layout/lProcess2"/>
    <dgm:cxn modelId="{FF57E261-1F9C-47AE-8054-1733D5AEF547}" type="presOf" srcId="{D40C261D-8AAB-4F8C-B219-C19C43FD613F}" destId="{FB61E668-CF29-4EA7-BF70-43F875583291}" srcOrd="0" destOrd="0" presId="urn:microsoft.com/office/officeart/2005/8/layout/lProcess2"/>
    <dgm:cxn modelId="{29BFF137-C74F-4426-8B69-BC1196EC87E5}" srcId="{9AF63CF4-649C-47C9-A933-1310616162EE}" destId="{CA4EF82C-F242-41D4-9236-369B892BE312}" srcOrd="2" destOrd="0" parTransId="{EDE6AA22-65E1-4AB0-968B-788C78C4468C}" sibTransId="{F00CA7C6-4E2F-46CB-B7F0-338B5AC77392}"/>
    <dgm:cxn modelId="{53D73594-6070-4C51-9987-3C24FA7B7BD7}" type="presOf" srcId="{581BDAF4-300D-4CCA-A2CA-DBC07E4C1C34}" destId="{6E1EFE25-5840-4866-BD93-73F3492C35F8}" srcOrd="0" destOrd="0" presId="urn:microsoft.com/office/officeart/2005/8/layout/lProcess2"/>
    <dgm:cxn modelId="{ECFD5A33-2B6D-4421-A99D-7AD21A5AA665}" srcId="{9AF63CF4-649C-47C9-A933-1310616162EE}" destId="{0F0F5A38-0027-474C-BA26-9EB3C103172C}" srcOrd="1" destOrd="0" parTransId="{B394E3C5-3784-4528-9C10-4446C1409CCB}" sibTransId="{66B53BF7-0AC5-4F05-B70A-4B2B0492460B}"/>
    <dgm:cxn modelId="{976C541E-3C2E-453B-99BE-8A5D22F2B49B}" type="presOf" srcId="{C88BF25D-8C4B-4930-B5A8-0AAB0B6C2F61}" destId="{71787B42-9A3E-4626-8534-106FFF4AB4EE}" srcOrd="0" destOrd="0" presId="urn:microsoft.com/office/officeart/2005/8/layout/lProcess2"/>
    <dgm:cxn modelId="{14D4E762-0727-4DA9-8956-401EB3270648}" srcId="{267D1009-3864-4A15-AC8A-807BDA07319B}" destId="{6D22633C-C8C6-4AD7-B6A6-BCF11BB2723A}" srcOrd="5" destOrd="0" parTransId="{79D68A8C-0C1D-4190-850A-4A6A6771E0EF}" sibTransId="{8D7B6FED-21D8-4BE0-B653-D3EE874C74FE}"/>
    <dgm:cxn modelId="{5894F2C0-0F2C-43A2-8F4C-C7BACFAD0B51}" type="presOf" srcId="{6D22633C-C8C6-4AD7-B6A6-BCF11BB2723A}" destId="{952BED0A-DD08-420B-A16D-ED7B7AF943E6}" srcOrd="0" destOrd="0" presId="urn:microsoft.com/office/officeart/2005/8/layout/lProcess2"/>
    <dgm:cxn modelId="{15EE9653-9BCF-45C8-8CFF-E49BC559EDF3}" type="presOf" srcId="{CA4EF82C-F242-41D4-9236-369B892BE312}" destId="{58203B16-ECD5-45C2-AB84-CB4EF99A3C21}" srcOrd="0" destOrd="0" presId="urn:microsoft.com/office/officeart/2005/8/layout/lProcess2"/>
    <dgm:cxn modelId="{EA28E456-5BCB-42D1-8DD3-C9929AC7A88C}" type="presOf" srcId="{56EFB488-3D72-4E5A-9EF5-F8A6E4DDE869}" destId="{A03456B9-5588-41C9-B6CD-9F469F468382}" srcOrd="0" destOrd="0" presId="urn:microsoft.com/office/officeart/2005/8/layout/lProcess2"/>
    <dgm:cxn modelId="{47773726-F95F-48F5-8DBB-373B48489544}" type="presOf" srcId="{612D5DBA-63CE-4934-94AA-6C2E63A04090}" destId="{A4B5CC3B-FB6E-4F7E-BF54-71E51A4EC894}" srcOrd="0" destOrd="0" presId="urn:microsoft.com/office/officeart/2005/8/layout/lProcess2"/>
    <dgm:cxn modelId="{4FBE4B4D-A2AF-4BBD-889B-E6D4EB84D35D}" type="presOf" srcId="{E24377FD-AA31-4820-88ED-7BD398AF9364}" destId="{01ADE57B-8F50-42A9-81BF-D461CE81188D}" srcOrd="0" destOrd="0" presId="urn:microsoft.com/office/officeart/2005/8/layout/lProcess2"/>
    <dgm:cxn modelId="{A3795841-A821-498A-A3D0-5286EB5B3E87}" type="presOf" srcId="{2815E0BB-3C06-4C12-BE87-BD6F5EBA7935}" destId="{7EC84BC9-698F-4BD5-948B-667BC6538C84}" srcOrd="0" destOrd="0" presId="urn:microsoft.com/office/officeart/2005/8/layout/lProcess2"/>
    <dgm:cxn modelId="{4A2BBED0-B123-422F-8973-656D6DBD0198}" type="presParOf" srcId="{01ADE57B-8F50-42A9-81BF-D461CE81188D}" destId="{1C8F20CF-E7D1-4E2E-BD89-23C3962A9A72}" srcOrd="0" destOrd="0" presId="urn:microsoft.com/office/officeart/2005/8/layout/lProcess2"/>
    <dgm:cxn modelId="{073770C1-BE08-415A-BEEE-536C08F78AFC}" type="presParOf" srcId="{1C8F20CF-E7D1-4E2E-BD89-23C3962A9A72}" destId="{9E2EF594-B5D2-4060-A930-BE45138EA429}" srcOrd="0" destOrd="0" presId="urn:microsoft.com/office/officeart/2005/8/layout/lProcess2"/>
    <dgm:cxn modelId="{D373A286-CD05-4465-9B85-8767DCFCB13C}" type="presParOf" srcId="{1C8F20CF-E7D1-4E2E-BD89-23C3962A9A72}" destId="{13A75760-2E17-424F-BB0F-DF580736D5D7}" srcOrd="1" destOrd="0" presId="urn:microsoft.com/office/officeart/2005/8/layout/lProcess2"/>
    <dgm:cxn modelId="{03285082-F60F-4FC9-84BD-9DCCAB397F7C}" type="presParOf" srcId="{1C8F20CF-E7D1-4E2E-BD89-23C3962A9A72}" destId="{13667B1E-CC56-407C-ABF1-F4F607B23CE1}" srcOrd="2" destOrd="0" presId="urn:microsoft.com/office/officeart/2005/8/layout/lProcess2"/>
    <dgm:cxn modelId="{066C6DDC-39E2-478D-8A91-D83B726FC522}" type="presParOf" srcId="{13667B1E-CC56-407C-ABF1-F4F607B23CE1}" destId="{09412093-F13F-40B8-A7DC-F6A0CEB58122}" srcOrd="0" destOrd="0" presId="urn:microsoft.com/office/officeart/2005/8/layout/lProcess2"/>
    <dgm:cxn modelId="{EA0A77AF-C579-4487-B232-9C6A82A9F1AC}" type="presParOf" srcId="{09412093-F13F-40B8-A7DC-F6A0CEB58122}" destId="{74C99D3E-F3FD-432C-8BE9-5BAE6A255D5E}" srcOrd="0" destOrd="0" presId="urn:microsoft.com/office/officeart/2005/8/layout/lProcess2"/>
    <dgm:cxn modelId="{37F94E2A-20B2-4AD7-BB9F-82769E3E6D33}" type="presParOf" srcId="{09412093-F13F-40B8-A7DC-F6A0CEB58122}" destId="{B73E4B79-CF7F-4082-8BF2-E9D60D871FD2}" srcOrd="1" destOrd="0" presId="urn:microsoft.com/office/officeart/2005/8/layout/lProcess2"/>
    <dgm:cxn modelId="{A920178B-1E4E-490B-8FCB-7D56123982F8}" type="presParOf" srcId="{09412093-F13F-40B8-A7DC-F6A0CEB58122}" destId="{71787B42-9A3E-4626-8534-106FFF4AB4EE}" srcOrd="2" destOrd="0" presId="urn:microsoft.com/office/officeart/2005/8/layout/lProcess2"/>
    <dgm:cxn modelId="{45E5B659-6F15-4E31-922A-73B093E5E329}" type="presParOf" srcId="{09412093-F13F-40B8-A7DC-F6A0CEB58122}" destId="{AD804050-55CA-48DD-8682-47FFA282128B}" srcOrd="3" destOrd="0" presId="urn:microsoft.com/office/officeart/2005/8/layout/lProcess2"/>
    <dgm:cxn modelId="{2E15135C-B739-4D3F-9BD4-85040CCF10EC}" type="presParOf" srcId="{09412093-F13F-40B8-A7DC-F6A0CEB58122}" destId="{FB61E668-CF29-4EA7-BF70-43F875583291}" srcOrd="4" destOrd="0" presId="urn:microsoft.com/office/officeart/2005/8/layout/lProcess2"/>
    <dgm:cxn modelId="{9960B7BD-B3DE-4017-A6B4-79B5CCA262F1}" type="presParOf" srcId="{09412093-F13F-40B8-A7DC-F6A0CEB58122}" destId="{085949B1-DC87-4FF0-B3A2-BEC04CFA0444}" srcOrd="5" destOrd="0" presId="urn:microsoft.com/office/officeart/2005/8/layout/lProcess2"/>
    <dgm:cxn modelId="{435F7643-6F31-4AB2-AD11-445352F813C5}" type="presParOf" srcId="{09412093-F13F-40B8-A7DC-F6A0CEB58122}" destId="{7EC84BC9-698F-4BD5-948B-667BC6538C84}" srcOrd="6" destOrd="0" presId="urn:microsoft.com/office/officeart/2005/8/layout/lProcess2"/>
    <dgm:cxn modelId="{FF29D28A-DCFF-4CC1-809C-ABB100087916}" type="presParOf" srcId="{09412093-F13F-40B8-A7DC-F6A0CEB58122}" destId="{A3F1C8AF-DC57-461C-A593-B6AD38DF1804}" srcOrd="7" destOrd="0" presId="urn:microsoft.com/office/officeart/2005/8/layout/lProcess2"/>
    <dgm:cxn modelId="{81B13235-4F93-405F-8517-49B97C1E9A43}" type="presParOf" srcId="{09412093-F13F-40B8-A7DC-F6A0CEB58122}" destId="{6E1EFE25-5840-4866-BD93-73F3492C35F8}" srcOrd="8" destOrd="0" presId="urn:microsoft.com/office/officeart/2005/8/layout/lProcess2"/>
    <dgm:cxn modelId="{C7CD5BCA-9984-4F05-AA69-82F4CE0D7B33}" type="presParOf" srcId="{09412093-F13F-40B8-A7DC-F6A0CEB58122}" destId="{5ACFF01A-6881-4AA7-B867-508AE35047EA}" srcOrd="9" destOrd="0" presId="urn:microsoft.com/office/officeart/2005/8/layout/lProcess2"/>
    <dgm:cxn modelId="{7B80B227-8640-483E-8BB1-494F0DBCC9AD}" type="presParOf" srcId="{09412093-F13F-40B8-A7DC-F6A0CEB58122}" destId="{952BED0A-DD08-420B-A16D-ED7B7AF943E6}" srcOrd="10" destOrd="0" presId="urn:microsoft.com/office/officeart/2005/8/layout/lProcess2"/>
    <dgm:cxn modelId="{B17DDD0D-3E5D-4C4F-AAE0-0F181D88FA00}" type="presParOf" srcId="{09412093-F13F-40B8-A7DC-F6A0CEB58122}" destId="{B8E333AC-2246-43A8-9C97-638907451E57}" srcOrd="11" destOrd="0" presId="urn:microsoft.com/office/officeart/2005/8/layout/lProcess2"/>
    <dgm:cxn modelId="{498EFAE7-BFFC-4290-B5F9-D7CC6CB3BA14}" type="presParOf" srcId="{09412093-F13F-40B8-A7DC-F6A0CEB58122}" destId="{A03456B9-5588-41C9-B6CD-9F469F468382}" srcOrd="12" destOrd="0" presId="urn:microsoft.com/office/officeart/2005/8/layout/lProcess2"/>
    <dgm:cxn modelId="{252C44AC-DCA4-4B30-9967-B0C26489E858}" type="presParOf" srcId="{01ADE57B-8F50-42A9-81BF-D461CE81188D}" destId="{5FF52E6A-01F7-4126-98AD-C5FFCF33DF57}" srcOrd="1" destOrd="0" presId="urn:microsoft.com/office/officeart/2005/8/layout/lProcess2"/>
    <dgm:cxn modelId="{98AB5F49-4E7E-4016-A8C3-A4A7D54E345E}" type="presParOf" srcId="{01ADE57B-8F50-42A9-81BF-D461CE81188D}" destId="{211951DE-7AA7-497F-9CAB-DC0AE6CC1AA8}" srcOrd="2" destOrd="0" presId="urn:microsoft.com/office/officeart/2005/8/layout/lProcess2"/>
    <dgm:cxn modelId="{F4F8CFA1-A149-4C4A-B6DA-4FBB3FC85141}" type="presParOf" srcId="{211951DE-7AA7-497F-9CAB-DC0AE6CC1AA8}" destId="{7FCB9F24-3952-4CB8-BBAF-CBE50DF1FC91}" srcOrd="0" destOrd="0" presId="urn:microsoft.com/office/officeart/2005/8/layout/lProcess2"/>
    <dgm:cxn modelId="{E04E8AE0-56A3-4228-84F8-1597369DEC80}" type="presParOf" srcId="{211951DE-7AA7-497F-9CAB-DC0AE6CC1AA8}" destId="{6D6FBF55-485D-4305-BC1F-BA2124541E05}" srcOrd="1" destOrd="0" presId="urn:microsoft.com/office/officeart/2005/8/layout/lProcess2"/>
    <dgm:cxn modelId="{65515666-BC34-4217-92E3-C979E183B777}" type="presParOf" srcId="{211951DE-7AA7-497F-9CAB-DC0AE6CC1AA8}" destId="{66041112-4FCA-4278-8AC6-D44547AF749F}" srcOrd="2" destOrd="0" presId="urn:microsoft.com/office/officeart/2005/8/layout/lProcess2"/>
    <dgm:cxn modelId="{42C11DB8-0265-4F51-B3A6-855837F1106B}" type="presParOf" srcId="{66041112-4FCA-4278-8AC6-D44547AF749F}" destId="{160FE45B-453D-40B4-BB7D-90CD15F92193}" srcOrd="0" destOrd="0" presId="urn:microsoft.com/office/officeart/2005/8/layout/lProcess2"/>
    <dgm:cxn modelId="{E1E678DB-111F-4E02-B616-EBF202170DE7}" type="presParOf" srcId="{160FE45B-453D-40B4-BB7D-90CD15F92193}" destId="{A4B5CC3B-FB6E-4F7E-BF54-71E51A4EC894}" srcOrd="0" destOrd="0" presId="urn:microsoft.com/office/officeart/2005/8/layout/lProcess2"/>
    <dgm:cxn modelId="{52E6035F-DDE4-4B09-9F2F-CC2746FE1E08}" type="presParOf" srcId="{160FE45B-453D-40B4-BB7D-90CD15F92193}" destId="{252D1E16-BF97-4102-BC88-6CB69C1AF920}" srcOrd="1" destOrd="0" presId="urn:microsoft.com/office/officeart/2005/8/layout/lProcess2"/>
    <dgm:cxn modelId="{1B5D4729-CA04-4A8A-99C0-52BB6E3CD6CA}" type="presParOf" srcId="{160FE45B-453D-40B4-BB7D-90CD15F92193}" destId="{A9037C78-A7AB-49CE-B552-A3325DEB035A}" srcOrd="2" destOrd="0" presId="urn:microsoft.com/office/officeart/2005/8/layout/lProcess2"/>
    <dgm:cxn modelId="{8DB74C87-03EB-48C5-AA64-913834B44A3C}" type="presParOf" srcId="{160FE45B-453D-40B4-BB7D-90CD15F92193}" destId="{B8B5D7F6-52DD-4355-ACD3-9C9582582D6B}" srcOrd="3" destOrd="0" presId="urn:microsoft.com/office/officeart/2005/8/layout/lProcess2"/>
    <dgm:cxn modelId="{FE4E70EB-9B99-415B-BC92-88E0862EC7AF}" type="presParOf" srcId="{160FE45B-453D-40B4-BB7D-90CD15F92193}" destId="{58203B16-ECD5-45C2-AB84-CB4EF99A3C21}" srcOrd="4" destOrd="0" presId="urn:microsoft.com/office/officeart/2005/8/layout/lProcess2"/>
    <dgm:cxn modelId="{4353CBBD-C801-479A-9D52-07B4FF1C0124}" type="presParOf" srcId="{160FE45B-453D-40B4-BB7D-90CD15F92193}" destId="{12FEBE5C-8391-4B48-9F1C-57A9A4C69453}" srcOrd="5" destOrd="0" presId="urn:microsoft.com/office/officeart/2005/8/layout/lProcess2"/>
    <dgm:cxn modelId="{563A44E9-4E4D-4152-AAFB-4D539FCE0ECA}" type="presParOf" srcId="{160FE45B-453D-40B4-BB7D-90CD15F92193}" destId="{95BC134E-0D9F-4B12-8B76-BBD5922793A5}" srcOrd="6" destOrd="0" presId="urn:microsoft.com/office/officeart/2005/8/layout/lProcess2"/>
    <dgm:cxn modelId="{4ABEE642-3E46-42D2-B669-A26683F71DA8}" type="presParOf" srcId="{160FE45B-453D-40B4-BB7D-90CD15F92193}" destId="{D8B1BE16-AF05-42BD-B3F0-6A7D5BB7A073}" srcOrd="7" destOrd="0" presId="urn:microsoft.com/office/officeart/2005/8/layout/lProcess2"/>
    <dgm:cxn modelId="{62BCE2CD-4E4D-415E-9D23-08FA76710DBD}" type="presParOf" srcId="{160FE45B-453D-40B4-BB7D-90CD15F92193}" destId="{79E988E0-FAB2-4261-9ECA-BF8AE5C11F09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EF594-B5D2-4060-A930-BE45138EA429}">
      <dsp:nvSpPr>
        <dsp:cNvPr id="0" name=""/>
        <dsp:cNvSpPr/>
      </dsp:nvSpPr>
      <dsp:spPr>
        <a:xfrm>
          <a:off x="83490" y="299584"/>
          <a:ext cx="4045165" cy="3466645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83490" y="299584"/>
        <a:ext cx="4045165" cy="1039993"/>
      </dsp:txXfrm>
    </dsp:sp>
    <dsp:sp modelId="{74C99D3E-F3FD-432C-8BE9-5BAE6A255D5E}">
      <dsp:nvSpPr>
        <dsp:cNvPr id="0" name=""/>
        <dsp:cNvSpPr/>
      </dsp:nvSpPr>
      <dsp:spPr>
        <a:xfrm>
          <a:off x="408721" y="593885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smtClean="0">
              <a:latin typeface="Arial" pitchFamily="34" charset="0"/>
              <a:ea typeface="DFHeiW5-GB" pitchFamily="49" charset="-122"/>
            </a:rPr>
            <a:t>课程简介</a:t>
          </a: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18881" y="604045"/>
        <a:ext cx="3215812" cy="326559"/>
      </dsp:txXfrm>
    </dsp:sp>
    <dsp:sp modelId="{71787B42-9A3E-4626-8534-106FFF4AB4EE}">
      <dsp:nvSpPr>
        <dsp:cNvPr id="0" name=""/>
        <dsp:cNvSpPr/>
      </dsp:nvSpPr>
      <dsp:spPr>
        <a:xfrm>
          <a:off x="408721" y="994131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smtClean="0">
              <a:latin typeface="Arial" pitchFamily="34" charset="0"/>
              <a:ea typeface="DFHeiW5-GB" pitchFamily="49" charset="-122"/>
            </a:rPr>
            <a:t>软件定义的数据中心</a:t>
          </a: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18881" y="1004291"/>
        <a:ext cx="3215812" cy="326559"/>
      </dsp:txXfrm>
    </dsp:sp>
    <dsp:sp modelId="{FB61E668-CF29-4EA7-BF70-43F875583291}">
      <dsp:nvSpPr>
        <dsp:cNvPr id="0" name=""/>
        <dsp:cNvSpPr/>
      </dsp:nvSpPr>
      <dsp:spPr>
        <a:xfrm>
          <a:off x="408721" y="1394376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smtClean="0">
              <a:latin typeface="Arial" pitchFamily="34" charset="0"/>
              <a:ea typeface="DFHeiW5-GB" pitchFamily="49" charset="-122"/>
            </a:rPr>
            <a:t>创建虚拟机</a:t>
          </a: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18881" y="1404536"/>
        <a:ext cx="3215812" cy="326559"/>
      </dsp:txXfrm>
    </dsp:sp>
    <dsp:sp modelId="{7EC84BC9-698F-4BD5-948B-667BC6538C84}">
      <dsp:nvSpPr>
        <dsp:cNvPr id="0" name=""/>
        <dsp:cNvSpPr/>
      </dsp:nvSpPr>
      <dsp:spPr>
        <a:xfrm>
          <a:off x="408721" y="1794622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baseline="0" noProof="0" smtClean="0">
              <a:latin typeface="Arial" pitchFamily="34" charset="0"/>
              <a:ea typeface="DFHeiW5-GB" pitchFamily="49" charset="-122"/>
            </a:rPr>
            <a:t>VMware vCenter Server</a:t>
          </a: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18881" y="1804782"/>
        <a:ext cx="3215812" cy="326559"/>
      </dsp:txXfrm>
    </dsp:sp>
    <dsp:sp modelId="{6E1EFE25-5840-4866-BD93-73F3492C35F8}">
      <dsp:nvSpPr>
        <dsp:cNvPr id="0" name=""/>
        <dsp:cNvSpPr/>
      </dsp:nvSpPr>
      <dsp:spPr>
        <a:xfrm>
          <a:off x="408721" y="2194868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smtClean="0">
              <a:latin typeface="Arial" pitchFamily="34" charset="0"/>
              <a:ea typeface="DFHeiW5-GB" pitchFamily="49" charset="-122"/>
            </a:rPr>
            <a:t>配置和管理虚拟网络</a:t>
          </a: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18881" y="2205028"/>
        <a:ext cx="3215812" cy="326559"/>
      </dsp:txXfrm>
    </dsp:sp>
    <dsp:sp modelId="{952BED0A-DD08-420B-A16D-ED7B7AF943E6}">
      <dsp:nvSpPr>
        <dsp:cNvPr id="0" name=""/>
        <dsp:cNvSpPr/>
      </dsp:nvSpPr>
      <dsp:spPr>
        <a:xfrm>
          <a:off x="408721" y="2595113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smtClean="0">
              <a:latin typeface="Arial" pitchFamily="34" charset="0"/>
              <a:ea typeface="DFHeiW5-GB" pitchFamily="49" charset="-122"/>
            </a:rPr>
            <a:t>配置和管理虚拟存储</a:t>
          </a: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18881" y="2605273"/>
        <a:ext cx="3215812" cy="326559"/>
      </dsp:txXfrm>
    </dsp:sp>
    <dsp:sp modelId="{A03456B9-5588-41C9-B6CD-9F469F468382}">
      <dsp:nvSpPr>
        <dsp:cNvPr id="0" name=""/>
        <dsp:cNvSpPr/>
      </dsp:nvSpPr>
      <dsp:spPr>
        <a:xfrm>
          <a:off x="408721" y="2995359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smtClean="0">
              <a:latin typeface="Arial" pitchFamily="34" charset="0"/>
              <a:ea typeface="DFHeiW5-GB" pitchFamily="49" charset="-122"/>
            </a:rPr>
            <a:t>虚拟机管理</a:t>
          </a: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18881" y="3005519"/>
        <a:ext cx="3215812" cy="326559"/>
      </dsp:txXfrm>
    </dsp:sp>
    <dsp:sp modelId="{7FCB9F24-3952-4CB8-BBAF-CBE50DF1FC91}">
      <dsp:nvSpPr>
        <dsp:cNvPr id="0" name=""/>
        <dsp:cNvSpPr/>
      </dsp:nvSpPr>
      <dsp:spPr>
        <a:xfrm>
          <a:off x="4356962" y="288005"/>
          <a:ext cx="4045165" cy="350875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356962" y="288005"/>
        <a:ext cx="4045165" cy="1052625"/>
      </dsp:txXfrm>
    </dsp:sp>
    <dsp:sp modelId="{A4B5CC3B-FB6E-4F7E-BF54-71E51A4EC894}">
      <dsp:nvSpPr>
        <dsp:cNvPr id="0" name=""/>
        <dsp:cNvSpPr/>
      </dsp:nvSpPr>
      <dsp:spPr>
        <a:xfrm>
          <a:off x="4757274" y="596748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dirty="0" smtClean="0">
              <a:latin typeface="Arial" pitchFamily="34" charset="0"/>
              <a:ea typeface="DFHeiW5-GB" pitchFamily="49" charset="-122"/>
            </a:rPr>
            <a:t>资源管理和监控</a:t>
          </a:r>
          <a:endParaRPr lang="en-US" altLang="zh-CN" sz="1200" kern="1200" baseline="0" noProof="0" dirty="0">
            <a:latin typeface="Arial" pitchFamily="34" charset="0"/>
            <a:ea typeface="DFHeiW5-GB" pitchFamily="49" charset="-122"/>
          </a:endParaRPr>
        </a:p>
      </dsp:txBody>
      <dsp:txXfrm>
        <a:off x="4771440" y="610914"/>
        <a:ext cx="3207800" cy="455328"/>
      </dsp:txXfrm>
    </dsp:sp>
    <dsp:sp modelId="{A9037C78-A7AB-49CE-B552-A3325DEB035A}">
      <dsp:nvSpPr>
        <dsp:cNvPr id="0" name=""/>
        <dsp:cNvSpPr/>
      </dsp:nvSpPr>
      <dsp:spPr>
        <a:xfrm>
          <a:off x="4757274" y="1170111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baseline="0" noProof="0" smtClean="0">
              <a:latin typeface="Arial" pitchFamily="34" charset="0"/>
              <a:ea typeface="DFHeiW5-GB" pitchFamily="49" charset="-122"/>
            </a:rPr>
            <a:t>High Availability </a:t>
          </a:r>
          <a:r>
            <a:rPr lang="zh-CN" altLang="en-US" sz="1200" kern="1200" baseline="0" noProof="0" smtClean="0">
              <a:latin typeface="Arial" pitchFamily="34" charset="0"/>
              <a:ea typeface="DFHeiW5-GB" pitchFamily="49" charset="-122"/>
            </a:rPr>
            <a:t>和 </a:t>
          </a:r>
          <a:r>
            <a:rPr lang="en-US" altLang="zh-CN" sz="1200" kern="1200" baseline="0" noProof="0" smtClean="0">
              <a:latin typeface="Arial" pitchFamily="34" charset="0"/>
              <a:ea typeface="DFHeiW5-GB" pitchFamily="49" charset="-122"/>
            </a:rPr>
            <a:t>Fault Tolerance</a:t>
          </a: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771440" y="1184277"/>
        <a:ext cx="3207800" cy="455328"/>
      </dsp:txXfrm>
    </dsp:sp>
    <dsp:sp modelId="{58203B16-ECD5-45C2-AB84-CB4EF99A3C21}">
      <dsp:nvSpPr>
        <dsp:cNvPr id="0" name=""/>
        <dsp:cNvSpPr/>
      </dsp:nvSpPr>
      <dsp:spPr>
        <a:xfrm>
          <a:off x="4757274" y="1728869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b="0" kern="1200" baseline="0" noProof="0" smtClean="0">
              <a:latin typeface="Arial" pitchFamily="34" charset="0"/>
              <a:ea typeface="DFHeiW5-GB" pitchFamily="49" charset="-122"/>
            </a:rPr>
            <a:t>主机可扩展性</a:t>
          </a:r>
          <a:endParaRPr lang="en-US" altLang="zh-CN" sz="1200" b="0" kern="1200" baseline="0" noProof="0" dirty="0">
            <a:latin typeface="Arial" pitchFamily="34" charset="0"/>
            <a:ea typeface="DFHeiW5-GB" pitchFamily="49" charset="-122"/>
          </a:endParaRPr>
        </a:p>
      </dsp:txBody>
      <dsp:txXfrm>
        <a:off x="4771440" y="1743035"/>
        <a:ext cx="3207800" cy="455328"/>
      </dsp:txXfrm>
    </dsp:sp>
    <dsp:sp modelId="{95BC134E-0D9F-4B12-8B76-BBD5922793A5}">
      <dsp:nvSpPr>
        <dsp:cNvPr id="0" name=""/>
        <dsp:cNvSpPr/>
      </dsp:nvSpPr>
      <dsp:spPr>
        <a:xfrm>
          <a:off x="4757274" y="2270690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 smtClean="0">
              <a:ea typeface="华康黑体W5"/>
            </a:rPr>
            <a:t>vSphere Update Manager </a:t>
          </a:r>
          <a:r>
            <a:rPr lang="zh-CN" altLang="en-US" sz="1200" kern="1200" smtClean="0">
              <a:latin typeface="华康黑体W5" pitchFamily="49" charset="-122"/>
              <a:ea typeface="华康黑体W5" pitchFamily="49" charset="-122"/>
            </a:rPr>
            <a:t>和主机维护</a:t>
          </a:r>
          <a:endParaRPr lang="en-US" altLang="zh-CN" sz="1200" b="0" kern="1200" baseline="0" noProof="0" dirty="0">
            <a:latin typeface="Arial" pitchFamily="34" charset="0"/>
            <a:ea typeface="DFHeiW5-GB" pitchFamily="49" charset="-122"/>
          </a:endParaRPr>
        </a:p>
      </dsp:txBody>
      <dsp:txXfrm>
        <a:off x="4771440" y="2284856"/>
        <a:ext cx="3207800" cy="455328"/>
      </dsp:txXfrm>
    </dsp:sp>
    <dsp:sp modelId="{79E988E0-FAB2-4261-9ECA-BF8AE5C11F09}">
      <dsp:nvSpPr>
        <dsp:cNvPr id="0" name=""/>
        <dsp:cNvSpPr/>
      </dsp:nvSpPr>
      <dsp:spPr>
        <a:xfrm>
          <a:off x="4774684" y="2851011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dirty="0" smtClean="0">
              <a:latin typeface="Arial" pitchFamily="34" charset="0"/>
              <a:ea typeface="DFHeiW5-GB" pitchFamily="49" charset="-122"/>
            </a:rPr>
            <a:t>安装 </a:t>
          </a:r>
          <a:r>
            <a:rPr lang="en-US" altLang="zh-CN" sz="1200" kern="1200" baseline="0" noProof="0" dirty="0" smtClean="0">
              <a:latin typeface="Arial" pitchFamily="34" charset="0"/>
              <a:ea typeface="DFHeiW5-GB" pitchFamily="49" charset="-122"/>
            </a:rPr>
            <a:t>vSphere </a:t>
          </a:r>
          <a:r>
            <a:rPr lang="zh-CN" altLang="en-US" sz="1200" kern="1200" baseline="0" noProof="0" dirty="0" smtClean="0">
              <a:latin typeface="Arial" pitchFamily="34" charset="0"/>
              <a:ea typeface="DFHeiW5-GB" pitchFamily="49" charset="-122"/>
            </a:rPr>
            <a:t>组件</a:t>
          </a:r>
          <a:endParaRPr lang="en-US" altLang="zh-CN" sz="1200" kern="1200" baseline="0" noProof="0" dirty="0">
            <a:latin typeface="Arial" pitchFamily="34" charset="0"/>
            <a:ea typeface="DFHeiW5-GB" pitchFamily="49" charset="-122"/>
          </a:endParaRPr>
        </a:p>
      </dsp:txBody>
      <dsp:txXfrm>
        <a:off x="4788850" y="2865177"/>
        <a:ext cx="3207800" cy="455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273D68B-0CA8-4788-90D5-2D086E039DB9}" type="slidenum">
              <a:rPr lang="en-US"/>
              <a:pPr>
                <a:defRPr/>
              </a:pPr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818327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2" y="4560571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0ED41AE-736E-48F5-8701-1355F6D9E97A}" type="slidenum">
              <a:rPr lang="en-US"/>
              <a:pPr>
                <a:defRPr/>
              </a:pPr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017954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0D446D-95DC-4D91-98CC-C4AD03C78757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" name="Rectangle 3"/>
          <p:cNvSpPr>
            <a:spLocks noGrp="1" noChangeArrowheads="1"/>
          </p:cNvSpPr>
          <p:nvPr>
            <p:ph type="body" idx="3"/>
          </p:nvPr>
        </p:nvSpPr>
        <p:spPr>
          <a:xfrm>
            <a:off x="638388" y="4800602"/>
            <a:ext cx="6351693" cy="4320540"/>
          </a:xfrm>
        </p:spPr>
        <p:txBody>
          <a:bodyPr/>
          <a:lstStyle/>
          <a:p>
            <a:pPr marL="241594" indent="-241594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6CB709-B7EB-4243-B1CE-76088C4D7B44}" type="slidenum">
              <a:rPr lang="en-US" smtClean="0">
                <a:latin typeface="Arial" charset="0"/>
                <a:cs typeface="Arial" charset="0"/>
              </a:rPr>
              <a:pPr/>
              <a:t>11</a:t>
            </a:fld>
            <a:endParaRPr lang="en-US" dirty="0" smtClean="0">
              <a:latin typeface="Arial" charset="0"/>
              <a:cs typeface="Arial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>
              <a:buFontTx/>
              <a:buNone/>
            </a:pPr>
            <a:endParaRPr lang="en-US" baseline="0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ea typeface="ＭＳ Ｐゴシック"/>
            </a:endParaRPr>
          </a:p>
        </p:txBody>
      </p:sp>
      <p:sp>
        <p:nvSpPr>
          <p:cNvPr id="20483" name="Slide Number Placeholder 3"/>
          <p:cNvSpPr txBox="1">
            <a:spLocks noGrp="1"/>
          </p:cNvSpPr>
          <p:nvPr/>
        </p:nvSpPr>
        <p:spPr bwMode="auto">
          <a:xfrm>
            <a:off x="4144964" y="9121775"/>
            <a:ext cx="3170236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16" tIns="48306" rIns="96616" bIns="48306" anchor="b"/>
          <a:lstStyle/>
          <a:p>
            <a:pPr algn="r" eaLnBrk="0" hangingPunct="0"/>
            <a:fld id="{5A893F46-9042-45CA-9B36-B836618DE53C}" type="slidenum">
              <a:rPr lang="en-US" sz="1200">
                <a:solidFill>
                  <a:schemeClr val="tx1"/>
                </a:solidFill>
              </a:rPr>
              <a:pPr algn="r" eaLnBrk="0" hangingPunct="0"/>
              <a:t>12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a typeface="ＭＳ Ｐゴシック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BDB03A-FE5A-42B9-B687-23A65FCE3502}" type="slidenum">
              <a:rPr lang="en-US" smtClean="0">
                <a:ea typeface="ＭＳ Ｐゴシック"/>
                <a:cs typeface="ＭＳ Ｐゴシック"/>
              </a:rPr>
              <a:pPr/>
              <a:t>13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a typeface="ＭＳ Ｐゴシック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4E4B7B-2B0B-4F21-89CB-FE576D6D01CB}" type="slidenum">
              <a:rPr lang="en-US" smtClean="0">
                <a:ea typeface="ＭＳ Ｐゴシック"/>
                <a:cs typeface="ＭＳ Ｐゴシック"/>
              </a:rPr>
              <a:pPr/>
              <a:t>14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endParaRPr lang="en-US" sz="2100" kern="0" dirty="0">
              <a:solidFill>
                <a:srgbClr val="333333"/>
              </a:solidFill>
            </a:endParaRPr>
          </a:p>
        </p:txBody>
      </p:sp>
      <p:sp>
        <p:nvSpPr>
          <p:cNvPr id="26627" name="Slide Number Placeholder 3"/>
          <p:cNvSpPr txBox="1">
            <a:spLocks noGrp="1"/>
          </p:cNvSpPr>
          <p:nvPr/>
        </p:nvSpPr>
        <p:spPr bwMode="auto">
          <a:xfrm>
            <a:off x="4144964" y="9121775"/>
            <a:ext cx="3170236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16" tIns="48306" rIns="96616" bIns="48306" anchor="b"/>
          <a:lstStyle/>
          <a:p>
            <a:pPr algn="r" eaLnBrk="0" hangingPunct="0"/>
            <a:fld id="{E9DCF8E1-31A2-494B-9412-65B205E295BF}" type="slidenum">
              <a:rPr lang="en-US" sz="1200">
                <a:solidFill>
                  <a:schemeClr val="tx1"/>
                </a:solidFill>
              </a:rPr>
              <a:pPr algn="r" eaLnBrk="0" hangingPunct="0"/>
              <a:t>15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8389">
              <a:defRPr/>
            </a:pPr>
            <a:endParaRPr lang="en-US" sz="2100" dirty="0"/>
          </a:p>
        </p:txBody>
      </p:sp>
      <p:sp>
        <p:nvSpPr>
          <p:cNvPr id="28675" name="Slide Number Placeholder 3"/>
          <p:cNvSpPr txBox="1">
            <a:spLocks noGrp="1"/>
          </p:cNvSpPr>
          <p:nvPr/>
        </p:nvSpPr>
        <p:spPr bwMode="auto">
          <a:xfrm>
            <a:off x="4144964" y="9121775"/>
            <a:ext cx="3170236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16" tIns="48306" rIns="96616" bIns="48306" anchor="b"/>
          <a:lstStyle/>
          <a:p>
            <a:pPr algn="r" eaLnBrk="0" hangingPunct="0"/>
            <a:fld id="{205ED345-3AAD-44CD-BE4E-D4520A118EEA}" type="slidenum">
              <a:rPr lang="en-US" sz="1200">
                <a:solidFill>
                  <a:schemeClr val="tx1"/>
                </a:solidFill>
              </a:rPr>
              <a:pPr algn="r" eaLnBrk="0" hangingPunct="0"/>
              <a:t>16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z="2100" dirty="0">
              <a:ea typeface="ＭＳ Ｐゴシック"/>
            </a:endParaRP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371FD8-19EA-4700-B4AE-56532008ECEA}" type="slidenum">
              <a:rPr lang="en-US" smtClean="0">
                <a:ea typeface="ＭＳ Ｐゴシック"/>
                <a:cs typeface="ＭＳ Ｐゴシック"/>
              </a:rPr>
              <a:pPr/>
              <a:t>17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a typeface="ＭＳ Ｐゴシック"/>
            </a:endParaRPr>
          </a:p>
        </p:txBody>
      </p:sp>
      <p:sp>
        <p:nvSpPr>
          <p:cNvPr id="32771" name="Slide Number Placeholder 3"/>
          <p:cNvSpPr txBox="1">
            <a:spLocks noGrp="1"/>
          </p:cNvSpPr>
          <p:nvPr/>
        </p:nvSpPr>
        <p:spPr bwMode="auto">
          <a:xfrm>
            <a:off x="4144964" y="9121775"/>
            <a:ext cx="3170236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16" tIns="48306" rIns="96616" bIns="48306" anchor="b"/>
          <a:lstStyle/>
          <a:p>
            <a:pPr algn="r" eaLnBrk="0" hangingPunct="0"/>
            <a:fld id="{A2889325-99DE-4485-A3E8-AF8962F9E929}" type="slidenum">
              <a:rPr lang="en-US" sz="1200">
                <a:solidFill>
                  <a:schemeClr val="tx1"/>
                </a:solidFill>
              </a:rPr>
              <a:pPr algn="r" eaLnBrk="0" hangingPunct="0"/>
              <a:t>18</a:t>
            </a:fld>
            <a:endParaRPr lang="en-US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2D4BEE-A75A-F043-A675-D2F5127E38E1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E8F89A-5496-4F86-9165-FD39AD1FE260}" type="slidenum">
              <a:rPr lang="en-US"/>
              <a:pPr/>
              <a:t>20</a:t>
            </a:fld>
            <a:endParaRPr lang="en-US" dirty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" name="Rectangle 3"/>
          <p:cNvSpPr>
            <a:spLocks noGrp="1" noChangeArrowheads="1"/>
          </p:cNvSpPr>
          <p:nvPr>
            <p:ph type="body" idx="3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pPr marL="241571" indent="-241571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9944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E8F89A-5496-4F86-9165-FD39AD1FE260}" type="slidenum">
              <a:rPr lang="en-US"/>
              <a:pPr/>
              <a:t>21</a:t>
            </a:fld>
            <a:endParaRPr lang="en-US" dirty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" name="Rectangle 3"/>
          <p:cNvSpPr>
            <a:spLocks noGrp="1" noChangeArrowheads="1"/>
          </p:cNvSpPr>
          <p:nvPr>
            <p:ph type="body" idx="3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pPr marL="241571" indent="-241571"/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8E8F89A-5496-4F86-9165-FD39AD1FE260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" name="Rectangle 3"/>
          <p:cNvSpPr>
            <a:spLocks noGrp="1" noChangeArrowheads="1"/>
          </p:cNvSpPr>
          <p:nvPr>
            <p:ph type="body" idx="3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pPr marL="241571" indent="-241571" defTabSz="948335">
              <a:defRPr/>
            </a:pPr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19138"/>
            <a:ext cx="48006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15461" indent="-115461"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25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AF696C-17A5-42C2-8545-56BD6D49D4FF}" type="slidenum">
              <a:rPr lang="en-US" smtClean="0"/>
              <a:pPr/>
              <a:t>26</a:t>
            </a:fld>
            <a:endParaRPr lang="en-US" dirty="0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009F6B-A3B6-47B1-9B0D-AF3806809EB7}" type="slidenum">
              <a:rPr lang="en-US" smtClean="0"/>
              <a:pPr/>
              <a:t>28</a:t>
            </a:fld>
            <a:endParaRPr lang="en-US" dirty="0" smtClean="0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4164" cy="4319588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EFD7F1-7339-4367-807F-E8DFD492A264}" type="slidenum">
              <a:rPr lang="en-US" smtClean="0"/>
              <a:pPr/>
              <a:t>29</a:t>
            </a:fld>
            <a:endParaRPr lang="en-US" dirty="0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4164" cy="4319588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810C68-4247-4734-B81A-18D2F5BC11DE}" type="slidenum">
              <a:rPr lang="en-US" smtClean="0"/>
              <a:pPr/>
              <a:t>30</a:t>
            </a:fld>
            <a:endParaRPr lang="en-US" dirty="0" smtClean="0"/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4164" cy="4319588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388EE5-CA30-4593-BC52-137569A70973}" type="slidenum">
              <a:rPr lang="en-US" smtClean="0"/>
              <a:pPr/>
              <a:t>31</a:t>
            </a:fld>
            <a:endParaRPr lang="en-US" dirty="0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4164" cy="4319588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90C6CB-E83C-4CC8-BC40-F39E20D9BB73}" type="slidenum">
              <a:rPr lang="en-US" smtClean="0"/>
              <a:pPr/>
              <a:t>32</a:t>
            </a:fld>
            <a:endParaRPr lang="en-US" dirty="0" smtClean="0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4164" cy="4319588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327BA5-4AFC-495F-B831-20189032B751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2"/>
            <a:ext cx="6351693" cy="4320540"/>
          </a:xfrm>
        </p:spPr>
        <p:txBody>
          <a:bodyPr/>
          <a:lstStyle/>
          <a:p>
            <a:pPr marL="241594" indent="-241594"/>
            <a:endParaRPr lang="en-US" dirty="0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015D870-6C14-400D-A7C8-9166ED427E34}" type="slidenum">
              <a:rPr lang="en-US" smtClean="0"/>
              <a:pPr/>
              <a:t>33</a:t>
            </a:fld>
            <a:endParaRPr lang="en-US" dirty="0" smtClean="0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35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8775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1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AF696C-17A5-42C2-8545-56BD6D49D4FF}" type="slidenum">
              <a:rPr lang="en-US" smtClean="0"/>
              <a:pPr/>
              <a:t>36</a:t>
            </a:fld>
            <a:endParaRPr lang="en-US" dirty="0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9C39F0-10EB-4F07-839F-EFF2B7B3DA9B}" type="slidenum">
              <a:rPr lang="en-US" smtClean="0"/>
              <a:pPr/>
              <a:t>37</a:t>
            </a:fld>
            <a:endParaRPr lang="en-US" dirty="0" smtClean="0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800" dirty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889155-3B78-4982-ACCA-C6C78CDF245B}" type="slidenum">
              <a:rPr lang="en-US" smtClean="0"/>
              <a:pPr/>
              <a:t>39</a:t>
            </a:fld>
            <a:endParaRPr lang="en-US" dirty="0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40" y="4560890"/>
            <a:ext cx="5851525" cy="4321175"/>
          </a:xfrm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087BC9D-8C00-4392-9BBA-7E52EA1A887D}" type="slidenum">
              <a:rPr lang="en-US" smtClean="0"/>
              <a:pPr/>
              <a:t>40</a:t>
            </a:fld>
            <a:endParaRPr lang="en-US" dirty="0" smtClean="0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4164" cy="4319588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665781-EED3-4AA8-AFA7-893DF5AC9D6F}" type="slidenum">
              <a:rPr lang="en-US" smtClean="0"/>
              <a:pPr/>
              <a:t>41</a:t>
            </a:fld>
            <a:endParaRPr lang="en-US" dirty="0" smtClean="0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4164" cy="4319588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324558-A280-4689-8203-632D7A73C1AA}" type="slidenum">
              <a:rPr lang="en-US" smtClean="0"/>
              <a:pPr/>
              <a:t>42</a:t>
            </a:fld>
            <a:endParaRPr lang="en-US" dirty="0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4164" cy="4319588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B6BDF1-647A-4DD2-A401-48C27162BD8B}" type="slidenum">
              <a:rPr lang="en-US" smtClean="0"/>
              <a:pPr/>
              <a:t>43</a:t>
            </a:fld>
            <a:endParaRPr lang="en-US" dirty="0" smtClean="0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419819-707A-40F7-A695-E2FDB5EEFF68}" type="slidenum">
              <a:rPr lang="en-US" smtClean="0"/>
              <a:pPr/>
              <a:t>44</a:t>
            </a:fld>
            <a:endParaRPr lang="en-US" dirty="0" smtClean="0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4164" cy="4319588"/>
          </a:xfrm>
          <a:noFill/>
          <a:ln/>
        </p:spPr>
        <p:txBody>
          <a:bodyPr wrap="none" anchor="ctr"/>
          <a:lstStyle/>
          <a:p>
            <a:pPr eaLnBrk="1" hangingPunct="1"/>
            <a:endParaRPr lang="en-US" b="1" dirty="0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EBFB91-33CB-4505-9EBC-F414DABB1E79}" type="slidenum">
              <a:rPr lang="en-US" smtClean="0"/>
              <a:pPr/>
              <a:t>45</a:t>
            </a:fld>
            <a:endParaRPr lang="en-US" dirty="0" smtClean="0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4164" cy="4319588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7C74F3-D0A2-4ADF-80B2-B31261837E2F}" type="slidenum">
              <a:rPr lang="en-US" smtClean="0"/>
              <a:pPr/>
              <a:t>46</a:t>
            </a:fld>
            <a:endParaRPr lang="en-US" dirty="0" smtClean="0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9012" cy="3598863"/>
          </a:xfrm>
          <a:solidFill>
            <a:srgbClr val="FFFFFF"/>
          </a:solidFill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5" y="4559300"/>
            <a:ext cx="5364164" cy="4319588"/>
          </a:xfrm>
          <a:noFill/>
          <a:ln/>
        </p:spPr>
        <p:txBody>
          <a:bodyPr wrap="none" anchor="ctr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7B5148-0959-440D-BF20-CB07C77D1BDD}" type="slidenum">
              <a:rPr lang="en-US" smtClean="0">
                <a:latin typeface="Arial" pitchFamily="34" charset="0"/>
                <a:ea typeface="ＭＳ Ｐゴシック"/>
                <a:cs typeface="Arial" pitchFamily="34" charset="0"/>
              </a:rPr>
              <a:pPr/>
              <a:t>47</a:t>
            </a:fld>
            <a:endParaRPr lang="en-US" dirty="0" smtClean="0">
              <a:latin typeface="Arial" pitchFamily="34" charset="0"/>
              <a:ea typeface="ＭＳ Ｐゴシック"/>
              <a:cs typeface="Arial" pitchFamily="34" charset="0"/>
            </a:endParaRPr>
          </a:p>
        </p:txBody>
      </p:sp>
      <p:sp>
        <p:nvSpPr>
          <p:cNvPr id="107523" name="Rectangle 7"/>
          <p:cNvSpPr txBox="1">
            <a:spLocks noGrp="1" noChangeArrowheads="1"/>
          </p:cNvSpPr>
          <p:nvPr/>
        </p:nvSpPr>
        <p:spPr bwMode="auto">
          <a:xfrm>
            <a:off x="4142962" y="9120813"/>
            <a:ext cx="3170583" cy="478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27" tIns="48312" rIns="96627" bIns="48312" anchor="b"/>
          <a:lstStyle/>
          <a:p>
            <a:pPr algn="r" defTabSz="966501"/>
            <a:fld id="{1EB6528A-2B01-49AB-8E13-B7202A05AA50}" type="slidenum">
              <a:rPr lang="en-US" sz="1300"/>
              <a:pPr algn="r" defTabSz="966501"/>
              <a:t>47</a:t>
            </a:fld>
            <a:endParaRPr lang="en-US" sz="1300" dirty="0"/>
          </a:p>
        </p:txBody>
      </p:sp>
      <p:sp>
        <p:nvSpPr>
          <p:cNvPr id="1075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1075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6627" tIns="48312" rIns="96627" bIns="48312"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DC4106-EE4D-402D-B2D6-60D2B8F95C99}" type="slidenum">
              <a:rPr lang="en-US"/>
              <a:pPr/>
              <a:t>49</a:t>
            </a:fld>
            <a:endParaRPr lang="en-US" dirty="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" name="Rectangle 3"/>
          <p:cNvSpPr>
            <a:spLocks noGrp="1" noChangeArrowheads="1"/>
          </p:cNvSpPr>
          <p:nvPr>
            <p:ph type="body" idx="3"/>
          </p:nvPr>
        </p:nvSpPr>
        <p:spPr>
          <a:xfrm>
            <a:off x="638388" y="4800602"/>
            <a:ext cx="6351693" cy="4320540"/>
          </a:xfrm>
        </p:spPr>
        <p:txBody>
          <a:bodyPr/>
          <a:lstStyle/>
          <a:p>
            <a:pPr marL="241594" indent="-241594"/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B0912C7-8DD9-49FC-9654-F7DB154DDE4A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388" y="4800602"/>
            <a:ext cx="6351693" cy="432054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ea typeface="ＭＳ Ｐゴシック"/>
            </a:endParaRPr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364EF0-9FEE-4F85-ABDE-D5A5729B40D8}" type="slidenum">
              <a:rPr lang="en-US" smtClean="0">
                <a:ea typeface="ＭＳ Ｐゴシック"/>
                <a:cs typeface="ＭＳ Ｐゴシック"/>
              </a:rPr>
              <a:pPr/>
              <a:t>8</a:t>
            </a:fld>
            <a:endParaRPr lang="en-US" dirty="0" smtClean="0"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Module Titl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330200"/>
            <a:ext cx="8458200" cy="533400"/>
          </a:xfrm>
          <a:prstGeom prst="rect">
            <a:avLst/>
          </a:prstGeom>
        </p:spPr>
        <p:txBody>
          <a:bodyPr anchor="t"/>
          <a:lstStyle>
            <a:lvl1pPr marL="0" indent="0">
              <a:defRPr sz="3000" baseline="0">
                <a:solidFill>
                  <a:srgbClr val="003D79"/>
                </a:solidFill>
                <a:latin typeface="Arial" pitchFamily="34" charset="0"/>
              </a:defRPr>
            </a:lvl1pPr>
          </a:lstStyle>
          <a:p>
            <a:r>
              <a:rPr lang="en-US" altLang="zh-CN" noProof="0" smtClean="0"/>
              <a:t>Click to edit Master title style</a:t>
            </a:r>
            <a:endParaRPr lang="zh-CN" altLang="en-US" noProof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0050" y="1095375"/>
            <a:ext cx="8382000" cy="476250"/>
          </a:xfrm>
        </p:spPr>
        <p:txBody>
          <a:bodyPr/>
          <a:lstStyle>
            <a:lvl1pPr>
              <a:defRPr sz="1800" b="0" i="1" baseline="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r>
              <a:rPr lang="en-US" altLang="zh-CN" noProof="0" smtClean="0"/>
              <a:t>Click to edit Master subtitle style</a:t>
            </a:r>
            <a:endParaRPr lang="zh-CN" altLang="en-US" noProof="0"/>
          </a:p>
        </p:txBody>
      </p:sp>
      <p:sp>
        <p:nvSpPr>
          <p:cNvPr id="5" name="TextBox 4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" baseline="0" noProof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ea typeface="DFHeiW5-GB" pitchFamily="49" charset="-122"/>
                <a:cs typeface="SimSun"/>
              </a:rPr>
              <a:t>© 2013 VMware Inc. </a:t>
            </a:r>
            <a:r>
              <a:rPr lang="zh-CN" altLang="en-US" sz="600" baseline="0" noProof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ea typeface="DFHeiW5-GB" pitchFamily="49" charset="-122"/>
                <a:cs typeface="SimSun"/>
              </a:rPr>
              <a:t>保留所有权利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4325" y="946149"/>
            <a:ext cx="8404098" cy="5002213"/>
          </a:xfrm>
        </p:spPr>
        <p:txBody>
          <a:bodyPr/>
          <a:lstStyle>
            <a:lvl1pPr marL="0" indent="0">
              <a:buFont typeface="Arial" pitchFamily="34" charset="0"/>
              <a:buNone/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 marL="685800" indent="-285750">
              <a:defRPr>
                <a:solidFill>
                  <a:srgbClr val="000000"/>
                </a:solidFill>
              </a:defRPr>
            </a:lvl3pPr>
            <a:lvl4pPr marL="1028700" indent="-285750">
              <a:defRPr>
                <a:solidFill>
                  <a:srgbClr val="000000"/>
                </a:solidFill>
              </a:defRPr>
            </a:lvl4pPr>
            <a:lvl5pPr marL="1371600" indent="-285750"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260" y="2162174"/>
            <a:ext cx="7254240" cy="1241425"/>
          </a:xfrm>
          <a:prstGeom prst="rect">
            <a:avLst/>
          </a:prstGeom>
        </p:spPr>
        <p:txBody>
          <a:bodyPr anchor="b"/>
          <a:lstStyle>
            <a:lvl1pPr algn="ctr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279"/>
            <a:ext cx="8858250" cy="41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923925" y="3486150"/>
            <a:ext cx="7267575" cy="628650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946149"/>
            <a:ext cx="4038600" cy="5002213"/>
          </a:xfrm>
        </p:spPr>
        <p:txBody>
          <a:bodyPr/>
          <a:lstStyle>
            <a:lvl1pPr marL="0" indent="0">
              <a:buFont typeface="Arial" pitchFamily="34" charset="0"/>
              <a:buNone/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7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46149"/>
            <a:ext cx="4038600" cy="5002213"/>
          </a:xfrm>
        </p:spPr>
        <p:txBody>
          <a:bodyPr/>
          <a:lstStyle>
            <a:lvl1pPr marL="114300" indent="-114300"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7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14325" y="946149"/>
            <a:ext cx="8382000" cy="50022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 marL="342900" indent="-342900">
              <a:buSzPct val="95000"/>
              <a:buFont typeface="+mj-lt"/>
              <a:buAutoNum type="arabicPeriod"/>
              <a:defRPr baseline="0">
                <a:solidFill>
                  <a:srgbClr val="000000"/>
                </a:solidFill>
              </a:defRPr>
            </a:lvl2pPr>
            <a:lvl3pPr marL="742950" indent="-342900">
              <a:buSzPct val="100000"/>
              <a:buFont typeface="+mj-lt"/>
              <a:buAutoNum type="alphaLcPeriod"/>
              <a:defRPr>
                <a:solidFill>
                  <a:srgbClr val="000000"/>
                </a:solidFill>
              </a:defRPr>
            </a:lvl3pPr>
            <a:lvl4pPr marL="1025525" indent="-342900">
              <a:buSzPct val="100000"/>
              <a:buFont typeface="+mj-lt"/>
              <a:buAutoNum type="alphaLcParenR"/>
              <a:defRPr/>
            </a:lvl4pPr>
            <a:lvl5pPr marL="914400" indent="-285750">
              <a:buFont typeface="Arial" pitchFamily="34" charset="0"/>
              <a:buChar char="•"/>
              <a:defRPr sz="1800"/>
            </a:lvl5pPr>
            <a:lvl6pPr marL="1085850" indent="-285750">
              <a:spcBef>
                <a:spcPts val="600"/>
              </a:spcBef>
              <a:spcAft>
                <a:spcPts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700">
                <a:solidFill>
                  <a:srgbClr val="000000"/>
                </a:solidFill>
              </a:defRPr>
            </a:lvl6pPr>
            <a:lvl7pPr marL="1428750" indent="-285750">
              <a:spcBef>
                <a:spcPts val="600"/>
              </a:spcBef>
              <a:buClr>
                <a:srgbClr val="246978"/>
              </a:buClr>
              <a:buSzPct val="140000"/>
              <a:tabLst/>
              <a:defRPr>
                <a:solidFill>
                  <a:srgbClr val="000000"/>
                </a:solidFill>
              </a:defRPr>
            </a:lvl7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Numbered List</a:t>
            </a:r>
          </a:p>
          <a:p>
            <a:pPr lvl="1"/>
            <a:r>
              <a:rPr lang="en-US" dirty="0" smtClean="0"/>
              <a:t>Numbered List</a:t>
            </a:r>
          </a:p>
          <a:p>
            <a:pPr lvl="2"/>
            <a:r>
              <a:rPr lang="en-US" dirty="0" smtClean="0"/>
              <a:t>Bullet</a:t>
            </a:r>
          </a:p>
          <a:p>
            <a:pPr lvl="5"/>
            <a:r>
              <a:rPr lang="en-US" dirty="0" smtClean="0"/>
              <a:t>Bullet</a:t>
            </a:r>
          </a:p>
          <a:p>
            <a:pPr lvl="6"/>
            <a:r>
              <a:rPr lang="en-US" dirty="0" smtClean="0"/>
              <a:t>Bullet</a:t>
            </a:r>
          </a:p>
          <a:p>
            <a:pPr lvl="1"/>
            <a:r>
              <a:rPr lang="en-US" dirty="0" smtClean="0"/>
              <a:t>Numbered List</a:t>
            </a:r>
          </a:p>
        </p:txBody>
      </p:sp>
      <p:sp>
        <p:nvSpPr>
          <p:cNvPr id="5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r>
              <a:rPr lang="en-US" altLang="zh-CN" noProof="0" smtClean="0"/>
              <a:t>DO NOT USE THIS PAGE IN LAYOUTS</a:t>
            </a:r>
            <a:endParaRPr lang="zh-CN" altLang="en-US" noProof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504824" y="1421398"/>
            <a:ext cx="7781925" cy="24991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800" b="1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修订状态：</a:t>
            </a:r>
          </a:p>
          <a:p>
            <a:pPr algn="l"/>
            <a:r>
              <a:rPr lang="en-US" altLang="zh-CN" sz="160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2013 </a:t>
            </a:r>
            <a:r>
              <a:rPr lang="zh-CN" altLang="en-US" sz="160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年 </a:t>
            </a:r>
            <a:r>
              <a:rPr lang="en-US" altLang="zh-CN" sz="160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1 </a:t>
            </a:r>
            <a:r>
              <a:rPr lang="zh-CN" altLang="en-US" sz="160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月 </a:t>
            </a:r>
            <a:r>
              <a:rPr lang="en-US" altLang="zh-CN" sz="160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28 </a:t>
            </a:r>
            <a:r>
              <a:rPr lang="zh-CN" altLang="en-US" sz="160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日 </a:t>
            </a:r>
            <a:r>
              <a:rPr lang="en-US" altLang="zh-CN" sz="160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– </a:t>
            </a:r>
            <a:r>
              <a:rPr lang="zh-CN" altLang="en-US" sz="160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版权更新至 </a:t>
            </a:r>
            <a:r>
              <a:rPr lang="en-US" altLang="zh-CN" sz="160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2013 </a:t>
            </a:r>
            <a:r>
              <a:rPr lang="zh-CN" altLang="en-US" sz="160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年</a:t>
            </a:r>
          </a:p>
          <a:p>
            <a:pPr lvl="0" algn="l"/>
            <a:r>
              <a:rPr lang="en-US" altLang="zh-CN" sz="1600" baseline="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2013 </a:t>
            </a:r>
            <a:r>
              <a:rPr lang="zh-CN" altLang="en-US" sz="1600" baseline="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年 </a:t>
            </a:r>
            <a:r>
              <a:rPr lang="en-US" altLang="zh-CN" sz="1600" baseline="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4 </a:t>
            </a:r>
            <a:r>
              <a:rPr lang="zh-CN" altLang="en-US" sz="1600" baseline="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月 </a:t>
            </a:r>
            <a:r>
              <a:rPr lang="en-US" altLang="zh-CN" sz="1600" baseline="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16 </a:t>
            </a:r>
            <a:r>
              <a:rPr lang="zh-CN" altLang="en-US" sz="1600" baseline="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日 </a:t>
            </a:r>
            <a:r>
              <a:rPr lang="en-US" altLang="zh-CN" sz="1600" baseline="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– </a:t>
            </a:r>
            <a:r>
              <a:rPr lang="zh-CN" altLang="en-US" sz="1600" kern="1200" noProof="0" smtClean="0">
                <a:solidFill>
                  <a:srgbClr val="000000"/>
                </a:solidFill>
                <a:effectLst/>
                <a:latin typeface="Arial" pitchFamily="34" charset="0"/>
                <a:ea typeface="DFHeiW5-GB" pitchFamily="49" charset="-122"/>
                <a:cs typeface="SimSun"/>
              </a:rPr>
              <a:t>添加了“参考资料”幻灯片。“课程简介”单元中必须包含“参考资料”幻灯片，其他单元中可以灵活选择。与修订后的单元结构文档一样，</a:t>
            </a:r>
            <a:r>
              <a:rPr lang="en-US" altLang="zh-CN" sz="1600" kern="1200" noProof="0" smtClean="0">
                <a:solidFill>
                  <a:srgbClr val="000000"/>
                </a:solidFill>
                <a:effectLst/>
                <a:latin typeface="Arial" pitchFamily="34" charset="0"/>
                <a:ea typeface="DFHeiW5-GB" pitchFamily="49" charset="-122"/>
                <a:cs typeface="SimSun"/>
              </a:rPr>
              <a:t/>
            </a:r>
            <a:br>
              <a:rPr lang="en-US" altLang="zh-CN" sz="1600" kern="1200" noProof="0" smtClean="0">
                <a:solidFill>
                  <a:srgbClr val="000000"/>
                </a:solidFill>
                <a:effectLst/>
                <a:latin typeface="Arial" pitchFamily="34" charset="0"/>
                <a:ea typeface="DFHeiW5-GB" pitchFamily="49" charset="-122"/>
                <a:cs typeface="SimSun"/>
              </a:rPr>
            </a:br>
            <a:r>
              <a:rPr lang="zh-CN" altLang="en-US" sz="1600" kern="1200" noProof="0" smtClean="0">
                <a:solidFill>
                  <a:srgbClr val="000000"/>
                </a:solidFill>
                <a:effectLst/>
                <a:latin typeface="Arial" pitchFamily="34" charset="0"/>
                <a:ea typeface="DFHeiW5-GB" pitchFamily="49" charset="-122"/>
                <a:cs typeface="SimSun"/>
              </a:rPr>
              <a:t>本组说明性幻灯片提供了一系列使用指南。</a:t>
            </a:r>
          </a:p>
          <a:p>
            <a:pPr algn="l"/>
            <a:r>
              <a:rPr lang="zh-CN" altLang="en-US" sz="1600" kern="1200" noProof="0" smtClean="0">
                <a:solidFill>
                  <a:srgbClr val="000000"/>
                </a:solidFill>
                <a:effectLst/>
                <a:latin typeface="Arial" pitchFamily="34" charset="0"/>
                <a:ea typeface="DFHeiW5-GB" pitchFamily="49" charset="-122"/>
                <a:cs typeface="SimSun"/>
              </a:rPr>
              <a:t>在“学员的学习目标”和“回顾学员的学习目标”两张幻灯片中新添了一句引言。</a:t>
            </a:r>
          </a:p>
          <a:p>
            <a:pPr algn="l"/>
            <a:r>
              <a:rPr lang="en-US" altLang="zh-CN" sz="1600" kern="1200" baseline="0" noProof="0" smtClean="0">
                <a:solidFill>
                  <a:srgbClr val="000000"/>
                </a:solidFill>
                <a:effectLst/>
                <a:latin typeface="Arial" pitchFamily="34" charset="0"/>
                <a:ea typeface="DFHeiW5-GB" pitchFamily="49" charset="-122"/>
                <a:cs typeface="SimSun"/>
              </a:rPr>
              <a:t>2013 </a:t>
            </a:r>
            <a:r>
              <a:rPr lang="zh-CN" altLang="en-US" sz="1600" kern="1200" baseline="0" noProof="0" smtClean="0">
                <a:solidFill>
                  <a:srgbClr val="000000"/>
                </a:solidFill>
                <a:effectLst/>
                <a:latin typeface="Arial" pitchFamily="34" charset="0"/>
                <a:ea typeface="DFHeiW5-GB" pitchFamily="49" charset="-122"/>
                <a:cs typeface="SimSun"/>
              </a:rPr>
              <a:t>年 </a:t>
            </a:r>
            <a:r>
              <a:rPr lang="en-US" altLang="zh-CN" sz="1600" kern="1200" baseline="0" noProof="0" smtClean="0">
                <a:solidFill>
                  <a:srgbClr val="000000"/>
                </a:solidFill>
                <a:effectLst/>
                <a:latin typeface="Arial" pitchFamily="34" charset="0"/>
                <a:ea typeface="DFHeiW5-GB" pitchFamily="49" charset="-122"/>
                <a:cs typeface="SimSun"/>
              </a:rPr>
              <a:t>8 </a:t>
            </a:r>
            <a:r>
              <a:rPr lang="zh-CN" altLang="en-US" sz="1600" kern="1200" baseline="0" noProof="0" smtClean="0">
                <a:solidFill>
                  <a:srgbClr val="000000"/>
                </a:solidFill>
                <a:effectLst/>
                <a:latin typeface="Arial" pitchFamily="34" charset="0"/>
                <a:ea typeface="DFHeiW5-GB" pitchFamily="49" charset="-122"/>
                <a:cs typeface="SimSun"/>
              </a:rPr>
              <a:t>月 </a:t>
            </a:r>
            <a:r>
              <a:rPr lang="en-US" altLang="zh-CN" sz="1600" kern="1200" baseline="0" noProof="0" smtClean="0">
                <a:solidFill>
                  <a:srgbClr val="000000"/>
                </a:solidFill>
                <a:effectLst/>
                <a:latin typeface="Arial" pitchFamily="34" charset="0"/>
                <a:ea typeface="DFHeiW5-GB" pitchFamily="49" charset="-122"/>
                <a:cs typeface="SimSun"/>
              </a:rPr>
              <a:t>5 </a:t>
            </a:r>
            <a:r>
              <a:rPr lang="zh-CN" altLang="en-US" sz="1600" kern="1200" baseline="0" noProof="0" smtClean="0">
                <a:solidFill>
                  <a:srgbClr val="000000"/>
                </a:solidFill>
                <a:effectLst/>
                <a:latin typeface="Arial" pitchFamily="34" charset="0"/>
                <a:ea typeface="DFHeiW5-GB" pitchFamily="49" charset="-122"/>
                <a:cs typeface="SimSun"/>
              </a:rPr>
              <a:t>日 </a:t>
            </a:r>
            <a:r>
              <a:rPr lang="en-US" altLang="zh-CN" sz="1600" kern="1200" baseline="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– </a:t>
            </a:r>
            <a:r>
              <a:rPr lang="zh-CN" altLang="en-US" sz="1600" kern="1200" baseline="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根据 </a:t>
            </a:r>
            <a:r>
              <a:rPr lang="en-US" altLang="zh-CN" sz="1600" kern="1200" baseline="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CurrDev Macro </a:t>
            </a:r>
            <a:r>
              <a:rPr lang="zh-CN" altLang="en-US" sz="1600" kern="1200" baseline="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幻灯片导出图像区域修改了指导原则。</a:t>
            </a:r>
            <a:r>
              <a:rPr lang="en-US" altLang="zh-CN" sz="1600" kern="1200" baseline="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/>
            </a:r>
            <a:br>
              <a:rPr lang="en-US" altLang="zh-CN" sz="1600" kern="1200" baseline="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</a:br>
            <a:r>
              <a:rPr lang="zh-CN" altLang="en-US" sz="1600" kern="1200" baseline="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主文本框大小增加了 </a:t>
            </a:r>
            <a:r>
              <a:rPr lang="en-US" altLang="zh-CN" sz="1600" kern="1200" baseline="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0.5 </a:t>
            </a:r>
            <a:r>
              <a:rPr lang="zh-CN" altLang="en-US" sz="1600" kern="1200" baseline="0" noProof="0" smtClean="0">
                <a:solidFill>
                  <a:srgbClr val="000000"/>
                </a:solidFill>
                <a:latin typeface="Arial" pitchFamily="34" charset="0"/>
                <a:ea typeface="DFHeiW5-GB" pitchFamily="49" charset="-122"/>
                <a:cs typeface="SimSun"/>
              </a:rPr>
              <a:t>英寸。为练习页面添加了冒号。</a:t>
            </a:r>
            <a:endParaRPr lang="zh-CN" altLang="en-US" sz="1600" baseline="0" noProof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890754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4324" y="936625"/>
            <a:ext cx="8382000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  <a:endParaRPr lang="zh-CN" altLang="en-US" noProof="0" smtClean="0"/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baseline="0" noProof="0">
              <a:latin typeface="Arial" pitchFamily="34" charset="0"/>
              <a:ea typeface="DFHeiW5-GB" pitchFamily="49" charset="-122"/>
            </a:endParaRPr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rgbClr val="003D7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baseline="0" noProof="0">
              <a:latin typeface="Arial" pitchFamily="34" charset="0"/>
              <a:ea typeface="DFHeiW5-GB" pitchFamily="49" charset="-122"/>
            </a:endParaRPr>
          </a:p>
        </p:txBody>
      </p:sp>
      <p:sp>
        <p:nvSpPr>
          <p:cNvPr id="13" name="Date Placeholder 8"/>
          <p:cNvSpPr txBox="1">
            <a:spLocks/>
          </p:cNvSpPr>
          <p:nvPr/>
        </p:nvSpPr>
        <p:spPr bwMode="white">
          <a:xfrm>
            <a:off x="2971800" y="6325268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DFHeiW5-GB" pitchFamily="49" charset="-122"/>
                <a:cs typeface="SimSun"/>
              </a:rPr>
              <a:t>2-</a:t>
            </a:r>
            <a:fld id="{A0A03F51-2955-4EA9-BE4E-42B6F90C747F}" type="slidenum">
              <a:rPr kumimoji="0" lang="en-US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DFHeiW5-GB" pitchFamily="49" charset="-122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zh-CN" altLang="en-US" sz="10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DFHeiW5-GB" pitchFamily="49" charset="-122"/>
              <a:cs typeface="SimSun"/>
            </a:endParaRPr>
          </a:p>
        </p:txBody>
      </p:sp>
      <p:sp>
        <p:nvSpPr>
          <p:cNvPr id="10" name="TextBox 9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" baseline="0" noProof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ea typeface="DFHeiW5-GB" pitchFamily="49" charset="-122"/>
                <a:cs typeface="SimSun"/>
              </a:rPr>
              <a:t>© 2013 VMware Inc. </a:t>
            </a:r>
            <a:r>
              <a:rPr lang="zh-CN" altLang="en-US" sz="600" baseline="0" noProof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ea typeface="DFHeiW5-GB" pitchFamily="49" charset="-122"/>
                <a:cs typeface="SimSun"/>
              </a:rPr>
              <a:t>保留所有权利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182265" y="6384720"/>
            <a:ext cx="23182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00" b="0" baseline="0" noProof="0" smtClean="0">
                <a:solidFill>
                  <a:schemeClr val="bg1"/>
                </a:solidFill>
                <a:latin typeface="Arial" pitchFamily="34" charset="0"/>
                <a:ea typeface="DFHeiW5-GB" pitchFamily="49" charset="-122"/>
                <a:cs typeface="SimSun"/>
              </a:rPr>
              <a:t>VMware vSphere</a:t>
            </a:r>
            <a:r>
              <a:rPr lang="zh-CN" altLang="en-US" sz="1000" b="0" baseline="0" noProof="0" smtClean="0">
                <a:solidFill>
                  <a:schemeClr val="bg1"/>
                </a:solidFill>
                <a:latin typeface="Arial" pitchFamily="34" charset="0"/>
                <a:ea typeface="DFHeiW5-GB" pitchFamily="49" charset="-122"/>
                <a:cs typeface="SimSun"/>
              </a:rPr>
              <a:t>：安装、配置和管理</a:t>
            </a:r>
            <a:endParaRPr lang="zh-CN" altLang="en-US" sz="1000" b="0" baseline="0" noProof="0" smtClean="0">
              <a:solidFill>
                <a:schemeClr val="bg1"/>
              </a:solidFill>
              <a:latin typeface="Arial" pitchFamily="34" charset="0"/>
              <a:ea typeface="DFHeiW5-GB" pitchFamily="49" charset="-122"/>
            </a:endParaRPr>
          </a:p>
        </p:txBody>
      </p:sp>
      <p:sp>
        <p:nvSpPr>
          <p:cNvPr id="11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noProof="0" smtClean="0"/>
              <a:t>Click to edit Master title style</a:t>
            </a:r>
            <a:endParaRPr lang="zh-CN" altLang="en-US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28" r:id="rId2"/>
    <p:sldLayoutId id="2147483710" r:id="rId3"/>
    <p:sldLayoutId id="2147483727" r:id="rId4"/>
    <p:sldLayoutId id="2147483712" r:id="rId5"/>
    <p:sldLayoutId id="2147483737" r:id="rId6"/>
    <p:sldLayoutId id="2147483738" r:id="rId7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marL="0" indent="0" algn="l" rtl="0" eaLnBrk="1" fontAlgn="base" hangingPunct="1">
        <a:spcBef>
          <a:spcPct val="0"/>
        </a:spcBef>
        <a:spcAft>
          <a:spcPct val="0"/>
        </a:spcAft>
        <a:defRPr sz="2200" b="1" baseline="0">
          <a:solidFill>
            <a:srgbClr val="003D79"/>
          </a:solidFill>
          <a:latin typeface="Arial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0" indent="0" algn="l" rtl="0" eaLnBrk="1" fontAlgn="base" hangingPunct="1">
        <a:lnSpc>
          <a:spcPts val="2400"/>
        </a:lnSpc>
        <a:spcBef>
          <a:spcPts val="1000"/>
        </a:spcBef>
        <a:spcAft>
          <a:spcPct val="0"/>
        </a:spcAft>
        <a:buClr>
          <a:srgbClr val="246978"/>
        </a:buClr>
        <a:buFont typeface="Arial" pitchFamily="34" charset="0"/>
        <a:buNone/>
        <a:defRPr sz="2000" b="1" baseline="0">
          <a:solidFill>
            <a:srgbClr val="000000"/>
          </a:solidFill>
          <a:latin typeface="Arial" pitchFamily="34" charset="0"/>
          <a:ea typeface="+mn-ea"/>
          <a:cs typeface="+mn-cs"/>
        </a:defRPr>
      </a:lvl1pPr>
      <a:lvl2pPr marL="342900" indent="-342900" algn="l" rtl="0" eaLnBrk="1" fontAlgn="base" hangingPunct="1">
        <a:lnSpc>
          <a:spcPts val="2200"/>
        </a:lnSpc>
        <a:spcBef>
          <a:spcPts val="800"/>
        </a:spcBef>
        <a:spcAft>
          <a:spcPct val="0"/>
        </a:spcAft>
        <a:buClr>
          <a:srgbClr val="246978"/>
        </a:buClr>
        <a:buSzPct val="140000"/>
        <a:buFont typeface="Wingdings" pitchFamily="2" charset="2"/>
        <a:buChar char="§"/>
        <a:defRPr sz="2000" baseline="0">
          <a:solidFill>
            <a:srgbClr val="000000"/>
          </a:solidFill>
          <a:latin typeface="Arial" pitchFamily="34" charset="0"/>
          <a:ea typeface="+mn-ea"/>
        </a:defRPr>
      </a:lvl2pPr>
      <a:lvl3pPr marL="6858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pitchFamily="34" charset="0"/>
        <a:buChar char="•"/>
        <a:defRPr sz="1800" baseline="0">
          <a:solidFill>
            <a:srgbClr val="000000"/>
          </a:solidFill>
          <a:latin typeface="Arial" pitchFamily="34" charset="0"/>
          <a:ea typeface="+mn-ea"/>
        </a:defRPr>
      </a:lvl3pPr>
      <a:lvl4pPr marL="10287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charset="0"/>
        <a:buChar char="­"/>
        <a:tabLst/>
        <a:defRPr sz="1700" baseline="0">
          <a:solidFill>
            <a:srgbClr val="000000"/>
          </a:solidFill>
          <a:latin typeface="Arial" pitchFamily="34" charset="0"/>
          <a:ea typeface="+mn-ea"/>
        </a:defRPr>
      </a:lvl4pPr>
      <a:lvl5pPr marL="13716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charset="0"/>
        <a:buChar char="­"/>
        <a:defRPr sz="1600" baseline="0">
          <a:solidFill>
            <a:srgbClr val="000000"/>
          </a:solidFill>
          <a:latin typeface="Arial" pitchFamily="34" charset="0"/>
          <a:ea typeface="+mn-ea"/>
        </a:defRPr>
      </a:lvl5pPr>
      <a:lvl6pPr marL="16002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6pPr>
      <a:lvl7pPr marL="20574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7pPr>
      <a:lvl8pPr marL="25146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8pPr>
      <a:lvl9pPr marL="29718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3.png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24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4" name="Rectangle 18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软件定义的数据中心</a:t>
            </a:r>
            <a:endParaRPr lang="en-US" altLang="zh-CN">
              <a:latin typeface="Arial"/>
              <a:ea typeface="DFHeiW5-GB"/>
              <a:sym typeface="Arial"/>
            </a:endParaRP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i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i="0" smtClean="0">
                <a:latin typeface="Arial"/>
                <a:ea typeface="DFHeiW5-GB"/>
                <a:cs typeface="SimSun"/>
                <a:sym typeface="Arial"/>
              </a:rPr>
              <a:t>2 </a:t>
            </a:r>
            <a:r>
              <a:rPr lang="zh-CN" altLang="en-US" i="0" smtClean="0">
                <a:latin typeface="Arial"/>
                <a:ea typeface="DFHeiW5-GB"/>
                <a:cs typeface="SimSun"/>
                <a:sym typeface="Arial"/>
              </a:rPr>
              <a:t>单元</a:t>
            </a:r>
            <a:endParaRPr lang="en-US" altLang="zh-CN" i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236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auto">
          <a:xfrm>
            <a:off x="380999" y="852255"/>
            <a:ext cx="8334375" cy="5255858"/>
          </a:xfrm>
          <a:prstGeom prst="roundRect">
            <a:avLst>
              <a:gd name="adj" fmla="val 8849"/>
            </a:avLst>
          </a:prstGeom>
          <a:noFill/>
          <a:ln w="76200">
            <a:solidFill>
              <a:srgbClr val="4D4D4D"/>
            </a:solidFill>
            <a:round/>
            <a:headEnd/>
            <a:tailEnd/>
          </a:ln>
        </p:spPr>
        <p:txBody>
          <a:bodyPr wrap="none" lIns="0" tIns="0" rIns="0" bIns="0" rtlCol="0" anchor="t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b="1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软件定义的数据中心</a:t>
            </a:r>
          </a:p>
        </p:txBody>
      </p:sp>
      <p:pic>
        <p:nvPicPr>
          <p:cNvPr id="28" name="Picture 209" descr="ICON_People_Q30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5450" y="3791157"/>
            <a:ext cx="12350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与软件定义的数据中心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542927" y="3488737"/>
            <a:ext cx="5457825" cy="2471737"/>
          </a:xfrm>
          <a:prstGeom prst="roundRect">
            <a:avLst>
              <a:gd name="adj" fmla="val 8746"/>
            </a:avLst>
          </a:prstGeom>
          <a:gradFill flip="none" rotWithShape="1">
            <a:gsLst>
              <a:gs pos="0">
                <a:schemeClr val="accent4">
                  <a:lumMod val="75000"/>
                </a:schemeClr>
              </a:gs>
              <a:gs pos="52000">
                <a:srgbClr val="92D050"/>
              </a:gs>
              <a:gs pos="100000">
                <a:srgbClr val="92D050"/>
              </a:gs>
            </a:gsLst>
            <a:lin ang="13500000" scaled="1"/>
            <a:tileRect/>
          </a:gradFill>
          <a:ln w="12700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0" tIns="0" rIns="0" bIns="0" rtlCol="0" anchor="t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8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vSphere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742952" y="4559241"/>
            <a:ext cx="4968020" cy="619125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52000">
                <a:schemeClr val="bg1">
                  <a:lumMod val="75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16200000" scaled="1"/>
          </a:gradFill>
          <a:ln w="12700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18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存储资源池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742952" y="5178367"/>
            <a:ext cx="4968020" cy="619125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52000">
                <a:schemeClr val="bg1">
                  <a:lumMod val="75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16200000" scaled="1"/>
          </a:gradFill>
          <a:ln w="12700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18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计算资源池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742952" y="3934032"/>
            <a:ext cx="4968020" cy="619125"/>
          </a:xfrm>
          <a:prstGeom prst="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52000">
                <a:schemeClr val="bg1">
                  <a:lumMod val="75000"/>
                </a:schemeClr>
              </a:gs>
              <a:gs pos="100000">
                <a:schemeClr val="tx1">
                  <a:lumMod val="20000"/>
                  <a:lumOff val="80000"/>
                </a:schemeClr>
              </a:gs>
            </a:gsLst>
            <a:lin ang="16200000" scaled="1"/>
          </a:gradFill>
          <a:ln w="12700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18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网络连接和安全性资源池 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6000752" y="3488738"/>
            <a:ext cx="2543174" cy="2471737"/>
          </a:xfrm>
          <a:prstGeom prst="roundRect">
            <a:avLst>
              <a:gd name="adj" fmla="val 8746"/>
            </a:avLst>
          </a:prstGeom>
          <a:gradFill flip="none" rotWithShape="1">
            <a:gsLst>
              <a:gs pos="0">
                <a:schemeClr val="bg1">
                  <a:lumMod val="50000"/>
                  <a:alpha val="50000"/>
                </a:schemeClr>
              </a:gs>
              <a:gs pos="52000">
                <a:schemeClr val="bg1">
                  <a:lumMod val="75000"/>
                  <a:alpha val="50000"/>
                </a:schemeClr>
              </a:gs>
              <a:gs pos="100000">
                <a:schemeClr val="tx1">
                  <a:lumMod val="20000"/>
                  <a:lumOff val="80000"/>
                  <a:alpha val="50000"/>
                </a:schemeClr>
              </a:gs>
            </a:gsLst>
            <a:lin ang="2700000" scaled="1"/>
            <a:tileRect/>
          </a:gradFill>
          <a:ln w="12700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18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自动化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4664606" y="1398001"/>
            <a:ext cx="3714750" cy="1938338"/>
            <a:chOff x="4664606" y="1433513"/>
            <a:chExt cx="3714750" cy="1938338"/>
          </a:xfrm>
        </p:grpSpPr>
        <p:grpSp>
          <p:nvGrpSpPr>
            <p:cNvPr id="36" name="Group 35"/>
            <p:cNvGrpSpPr/>
            <p:nvPr/>
          </p:nvGrpSpPr>
          <p:grpSpPr>
            <a:xfrm>
              <a:off x="4664606" y="1433513"/>
              <a:ext cx="3714750" cy="1938338"/>
              <a:chOff x="4596870" y="1433513"/>
              <a:chExt cx="3714750" cy="1938338"/>
            </a:xfrm>
          </p:grpSpPr>
          <p:sp>
            <p:nvSpPr>
              <p:cNvPr id="18" name="Rounded Rectangle 17"/>
              <p:cNvSpPr/>
              <p:nvPr/>
            </p:nvSpPr>
            <p:spPr bwMode="auto">
              <a:xfrm>
                <a:off x="4596870" y="1433513"/>
                <a:ext cx="3714750" cy="1938338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wrap="none" lIns="0" tIns="0" rIns="0" bIns="0" rtlCol="0" anchor="t"/>
              <a:lstStyle/>
              <a:p>
                <a:r>
                  <a:rPr lang="zh-CN" altLang="en-US" sz="1800" b="1" smtClean="0">
                    <a:solidFill>
                      <a:srgbClr val="FFFFFF"/>
                    </a:solidFill>
                    <a:latin typeface="Arial"/>
                    <a:ea typeface="DFHeiW5-GB"/>
                    <a:cs typeface="SimSun"/>
                    <a:sym typeface="Arial"/>
                  </a:rPr>
                  <a:t>虚拟数据中心 </a:t>
                </a:r>
                <a:r>
                  <a:rPr lang="en-US" altLang="zh-CN" sz="1800" b="1" smtClean="0">
                    <a:solidFill>
                      <a:srgbClr val="FFFFFF"/>
                    </a:solidFill>
                    <a:latin typeface="Arial"/>
                    <a:ea typeface="DFHeiW5-GB"/>
                    <a:cs typeface="SimSun"/>
                    <a:sym typeface="Arial"/>
                  </a:rPr>
                  <a:t>2</a:t>
                </a:r>
                <a:endParaRPr lang="zh-CN" altLang="en-US" sz="1800" b="1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34" name="Rounded Rectangle 33"/>
              <p:cNvSpPr/>
              <p:nvPr/>
            </p:nvSpPr>
            <p:spPr bwMode="auto">
              <a:xfrm>
                <a:off x="4729164" y="2528892"/>
                <a:ext cx="3495675" cy="747709"/>
              </a:xfrm>
              <a:prstGeom prst="roundRect">
                <a:avLst>
                  <a:gd name="adj" fmla="val 30680"/>
                </a:avLst>
              </a:prstGeom>
              <a:solidFill>
                <a:schemeClr val="bg1"/>
              </a:solidFill>
              <a:ln w="1270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wrap="none" lIns="0" tIns="0" rIns="0" bIns="0" rtlCol="0" anchor="t"/>
              <a:lstStyle/>
              <a:p>
                <a:pPr marL="0" marR="0" indent="0" algn="ctr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r>
                  <a:rPr lang="zh-CN" altLang="en-US" sz="1100" smtClean="0">
                    <a:solidFill>
                      <a:schemeClr val="tx1"/>
                    </a:solidFill>
                    <a:latin typeface="Arial"/>
                    <a:ea typeface="DFHeiW5-GB"/>
                    <a:cs typeface="SimSun"/>
                    <a:sym typeface="Arial"/>
                  </a:rPr>
                  <a:t>数据中心服务</a:t>
                </a:r>
              </a:p>
            </p:txBody>
          </p:sp>
          <p:pic>
            <p:nvPicPr>
              <p:cNvPr id="26" name="Picture 13" descr="ICON_Storage_1up_Q308.png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82321" y="2759873"/>
                <a:ext cx="390525" cy="4770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7" name="Picture 5" descr="ICON_NetworkSwitch_Q30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41898" y="2822179"/>
                <a:ext cx="553765" cy="394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9" name="Picture 16" descr="ICON_VM_detail_flat_R2_Q408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05741" y="1880458"/>
                <a:ext cx="553183" cy="553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Picture 16" descr="ICON_VM_detail_flat_R2_Q408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58572" y="1880458"/>
                <a:ext cx="553183" cy="553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16" descr="ICON_VM_detail_flat_R2_Q408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19827" y="1880458"/>
                <a:ext cx="553183" cy="553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2" name="Picture 16" descr="ICON_VM_detail_flat_R2_Q408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71188" y="1880458"/>
                <a:ext cx="553183" cy="553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3" name="Picture 16" descr="ICON_VM_detail_flat_R2_Q408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14494" y="1880458"/>
                <a:ext cx="553183" cy="553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5" name="Picture 45" descr="ICON_Firewall_Q308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87811" y="2733676"/>
                <a:ext cx="522714" cy="483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1" name="Group 50"/>
            <p:cNvGrpSpPr/>
            <p:nvPr/>
          </p:nvGrpSpPr>
          <p:grpSpPr>
            <a:xfrm>
              <a:off x="6827166" y="2778142"/>
              <a:ext cx="491415" cy="438924"/>
              <a:chOff x="6827166" y="2778142"/>
              <a:chExt cx="491415" cy="438924"/>
            </a:xfrm>
          </p:grpSpPr>
          <p:pic>
            <p:nvPicPr>
              <p:cNvPr id="48" name="Picture 356" descr="ICON_CPU_Q308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78132" y="2778142"/>
                <a:ext cx="240449" cy="438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9" name="Picture 356" descr="ICON_CPU_Q308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47391" y="2778142"/>
                <a:ext cx="240449" cy="438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0" name="Picture 356" descr="ICON_CPU_Q308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27166" y="2778142"/>
                <a:ext cx="240449" cy="438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53" name="Group 52"/>
          <p:cNvGrpSpPr/>
          <p:nvPr/>
        </p:nvGrpSpPr>
        <p:grpSpPr>
          <a:xfrm>
            <a:off x="833436" y="1398001"/>
            <a:ext cx="3714750" cy="1938338"/>
            <a:chOff x="4664606" y="1433513"/>
            <a:chExt cx="3714750" cy="1938338"/>
          </a:xfrm>
        </p:grpSpPr>
        <p:grpSp>
          <p:nvGrpSpPr>
            <p:cNvPr id="54" name="Group 53"/>
            <p:cNvGrpSpPr/>
            <p:nvPr/>
          </p:nvGrpSpPr>
          <p:grpSpPr>
            <a:xfrm>
              <a:off x="4664606" y="1433513"/>
              <a:ext cx="3714750" cy="1938338"/>
              <a:chOff x="4596870" y="1433513"/>
              <a:chExt cx="3714750" cy="1938338"/>
            </a:xfrm>
          </p:grpSpPr>
          <p:sp>
            <p:nvSpPr>
              <p:cNvPr id="59" name="Rounded Rectangle 58"/>
              <p:cNvSpPr/>
              <p:nvPr/>
            </p:nvSpPr>
            <p:spPr bwMode="auto">
              <a:xfrm>
                <a:off x="4596870" y="1433513"/>
                <a:ext cx="3714750" cy="1938338"/>
              </a:xfrm>
              <a:prstGeom prst="roundRect">
                <a:avLst/>
              </a:prstGeom>
              <a:solidFill>
                <a:schemeClr val="accent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wrap="none" lIns="0" tIns="0" rIns="0" bIns="0" rtlCol="0" anchor="t"/>
              <a:lstStyle/>
              <a:p>
                <a:r>
                  <a:rPr lang="zh-CN" altLang="en-US" sz="1800" b="1" smtClean="0">
                    <a:solidFill>
                      <a:srgbClr val="FFFFFF"/>
                    </a:solidFill>
                    <a:latin typeface="Arial"/>
                    <a:ea typeface="DFHeiW5-GB"/>
                    <a:cs typeface="SimSun"/>
                    <a:sym typeface="Arial"/>
                  </a:rPr>
                  <a:t>虚拟数据中心 </a:t>
                </a:r>
                <a:r>
                  <a:rPr lang="en-US" altLang="zh-CN" sz="1800" b="1" smtClean="0">
                    <a:solidFill>
                      <a:srgbClr val="FFFFFF"/>
                    </a:solidFill>
                    <a:latin typeface="Arial"/>
                    <a:ea typeface="DFHeiW5-GB"/>
                    <a:cs typeface="SimSun"/>
                    <a:sym typeface="Arial"/>
                  </a:rPr>
                  <a:t>1</a:t>
                </a:r>
                <a:endParaRPr lang="en-US" altLang="zh-CN" sz="1800" b="1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endParaRPr>
              </a:p>
            </p:txBody>
          </p:sp>
          <p:sp>
            <p:nvSpPr>
              <p:cNvPr id="60" name="Rounded Rectangle 59"/>
              <p:cNvSpPr/>
              <p:nvPr/>
            </p:nvSpPr>
            <p:spPr bwMode="auto">
              <a:xfrm>
                <a:off x="4729164" y="2528892"/>
                <a:ext cx="3495675" cy="747709"/>
              </a:xfrm>
              <a:prstGeom prst="roundRect">
                <a:avLst>
                  <a:gd name="adj" fmla="val 30680"/>
                </a:avLst>
              </a:prstGeom>
              <a:solidFill>
                <a:schemeClr val="bg1"/>
              </a:solidFill>
              <a:ln w="12700">
                <a:solidFill>
                  <a:schemeClr val="accent3"/>
                </a:solidFill>
                <a:round/>
                <a:headEnd/>
                <a:tailEnd/>
              </a:ln>
            </p:spPr>
            <p:txBody>
              <a:bodyPr wrap="none" lIns="0" tIns="0" rIns="0" bIns="0" rtlCol="0" anchor="t"/>
              <a:lstStyle/>
              <a:p>
                <a:pPr marL="0" marR="0" indent="0" algn="ctr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r>
                  <a:rPr lang="zh-CN" altLang="en-US" sz="1100" smtClean="0">
                    <a:solidFill>
                      <a:schemeClr val="tx1"/>
                    </a:solidFill>
                    <a:latin typeface="Arial"/>
                    <a:ea typeface="DFHeiW5-GB"/>
                    <a:cs typeface="SimSun"/>
                    <a:sym typeface="Arial"/>
                  </a:rPr>
                  <a:t>数据中心服务</a:t>
                </a:r>
              </a:p>
            </p:txBody>
          </p:sp>
          <p:pic>
            <p:nvPicPr>
              <p:cNvPr id="61" name="Picture 13" descr="ICON_Storage_1up_Q308.png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82321" y="2759873"/>
                <a:ext cx="390525" cy="4770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2" name="Picture 5" descr="ICON_NetworkSwitch_Q308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841898" y="2822179"/>
                <a:ext cx="553765" cy="394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3" name="Picture 16" descr="ICON_VM_detail_flat_R2_Q408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05741" y="1880458"/>
                <a:ext cx="553183" cy="553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4" name="Picture 16" descr="ICON_VM_detail_flat_R2_Q408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58572" y="1880458"/>
                <a:ext cx="553183" cy="553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5" name="Picture 16" descr="ICON_VM_detail_flat_R2_Q408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19827" y="1880458"/>
                <a:ext cx="553183" cy="553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6" name="Picture 16" descr="ICON_VM_detail_flat_R2_Q408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71188" y="1880458"/>
                <a:ext cx="553183" cy="553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7" name="Picture 16" descr="ICON_VM_detail_flat_R2_Q408.png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14494" y="1880458"/>
                <a:ext cx="553183" cy="5531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8" name="Picture 45" descr="ICON_Firewall_Q308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87811" y="2733676"/>
                <a:ext cx="522714" cy="48339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55" name="Group 54"/>
            <p:cNvGrpSpPr/>
            <p:nvPr/>
          </p:nvGrpSpPr>
          <p:grpSpPr>
            <a:xfrm>
              <a:off x="6827166" y="2778142"/>
              <a:ext cx="491415" cy="438924"/>
              <a:chOff x="6827166" y="2778142"/>
              <a:chExt cx="491415" cy="438924"/>
            </a:xfrm>
          </p:grpSpPr>
          <p:pic>
            <p:nvPicPr>
              <p:cNvPr id="56" name="Picture 356" descr="ICON_CPU_Q308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078132" y="2778142"/>
                <a:ext cx="240449" cy="438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7" name="Picture 356" descr="ICON_CPU_Q308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947391" y="2778142"/>
                <a:ext cx="240449" cy="438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58" name="Picture 356" descr="ICON_CPU_Q308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27166" y="2778142"/>
                <a:ext cx="240449" cy="4389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69" name="Rounded Rectangle 68"/>
          <p:cNvSpPr/>
          <p:nvPr/>
        </p:nvSpPr>
        <p:spPr bwMode="auto">
          <a:xfrm>
            <a:off x="742952" y="1398000"/>
            <a:ext cx="7800974" cy="2033587"/>
          </a:xfrm>
          <a:prstGeom prst="roundRect">
            <a:avLst/>
          </a:prstGeom>
          <a:solidFill>
            <a:schemeClr val="bg1">
              <a:alpha val="60000"/>
            </a:schemeClr>
          </a:solidFill>
          <a:ln w="12700">
            <a:noFill/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58992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选择使用虚拟机的理由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sz="quarter" idx="4294967295"/>
          </p:nvPr>
        </p:nvSpPr>
        <p:spPr>
          <a:xfrm>
            <a:off x="0" y="1239838"/>
            <a:ext cx="8385175" cy="4651375"/>
          </a:xfrm>
        </p:spPr>
        <p:txBody>
          <a:bodyPr/>
          <a:lstStyle/>
          <a:p>
            <a:pPr marL="0" indent="0" eaLnBrk="1" hangingPunct="1">
              <a:buFont typeface="Wingdings 3" pitchFamily="18" charset="2"/>
              <a:buNone/>
            </a:pPr>
            <a:endParaRPr lang="zh-CN" altLang="en-US" sz="1600" smtClean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  <a:p>
            <a:pPr marL="0" indent="0" eaLnBrk="1" hangingPunct="1">
              <a:buFont typeface="Wingdings 3" pitchFamily="18" charset="2"/>
              <a:buNone/>
            </a:pPr>
            <a:endParaRPr lang="zh-CN" altLang="en-US" sz="1400" smtClean="0">
              <a:latin typeface="Arial"/>
              <a:ea typeface="DFHeiW5-GB"/>
              <a:sym typeface="Arial"/>
            </a:endParaRPr>
          </a:p>
          <a:p>
            <a:pPr marL="0" indent="0" eaLnBrk="1" hangingPunct="1">
              <a:buFont typeface="Wingdings 3" pitchFamily="18" charset="2"/>
              <a:buNone/>
            </a:pPr>
            <a:endParaRPr lang="zh-CN" altLang="en-US" sz="1400" smtClean="0">
              <a:latin typeface="Arial"/>
              <a:ea typeface="DFHeiW5-GB"/>
              <a:sym typeface="Arial"/>
            </a:endParaRPr>
          </a:p>
        </p:txBody>
      </p:sp>
      <p:sp>
        <p:nvSpPr>
          <p:cNvPr id="12293" name="Rectangle 1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881322" y="1287463"/>
            <a:ext cx="3740150" cy="3429000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 3" pitchFamily="18" charset="2"/>
              <a:buNone/>
            </a:pPr>
            <a:r>
              <a:rPr lang="zh-CN" altLang="en-US" sz="1800" smtClean="0">
                <a:latin typeface="Arial"/>
                <a:ea typeface="DFHeiW5-GB"/>
                <a:cs typeface="SimSun"/>
                <a:sym typeface="Arial"/>
              </a:rPr>
              <a:t>易于迁移：</a:t>
            </a:r>
          </a:p>
          <a:p>
            <a:pPr lvl="1" eaLnBrk="1" hangingPunct="1"/>
            <a:r>
              <a:rPr lang="zh-CN" altLang="en-US" sz="1600" smtClean="0">
                <a:latin typeface="Arial"/>
                <a:ea typeface="DFHeiW5-GB"/>
                <a:cs typeface="SimSun"/>
                <a:sym typeface="Arial"/>
              </a:rPr>
              <a:t>封装在文件中</a:t>
            </a:r>
          </a:p>
          <a:p>
            <a:pPr lvl="1" eaLnBrk="1" hangingPunct="1"/>
            <a:r>
              <a:rPr lang="zh-CN" altLang="en-US" sz="1600" smtClean="0">
                <a:latin typeface="Arial"/>
                <a:ea typeface="DFHeiW5-GB"/>
                <a:cs typeface="SimSun"/>
                <a:sym typeface="Arial"/>
              </a:rPr>
              <a:t>不依赖于物理硬件</a:t>
            </a:r>
          </a:p>
          <a:p>
            <a:pPr marL="0" indent="0" eaLnBrk="1" hangingPunct="1">
              <a:buFont typeface="Wingdings 3" pitchFamily="18" charset="2"/>
              <a:buNone/>
            </a:pPr>
            <a:r>
              <a:rPr lang="zh-CN" altLang="en-US" sz="1800" smtClean="0">
                <a:latin typeface="Arial"/>
                <a:ea typeface="DFHeiW5-GB"/>
                <a:cs typeface="SimSun"/>
                <a:sym typeface="Arial"/>
              </a:rPr>
              <a:t>易于管理：</a:t>
            </a:r>
          </a:p>
          <a:p>
            <a:pPr lvl="1" eaLnBrk="1" hangingPunct="1"/>
            <a:r>
              <a:rPr lang="zh-CN" altLang="en-US" sz="1600" smtClean="0">
                <a:latin typeface="Arial"/>
                <a:ea typeface="DFHeiW5-GB"/>
                <a:cs typeface="SimSun"/>
                <a:sym typeface="Arial"/>
              </a:rPr>
              <a:t>与其他虚拟机隔离 </a:t>
            </a:r>
          </a:p>
          <a:p>
            <a:pPr lvl="1" eaLnBrk="1" hangingPunct="1"/>
            <a:r>
              <a:rPr lang="zh-CN" altLang="en-US" sz="1600" smtClean="0">
                <a:latin typeface="Arial"/>
                <a:ea typeface="DFHeiW5-GB"/>
                <a:cs typeface="SimSun"/>
                <a:sym typeface="Arial"/>
              </a:rPr>
              <a:t>不受硬件变化的影响</a:t>
            </a:r>
          </a:p>
          <a:p>
            <a:pPr marL="0" indent="0">
              <a:buNone/>
            </a:pPr>
            <a:r>
              <a:rPr lang="zh-CN" altLang="en-US" sz="1800" smtClean="0">
                <a:latin typeface="Arial"/>
                <a:ea typeface="DFHeiW5-GB"/>
                <a:cs typeface="SimSun"/>
                <a:sym typeface="Arial"/>
              </a:rPr>
              <a:t>能够支持旧版应用</a:t>
            </a:r>
          </a:p>
          <a:p>
            <a:pPr marL="0" indent="0">
              <a:buNone/>
            </a:pPr>
            <a:r>
              <a:rPr lang="zh-CN" altLang="en-US" sz="1800" smtClean="0">
                <a:latin typeface="Arial"/>
                <a:ea typeface="DFHeiW5-GB"/>
                <a:cs typeface="SimSun"/>
                <a:sym typeface="Arial"/>
              </a:rPr>
              <a:t>可实现服务器整合</a:t>
            </a:r>
          </a:p>
          <a:p>
            <a:pPr marL="0" indent="0" eaLnBrk="1" hangingPunct="1">
              <a:buFont typeface="Wingdings 3" pitchFamily="18" charset="2"/>
              <a:buNone/>
            </a:pPr>
            <a:endParaRPr lang="zh-CN" altLang="en-US" sz="2000" smtClean="0">
              <a:latin typeface="Arial"/>
              <a:ea typeface="DFHeiW5-GB"/>
              <a:sym typeface="Arial"/>
            </a:endParaRP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4680266" y="944859"/>
            <a:ext cx="40386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Aft>
                <a:spcPct val="40000"/>
              </a:spcAft>
              <a:buClr>
                <a:schemeClr val="tx2"/>
              </a:buClr>
              <a:buFont typeface="Wingdings 3" pitchFamily="18" charset="2"/>
              <a:buNone/>
            </a:pPr>
            <a:r>
              <a:rPr lang="zh-CN" altLang="en-US" sz="20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虚拟机</a:t>
            </a:r>
            <a:endParaRPr lang="zh-CN" altLang="en-US" sz="2000" b="1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2296" name="AutoShape 9"/>
          <p:cNvSpPr>
            <a:spLocks noChangeArrowheads="1"/>
          </p:cNvSpPr>
          <p:nvPr/>
        </p:nvSpPr>
        <p:spPr bwMode="auto">
          <a:xfrm>
            <a:off x="4709160" y="898821"/>
            <a:ext cx="3978750" cy="5156862"/>
          </a:xfrm>
          <a:prstGeom prst="roundRect">
            <a:avLst>
              <a:gd name="adj" fmla="val 3032"/>
            </a:avLst>
          </a:prstGeom>
          <a:noFill/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12297" name="Rectangle 10"/>
          <p:cNvSpPr>
            <a:spLocks noChangeArrowheads="1"/>
          </p:cNvSpPr>
          <p:nvPr/>
        </p:nvSpPr>
        <p:spPr bwMode="auto">
          <a:xfrm>
            <a:off x="796131" y="957559"/>
            <a:ext cx="321579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marL="685800" indent="-685800" algn="ctr" defTabSz="1828800">
              <a:spcAft>
                <a:spcPct val="40000"/>
              </a:spcAft>
              <a:buClr>
                <a:schemeClr val="tx2"/>
              </a:buClr>
              <a:buFont typeface="Wingdings 3" pitchFamily="18" charset="2"/>
              <a:buNone/>
            </a:pPr>
            <a:r>
              <a:rPr lang="zh-CN" altLang="en-US" sz="20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物理机</a:t>
            </a:r>
            <a:endParaRPr lang="zh-CN" altLang="en-US" sz="2000" b="1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12300" name="Picture 11" descr="DGRM_Server_VMs_basic_3_VMware_Q4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39344" y="4922983"/>
            <a:ext cx="1320298" cy="1259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426720" y="898820"/>
            <a:ext cx="3978750" cy="5144987"/>
          </a:xfrm>
          <a:prstGeom prst="roundRect">
            <a:avLst>
              <a:gd name="adj" fmla="val 3032"/>
            </a:avLst>
          </a:prstGeom>
          <a:noFill/>
          <a:ln w="635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pic>
        <p:nvPicPr>
          <p:cNvPr id="12299" name="Picture 384" descr="ICON_Server_Rack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3517" y="5131479"/>
            <a:ext cx="1316736" cy="1036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13"/>
          <p:cNvSpPr txBox="1">
            <a:spLocks noChangeArrowheads="1"/>
          </p:cNvSpPr>
          <p:nvPr/>
        </p:nvSpPr>
        <p:spPr bwMode="auto">
          <a:xfrm>
            <a:off x="546020" y="1287679"/>
            <a:ext cx="3755047" cy="395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400"/>
              </a:lnSpc>
              <a:spcBef>
                <a:spcPts val="1000"/>
              </a:spcBef>
              <a:spcAft>
                <a:spcPct val="0"/>
              </a:spcAft>
              <a:buClr>
                <a:srgbClr val="246978"/>
              </a:buClr>
              <a:buFont typeface="Arial" pitchFamily="34" charset="0"/>
              <a:buNone/>
              <a:defRPr sz="2000" b="1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398463" indent="-344488" algn="l" rtl="0" eaLnBrk="1" fontAlgn="base" hangingPunct="1">
              <a:lnSpc>
                <a:spcPts val="2200"/>
              </a:lnSpc>
              <a:spcBef>
                <a:spcPts val="8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+mn-lt"/>
                <a:ea typeface="+mn-ea"/>
              </a:defRPr>
            </a:lvl2pPr>
            <a:lvl3pPr marL="742950" indent="-280988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800">
                <a:solidFill>
                  <a:srgbClr val="333333"/>
                </a:solidFill>
                <a:latin typeface="+mn-lt"/>
                <a:ea typeface="+mn-ea"/>
              </a:defRPr>
            </a:lvl3pPr>
            <a:lvl4pPr marL="1085850" indent="-288925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tabLst/>
              <a:defRPr sz="1700">
                <a:solidFill>
                  <a:srgbClr val="333333"/>
                </a:solidFill>
                <a:latin typeface="+mn-lt"/>
                <a:ea typeface="+mn-ea"/>
              </a:defRPr>
            </a:lvl4pPr>
            <a:lvl5pPr marL="1426464" indent="-292608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defRPr sz="1600">
                <a:solidFill>
                  <a:srgbClr val="333333"/>
                </a:solidFill>
                <a:latin typeface="+mn-lt"/>
                <a:ea typeface="+mn-ea"/>
              </a:defRPr>
            </a:lvl5pPr>
            <a:lvl6pPr marL="16002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0574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5146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29718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>
              <a:buFont typeface="Wingdings 3" pitchFamily="18" charset="2"/>
              <a:buNone/>
            </a:pPr>
            <a:r>
              <a:rPr lang="zh-CN" altLang="en-US" sz="18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难以迁移：</a:t>
            </a:r>
          </a:p>
          <a:p>
            <a:pPr lvl="1"/>
            <a:r>
              <a:rPr lang="zh-CN" altLang="en-US" sz="16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迁移操作需要停机</a:t>
            </a:r>
          </a:p>
          <a:p>
            <a:pPr lvl="1"/>
            <a:r>
              <a:rPr lang="zh-CN" altLang="en-US" sz="16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受物理硬件限制</a:t>
            </a:r>
          </a:p>
          <a:p>
            <a:pPr>
              <a:buFont typeface="Wingdings 3" pitchFamily="18" charset="2"/>
              <a:buNone/>
            </a:pPr>
            <a:r>
              <a:rPr lang="zh-CN" altLang="en-US" sz="18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难以管理：</a:t>
            </a:r>
          </a:p>
          <a:p>
            <a:pPr lvl="1"/>
            <a:r>
              <a:rPr lang="zh-CN" altLang="en-US" sz="16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需要进行物理维护 </a:t>
            </a:r>
          </a:p>
          <a:p>
            <a:pPr lvl="1"/>
            <a:r>
              <a:rPr lang="zh-CN" altLang="en-US" sz="16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硬件故障会导致停机</a:t>
            </a:r>
            <a:endParaRPr lang="zh-CN" altLang="en-US" sz="1600" smtClean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  <a:p>
            <a:pPr>
              <a:buFont typeface="Wingdings 3" pitchFamily="18" charset="2"/>
              <a:buNone/>
            </a:pPr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硬件局限性：</a:t>
            </a:r>
          </a:p>
          <a:p>
            <a:pPr lvl="1"/>
            <a:r>
              <a:rPr lang="zh-CN" altLang="en-US" sz="16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硬件变更会限制对应用的支持能力</a:t>
            </a:r>
          </a:p>
          <a:p>
            <a:pPr lvl="1"/>
            <a:r>
              <a:rPr lang="zh-CN" altLang="en-US" sz="16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各个服务器之间实际是相互独立的</a:t>
            </a:r>
            <a:endParaRPr lang="zh-CN" altLang="en-US" sz="160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1930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资源共享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35" name="Rounded Rectangle 34"/>
          <p:cNvSpPr/>
          <p:nvPr/>
        </p:nvSpPr>
        <p:spPr bwMode="auto">
          <a:xfrm>
            <a:off x="2185930" y="1453249"/>
            <a:ext cx="4713270" cy="3818679"/>
          </a:xfrm>
          <a:prstGeom prst="roundRect">
            <a:avLst>
              <a:gd name="adj" fmla="val 8118"/>
            </a:avLst>
          </a:prstGeom>
          <a:gradFill>
            <a:gsLst>
              <a:gs pos="0">
                <a:schemeClr val="tx1">
                  <a:lumMod val="40000"/>
                  <a:lumOff val="6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 sz="1000" b="1">
              <a:solidFill>
                <a:schemeClr val="bg2">
                  <a:lumMod val="50000"/>
                </a:schemeClr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19462" name="Rounded Rectangle 5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1535113"/>
            <a:ext cx="4540250" cy="289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Text Box 70"/>
          <p:cNvSpPr txBox="1">
            <a:spLocks noChangeArrowheads="1"/>
          </p:cNvSpPr>
          <p:nvPr/>
        </p:nvSpPr>
        <p:spPr bwMode="auto">
          <a:xfrm>
            <a:off x="2362200" y="1584325"/>
            <a:ext cx="440055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altLang="zh-CN" sz="2000" b="1">
              <a:solidFill>
                <a:schemeClr val="tx1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2" name="Group 98"/>
          <p:cNvGrpSpPr>
            <a:grpSpLocks/>
          </p:cNvGrpSpPr>
          <p:nvPr/>
        </p:nvGrpSpPr>
        <p:grpSpPr bwMode="auto">
          <a:xfrm>
            <a:off x="2559050" y="1738313"/>
            <a:ext cx="3971925" cy="1439862"/>
            <a:chOff x="1584" y="760"/>
            <a:chExt cx="2502" cy="907"/>
          </a:xfrm>
        </p:grpSpPr>
        <p:grpSp>
          <p:nvGrpSpPr>
            <p:cNvPr id="3" name="Group 84"/>
            <p:cNvGrpSpPr>
              <a:grpSpLocks/>
            </p:cNvGrpSpPr>
            <p:nvPr/>
          </p:nvGrpSpPr>
          <p:grpSpPr bwMode="auto">
            <a:xfrm>
              <a:off x="1584" y="760"/>
              <a:ext cx="766" cy="907"/>
              <a:chOff x="1600" y="736"/>
              <a:chExt cx="766" cy="907"/>
            </a:xfrm>
          </p:grpSpPr>
          <p:pic>
            <p:nvPicPr>
              <p:cNvPr id="19511" name="Picture 7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600" y="736"/>
                <a:ext cx="766" cy="8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12" name="Picture 356" descr="ICON_CPU_Q30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645" y="1322"/>
                <a:ext cx="106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13" name="Picture 359" descr="ICON_Memory_Q308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74" y="1341"/>
                <a:ext cx="160" cy="2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14" name="Picture 357" descr="ICON_NIC_Q30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950" y="1346"/>
                <a:ext cx="160" cy="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15" name="Picture 382" descr="ICON_DiscDrive_Q308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128" y="1378"/>
                <a:ext cx="188" cy="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4" name="Group 85"/>
            <p:cNvGrpSpPr>
              <a:grpSpLocks/>
            </p:cNvGrpSpPr>
            <p:nvPr/>
          </p:nvGrpSpPr>
          <p:grpSpPr bwMode="auto">
            <a:xfrm>
              <a:off x="2452" y="760"/>
              <a:ext cx="766" cy="907"/>
              <a:chOff x="1600" y="736"/>
              <a:chExt cx="766" cy="907"/>
            </a:xfrm>
          </p:grpSpPr>
          <p:pic>
            <p:nvPicPr>
              <p:cNvPr id="19506" name="Picture 86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600" y="736"/>
                <a:ext cx="766" cy="8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07" name="Picture 356" descr="ICON_CPU_Q30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645" y="1322"/>
                <a:ext cx="106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08" name="Picture 359" descr="ICON_Memory_Q308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74" y="1341"/>
                <a:ext cx="160" cy="2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09" name="Picture 357" descr="ICON_NIC_Q30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950" y="1346"/>
                <a:ext cx="160" cy="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10" name="Picture 382" descr="ICON_DiscDrive_Q308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128" y="1378"/>
                <a:ext cx="188" cy="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5" name="Group 91"/>
            <p:cNvGrpSpPr>
              <a:grpSpLocks/>
            </p:cNvGrpSpPr>
            <p:nvPr/>
          </p:nvGrpSpPr>
          <p:grpSpPr bwMode="auto">
            <a:xfrm>
              <a:off x="3320" y="760"/>
              <a:ext cx="766" cy="907"/>
              <a:chOff x="1600" y="736"/>
              <a:chExt cx="766" cy="907"/>
            </a:xfrm>
          </p:grpSpPr>
          <p:pic>
            <p:nvPicPr>
              <p:cNvPr id="19501" name="Picture 9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600" y="736"/>
                <a:ext cx="766" cy="8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02" name="Picture 356" descr="ICON_CPU_Q30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645" y="1322"/>
                <a:ext cx="106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03" name="Picture 359" descr="ICON_Memory_Q308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774" y="1341"/>
                <a:ext cx="160" cy="2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04" name="Picture 357" descr="ICON_NIC_Q30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950" y="1346"/>
                <a:ext cx="160" cy="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05" name="Picture 382" descr="ICON_DiscDrive_Q308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128" y="1378"/>
                <a:ext cx="188" cy="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6" name="Group 97"/>
          <p:cNvGrpSpPr>
            <a:grpSpLocks/>
          </p:cNvGrpSpPr>
          <p:nvPr/>
        </p:nvGrpSpPr>
        <p:grpSpPr bwMode="auto">
          <a:xfrm>
            <a:off x="2507418" y="4935274"/>
            <a:ext cx="4614862" cy="846138"/>
            <a:chOff x="1398" y="3093"/>
            <a:chExt cx="2907" cy="533"/>
          </a:xfrm>
        </p:grpSpPr>
        <p:pic>
          <p:nvPicPr>
            <p:cNvPr id="19492" name="Picture 359" descr="ICON_Memory_Q308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005" y="3128"/>
              <a:ext cx="646" cy="4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493" name="Picture 357" descr="ICON_NIC_Q308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784" y="3093"/>
              <a:ext cx="667" cy="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105"/>
            <p:cNvGrpSpPr>
              <a:grpSpLocks/>
            </p:cNvGrpSpPr>
            <p:nvPr/>
          </p:nvGrpSpPr>
          <p:grpSpPr bwMode="auto">
            <a:xfrm>
              <a:off x="1398" y="3110"/>
              <a:ext cx="475" cy="501"/>
              <a:chOff x="1394777" y="3973286"/>
              <a:chExt cx="906295" cy="795546"/>
            </a:xfrm>
          </p:grpSpPr>
          <p:pic>
            <p:nvPicPr>
              <p:cNvPr id="19496" name="Picture 356" descr="ICON_CPU_Q308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1656034" y="3973286"/>
                <a:ext cx="645038" cy="7955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97" name="Picture 356" descr="ICON_CPU_Q308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1394777" y="3973286"/>
                <a:ext cx="645038" cy="7955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9495" name="Picture 382" descr="ICON_DiscDrive_Q308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3584" y="3114"/>
              <a:ext cx="721" cy="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Group 59"/>
          <p:cNvGrpSpPr/>
          <p:nvPr/>
        </p:nvGrpSpPr>
        <p:grpSpPr>
          <a:xfrm>
            <a:off x="2703513" y="3141663"/>
            <a:ext cx="3568700" cy="1826201"/>
            <a:chOff x="2703513" y="3141663"/>
            <a:chExt cx="3568700" cy="1826201"/>
          </a:xfrm>
        </p:grpSpPr>
        <p:grpSp>
          <p:nvGrpSpPr>
            <p:cNvPr id="9" name="Group 127"/>
            <p:cNvGrpSpPr>
              <a:grpSpLocks/>
            </p:cNvGrpSpPr>
            <p:nvPr/>
          </p:nvGrpSpPr>
          <p:grpSpPr bwMode="auto">
            <a:xfrm>
              <a:off x="3516313" y="3167063"/>
              <a:ext cx="2755900" cy="1673225"/>
              <a:chOff x="2192" y="1692"/>
              <a:chExt cx="1736" cy="1054"/>
            </a:xfrm>
          </p:grpSpPr>
          <p:sp>
            <p:nvSpPr>
              <p:cNvPr id="19487" name="Line 102"/>
              <p:cNvSpPr>
                <a:spLocks noChangeShapeType="1"/>
              </p:cNvSpPr>
              <p:nvPr/>
            </p:nvSpPr>
            <p:spPr bwMode="auto">
              <a:xfrm>
                <a:off x="2192" y="2136"/>
                <a:ext cx="1736" cy="0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88" name="Line 103"/>
              <p:cNvSpPr>
                <a:spLocks noChangeShapeType="1"/>
              </p:cNvSpPr>
              <p:nvPr/>
            </p:nvSpPr>
            <p:spPr bwMode="auto">
              <a:xfrm flipV="1">
                <a:off x="2202" y="1692"/>
                <a:ext cx="0" cy="438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89" name="Line 104"/>
              <p:cNvSpPr>
                <a:spLocks noChangeShapeType="1"/>
              </p:cNvSpPr>
              <p:nvPr/>
            </p:nvSpPr>
            <p:spPr bwMode="auto">
              <a:xfrm flipV="1">
                <a:off x="3918" y="1692"/>
                <a:ext cx="0" cy="438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90" name="Line 105"/>
              <p:cNvSpPr>
                <a:spLocks noChangeShapeType="1"/>
              </p:cNvSpPr>
              <p:nvPr/>
            </p:nvSpPr>
            <p:spPr bwMode="auto">
              <a:xfrm flipV="1">
                <a:off x="3078" y="1692"/>
                <a:ext cx="0" cy="438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91" name="Line 106"/>
              <p:cNvSpPr>
                <a:spLocks noChangeShapeType="1"/>
              </p:cNvSpPr>
              <p:nvPr/>
            </p:nvSpPr>
            <p:spPr bwMode="auto">
              <a:xfrm flipV="1">
                <a:off x="3828" y="2130"/>
                <a:ext cx="0" cy="616"/>
              </a:xfrm>
              <a:prstGeom prst="line">
                <a:avLst/>
              </a:prstGeom>
              <a:noFill/>
              <a:ln w="28575" cap="rnd">
                <a:solidFill>
                  <a:schemeClr val="tx1"/>
                </a:solidFill>
                <a:prstDash val="sysDot"/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</p:grpSp>
        <p:grpSp>
          <p:nvGrpSpPr>
            <p:cNvPr id="10" name="Group 124"/>
            <p:cNvGrpSpPr>
              <a:grpSpLocks/>
            </p:cNvGrpSpPr>
            <p:nvPr/>
          </p:nvGrpSpPr>
          <p:grpSpPr bwMode="auto">
            <a:xfrm>
              <a:off x="2703513" y="3144838"/>
              <a:ext cx="2755900" cy="1708150"/>
              <a:chOff x="1680" y="1678"/>
              <a:chExt cx="1736" cy="1076"/>
            </a:xfrm>
          </p:grpSpPr>
          <p:sp>
            <p:nvSpPr>
              <p:cNvPr id="19482" name="Line 99"/>
              <p:cNvSpPr>
                <a:spLocks noChangeShapeType="1"/>
              </p:cNvSpPr>
              <p:nvPr/>
            </p:nvSpPr>
            <p:spPr bwMode="auto">
              <a:xfrm>
                <a:off x="1680" y="1792"/>
                <a:ext cx="17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83" name="Line 113"/>
              <p:cNvSpPr>
                <a:spLocks noChangeShapeType="1"/>
              </p:cNvSpPr>
              <p:nvPr/>
            </p:nvSpPr>
            <p:spPr bwMode="auto">
              <a:xfrm flipV="1">
                <a:off x="1690" y="1794"/>
                <a:ext cx="0" cy="96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84" name="Line 117"/>
              <p:cNvSpPr>
                <a:spLocks noChangeShapeType="1"/>
              </p:cNvSpPr>
              <p:nvPr/>
            </p:nvSpPr>
            <p:spPr bwMode="auto">
              <a:xfrm flipV="1">
                <a:off x="1692" y="1678"/>
                <a:ext cx="0" cy="10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85" name="Line 118"/>
              <p:cNvSpPr>
                <a:spLocks noChangeShapeType="1"/>
              </p:cNvSpPr>
              <p:nvPr/>
            </p:nvSpPr>
            <p:spPr bwMode="auto">
              <a:xfrm flipV="1">
                <a:off x="3408" y="1682"/>
                <a:ext cx="0" cy="105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86" name="Line 119"/>
              <p:cNvSpPr>
                <a:spLocks noChangeShapeType="1"/>
              </p:cNvSpPr>
              <p:nvPr/>
            </p:nvSpPr>
            <p:spPr bwMode="auto">
              <a:xfrm flipV="1">
                <a:off x="2568" y="1678"/>
                <a:ext cx="0" cy="10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</p:grpSp>
        <p:grpSp>
          <p:nvGrpSpPr>
            <p:cNvPr id="11" name="Group 125"/>
            <p:cNvGrpSpPr>
              <a:grpSpLocks/>
            </p:cNvGrpSpPr>
            <p:nvPr/>
          </p:nvGrpSpPr>
          <p:grpSpPr bwMode="auto">
            <a:xfrm>
              <a:off x="2974975" y="3141663"/>
              <a:ext cx="2755900" cy="1685925"/>
              <a:chOff x="1851" y="1676"/>
              <a:chExt cx="1736" cy="1062"/>
            </a:xfrm>
          </p:grpSpPr>
          <p:sp>
            <p:nvSpPr>
              <p:cNvPr id="19477" name="Line 100"/>
              <p:cNvSpPr>
                <a:spLocks noChangeShapeType="1"/>
              </p:cNvSpPr>
              <p:nvPr/>
            </p:nvSpPr>
            <p:spPr bwMode="auto">
              <a:xfrm>
                <a:off x="1851" y="1906"/>
                <a:ext cx="17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78" name="Line 114"/>
              <p:cNvSpPr>
                <a:spLocks noChangeShapeType="1"/>
              </p:cNvSpPr>
              <p:nvPr/>
            </p:nvSpPr>
            <p:spPr bwMode="auto">
              <a:xfrm flipV="1">
                <a:off x="1860" y="1676"/>
                <a:ext cx="0" cy="22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79" name="Line 115"/>
              <p:cNvSpPr>
                <a:spLocks noChangeShapeType="1"/>
              </p:cNvSpPr>
              <p:nvPr/>
            </p:nvSpPr>
            <p:spPr bwMode="auto">
              <a:xfrm flipV="1">
                <a:off x="3576" y="1680"/>
                <a:ext cx="0" cy="22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80" name="Line 116"/>
              <p:cNvSpPr>
                <a:spLocks noChangeShapeType="1"/>
              </p:cNvSpPr>
              <p:nvPr/>
            </p:nvSpPr>
            <p:spPr bwMode="auto">
              <a:xfrm flipV="1">
                <a:off x="2736" y="1684"/>
                <a:ext cx="0" cy="219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81" name="Line 121"/>
              <p:cNvSpPr>
                <a:spLocks noChangeShapeType="1"/>
              </p:cNvSpPr>
              <p:nvPr/>
            </p:nvSpPr>
            <p:spPr bwMode="auto">
              <a:xfrm flipV="1">
                <a:off x="2398" y="1898"/>
                <a:ext cx="0" cy="84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dash"/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</p:grpSp>
        <p:grpSp>
          <p:nvGrpSpPr>
            <p:cNvPr id="12" name="Group 126"/>
            <p:cNvGrpSpPr>
              <a:grpSpLocks/>
            </p:cNvGrpSpPr>
            <p:nvPr/>
          </p:nvGrpSpPr>
          <p:grpSpPr bwMode="auto">
            <a:xfrm>
              <a:off x="3246438" y="3151188"/>
              <a:ext cx="2755900" cy="1695450"/>
              <a:chOff x="2022" y="1682"/>
              <a:chExt cx="1736" cy="1068"/>
            </a:xfrm>
          </p:grpSpPr>
          <p:sp>
            <p:nvSpPr>
              <p:cNvPr id="19472" name="Line 101"/>
              <p:cNvSpPr>
                <a:spLocks noChangeShapeType="1"/>
              </p:cNvSpPr>
              <p:nvPr/>
            </p:nvSpPr>
            <p:spPr bwMode="auto">
              <a:xfrm>
                <a:off x="2022" y="2021"/>
                <a:ext cx="17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73" name="Line 110"/>
              <p:cNvSpPr>
                <a:spLocks noChangeShapeType="1"/>
              </p:cNvSpPr>
              <p:nvPr/>
            </p:nvSpPr>
            <p:spPr bwMode="auto">
              <a:xfrm flipV="1">
                <a:off x="2034" y="1682"/>
                <a:ext cx="0" cy="33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74" name="Line 111"/>
              <p:cNvSpPr>
                <a:spLocks noChangeShapeType="1"/>
              </p:cNvSpPr>
              <p:nvPr/>
            </p:nvSpPr>
            <p:spPr bwMode="auto">
              <a:xfrm flipV="1">
                <a:off x="3750" y="1682"/>
                <a:ext cx="0" cy="33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75" name="Line 112"/>
              <p:cNvSpPr>
                <a:spLocks noChangeShapeType="1"/>
              </p:cNvSpPr>
              <p:nvPr/>
            </p:nvSpPr>
            <p:spPr bwMode="auto">
              <a:xfrm flipV="1">
                <a:off x="2910" y="1682"/>
                <a:ext cx="0" cy="337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76" name="Line 122"/>
              <p:cNvSpPr>
                <a:spLocks noChangeShapeType="1"/>
              </p:cNvSpPr>
              <p:nvPr/>
            </p:nvSpPr>
            <p:spPr bwMode="auto">
              <a:xfrm flipV="1">
                <a:off x="3226" y="2018"/>
                <a:ext cx="0" cy="732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prstDash val="sysDot"/>
                <a:round/>
                <a:headEnd type="triangle" w="med" len="med"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</p:grpSp>
        <p:sp>
          <p:nvSpPr>
            <p:cNvPr id="19465" name="Text Box 72"/>
            <p:cNvSpPr txBox="1">
              <a:spLocks noChangeArrowheads="1"/>
            </p:cNvSpPr>
            <p:nvPr/>
          </p:nvSpPr>
          <p:spPr bwMode="auto">
            <a:xfrm>
              <a:off x="3433763" y="3976688"/>
              <a:ext cx="225742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vSphere</a:t>
              </a:r>
              <a:endParaRPr lang="en-US" altLang="zh-CN" sz="2000">
                <a:solidFill>
                  <a:srgbClr val="000000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19464" name="Text Box 71"/>
            <p:cNvSpPr txBox="1">
              <a:spLocks noChangeArrowheads="1"/>
            </p:cNvSpPr>
            <p:nvPr/>
          </p:nvSpPr>
          <p:spPr bwMode="auto">
            <a:xfrm>
              <a:off x="3519488" y="4383088"/>
              <a:ext cx="2041525" cy="5847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6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x64 </a:t>
              </a:r>
              <a:r>
                <a:rPr lang="en-US" altLang="zh-CN" smtClean="0">
                  <a:latin typeface="Arial"/>
                  <a:ea typeface="DFHeiW5-GB"/>
                  <a:sym typeface="Arial"/>
                </a:rPr>
                <a:t/>
              </a:r>
              <a:br>
                <a:rPr lang="en-US" altLang="zh-CN" smtClean="0">
                  <a:latin typeface="Arial"/>
                  <a:ea typeface="DFHeiW5-GB"/>
                  <a:sym typeface="Arial"/>
                </a:rPr>
              </a:br>
              <a:r>
                <a:rPr lang="zh-CN" altLang="en-US" sz="16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体系结构</a:t>
              </a:r>
              <a:endParaRPr lang="en-US" altLang="zh-CN" sz="1600">
                <a:solidFill>
                  <a:srgbClr val="000000"/>
                </a:solidFill>
                <a:latin typeface="Arial"/>
                <a:ea typeface="DFHeiW5-GB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71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ounded Rectangle 34"/>
          <p:cNvSpPr/>
          <p:nvPr/>
        </p:nvSpPr>
        <p:spPr bwMode="auto">
          <a:xfrm>
            <a:off x="453720" y="1679545"/>
            <a:ext cx="3706641" cy="2623179"/>
          </a:xfrm>
          <a:prstGeom prst="roundRect">
            <a:avLst>
              <a:gd name="adj" fmla="val 8118"/>
            </a:avLst>
          </a:prstGeom>
          <a:gradFill>
            <a:gsLst>
              <a:gs pos="0">
                <a:schemeClr val="tx1">
                  <a:lumMod val="40000"/>
                  <a:lumOff val="6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 sz="1000" b="1">
              <a:solidFill>
                <a:schemeClr val="bg2">
                  <a:lumMod val="50000"/>
                </a:schemeClr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6" name="Rounded Rectangle 55"/>
          <p:cNvSpPr/>
          <p:nvPr/>
        </p:nvSpPr>
        <p:spPr bwMode="auto">
          <a:xfrm>
            <a:off x="671143" y="1802459"/>
            <a:ext cx="3271924" cy="1881975"/>
          </a:xfrm>
          <a:prstGeom prst="roundRect">
            <a:avLst>
              <a:gd name="adj" fmla="val 4213"/>
            </a:avLst>
          </a:prstGeom>
          <a:gradFill>
            <a:gsLst>
              <a:gs pos="0">
                <a:srgbClr val="61C0E0"/>
              </a:gs>
              <a:gs pos="100000">
                <a:srgbClr val="ACE0F2"/>
              </a:gs>
            </a:gsLst>
          </a:gradFill>
          <a:ln w="12700">
            <a:solidFill>
              <a:srgbClr val="39A5E5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en-US" altLang="zh-CN" sz="2000" b="1">
              <a:solidFill>
                <a:schemeClr val="tx1"/>
              </a:solidFill>
              <a:latin typeface="Arial"/>
              <a:ea typeface="DFHeiW5-GB"/>
              <a:cs typeface="ＭＳ Ｐゴシック"/>
              <a:sym typeface="Arial"/>
            </a:endParaRPr>
          </a:p>
        </p:txBody>
      </p:sp>
      <p:sp>
        <p:nvSpPr>
          <p:cNvPr id="21511" name="Text Box 67"/>
          <p:cNvSpPr txBox="1">
            <a:spLocks noChangeArrowheads="1"/>
          </p:cNvSpPr>
          <p:nvPr/>
        </p:nvSpPr>
        <p:spPr bwMode="auto">
          <a:xfrm>
            <a:off x="1100138" y="3786188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x64 </a:t>
            </a:r>
            <a:r>
              <a:rPr lang="zh-CN" altLang="en-US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体系结构</a:t>
            </a:r>
            <a:endParaRPr lang="en-US" altLang="zh-CN" sz="2000" smtClean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21512" name="Text Box 68"/>
          <p:cNvSpPr txBox="1">
            <a:spLocks noChangeArrowheads="1"/>
          </p:cNvSpPr>
          <p:nvPr/>
        </p:nvSpPr>
        <p:spPr bwMode="auto">
          <a:xfrm>
            <a:off x="1138238" y="3227388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操作系统</a:t>
            </a:r>
            <a:endParaRPr lang="en-US" altLang="zh-CN" sz="200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grpSp>
        <p:nvGrpSpPr>
          <p:cNvPr id="3" name="Group 69"/>
          <p:cNvGrpSpPr>
            <a:grpSpLocks/>
          </p:cNvGrpSpPr>
          <p:nvPr/>
        </p:nvGrpSpPr>
        <p:grpSpPr bwMode="auto">
          <a:xfrm>
            <a:off x="774700" y="1909763"/>
            <a:ext cx="3055938" cy="1084262"/>
            <a:chOff x="539" y="1252"/>
            <a:chExt cx="1925" cy="683"/>
          </a:xfrm>
        </p:grpSpPr>
        <p:sp>
          <p:nvSpPr>
            <p:cNvPr id="113" name="Rounded Rectangle 112"/>
            <p:cNvSpPr/>
            <p:nvPr/>
          </p:nvSpPr>
          <p:spPr bwMode="auto">
            <a:xfrm>
              <a:off x="539" y="1252"/>
              <a:ext cx="1925" cy="683"/>
            </a:xfrm>
            <a:prstGeom prst="roundRect">
              <a:avLst/>
            </a:prstGeom>
            <a:gradFill>
              <a:gsLst>
                <a:gs pos="0">
                  <a:srgbClr val="F8930C"/>
                </a:gs>
                <a:gs pos="100000">
                  <a:srgbClr val="F9A22F">
                    <a:alpha val="79000"/>
                  </a:srgbClr>
                </a:gs>
              </a:gsLst>
            </a:gradFill>
            <a:ln w="12700">
              <a:solidFill>
                <a:srgbClr val="F97E1D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altLang="zh-CN" sz="1600">
                <a:solidFill>
                  <a:srgbClr val="333333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1281" y="1478"/>
              <a:ext cx="439" cy="2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spcAft>
                  <a:spcPct val="40000"/>
                </a:spcAft>
                <a:defRPr/>
              </a:pPr>
              <a:r>
                <a:rPr lang="zh-CN" altLang="en-US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应用</a:t>
              </a:r>
              <a:endParaRPr lang="en-US" altLang="zh-CN" sz="200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sp>
        <p:nvSpPr>
          <p:cNvPr id="21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CPU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虚拟化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560307" y="1292225"/>
            <a:ext cx="2322513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Aft>
                <a:spcPct val="40000"/>
              </a:spcAft>
              <a:defRPr/>
            </a:pPr>
            <a:r>
              <a:rPr lang="zh-CN" altLang="en-US" sz="16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虚拟体系结构</a:t>
            </a:r>
            <a:endParaRPr lang="en-US" altLang="zh-CN" sz="16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2" name="Rounded Rectangle 34"/>
          <p:cNvSpPr/>
          <p:nvPr/>
        </p:nvSpPr>
        <p:spPr bwMode="auto">
          <a:xfrm>
            <a:off x="4514764" y="1679925"/>
            <a:ext cx="4276659" cy="2649333"/>
          </a:xfrm>
          <a:prstGeom prst="roundRect">
            <a:avLst>
              <a:gd name="adj" fmla="val 8118"/>
            </a:avLst>
          </a:prstGeom>
          <a:gradFill>
            <a:gsLst>
              <a:gs pos="0">
                <a:schemeClr val="tx1">
                  <a:lumMod val="40000"/>
                  <a:lumOff val="6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 sz="1000" b="1">
              <a:solidFill>
                <a:schemeClr val="bg2">
                  <a:lumMod val="50000"/>
                </a:schemeClr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21520" name="Rounded Rectangle 5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8282" y="1776413"/>
            <a:ext cx="40925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21" name="Text Box 81"/>
          <p:cNvSpPr txBox="1">
            <a:spLocks noChangeArrowheads="1"/>
          </p:cNvSpPr>
          <p:nvPr/>
        </p:nvSpPr>
        <p:spPr bwMode="auto">
          <a:xfrm>
            <a:off x="4677657" y="1825625"/>
            <a:ext cx="3967163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en-US" altLang="zh-CN" sz="2000" b="1">
              <a:solidFill>
                <a:schemeClr val="tx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1522" name="Text Box 82"/>
          <p:cNvSpPr txBox="1">
            <a:spLocks noChangeArrowheads="1"/>
          </p:cNvSpPr>
          <p:nvPr/>
        </p:nvSpPr>
        <p:spPr bwMode="auto">
          <a:xfrm>
            <a:off x="5660320" y="3786188"/>
            <a:ext cx="2041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x64 </a:t>
            </a:r>
            <a:r>
              <a:rPr lang="zh-CN" altLang="en-US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体系结构</a:t>
            </a:r>
            <a:endParaRPr lang="en-US" altLang="zh-CN" sz="2000" smtClean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21523" name="Text Box 83"/>
          <p:cNvSpPr txBox="1">
            <a:spLocks noChangeArrowheads="1"/>
          </p:cNvSpPr>
          <p:nvPr/>
        </p:nvSpPr>
        <p:spPr bwMode="auto">
          <a:xfrm>
            <a:off x="5585707" y="3227388"/>
            <a:ext cx="2257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vSphere</a:t>
            </a:r>
            <a:endParaRPr lang="en-US" altLang="zh-CN" sz="200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21524" name="Picture 8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47507" y="1882775"/>
            <a:ext cx="1216025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5" name="Picture 356" descr="ICON_CPU_Q3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8945" y="2813050"/>
            <a:ext cx="168275" cy="47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6" name="Picture 9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7670" y="1882775"/>
            <a:ext cx="1216025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7" name="Picture 356" descr="ICON_CPU_Q3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9107" y="2801938"/>
            <a:ext cx="16827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8" name="Picture 9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47832" y="1882775"/>
            <a:ext cx="1216025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29" name="Picture 356" descr="ICON_CPU_Q3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6445" y="2801938"/>
            <a:ext cx="16827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0" name="Picture 356" descr="ICON_CPU_Q3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31970" y="2801938"/>
            <a:ext cx="16827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1" name="Picture 356" descr="ICON_CPU_Q3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19307" y="2801938"/>
            <a:ext cx="16827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2" name="Picture 356" descr="ICON_CPU_Q3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8232" y="2801938"/>
            <a:ext cx="16827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33" name="Picture 356" descr="ICON_CPU_Q3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97157" y="2801938"/>
            <a:ext cx="168275" cy="47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34" name="TextBox 14"/>
          <p:cNvSpPr txBox="1">
            <a:spLocks noChangeArrowheads="1"/>
          </p:cNvSpPr>
          <p:nvPr/>
        </p:nvSpPr>
        <p:spPr bwMode="auto">
          <a:xfrm>
            <a:off x="1179513" y="1292225"/>
            <a:ext cx="23225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ct val="40000"/>
              </a:spcAft>
            </a:pPr>
            <a:r>
              <a:rPr lang="zh-CN" altLang="en-US" sz="16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物理体系结构</a:t>
            </a:r>
            <a:endParaRPr lang="en-US" altLang="zh-CN" sz="16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grpSp>
        <p:nvGrpSpPr>
          <p:cNvPr id="4" name="Group 131"/>
          <p:cNvGrpSpPr>
            <a:grpSpLocks/>
          </p:cNvGrpSpPr>
          <p:nvPr/>
        </p:nvGrpSpPr>
        <p:grpSpPr bwMode="auto">
          <a:xfrm>
            <a:off x="1725613" y="4152900"/>
            <a:ext cx="1184275" cy="974725"/>
            <a:chOff x="1722" y="3345"/>
            <a:chExt cx="746" cy="614"/>
          </a:xfrm>
        </p:grpSpPr>
        <p:pic>
          <p:nvPicPr>
            <p:cNvPr id="21541" name="Picture 356" descr="ICON_CPU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132" y="3345"/>
              <a:ext cx="336" cy="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2" name="Picture 356" descr="ICON_CPU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96" y="3345"/>
              <a:ext cx="336" cy="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3" name="Picture 356" descr="ICON_CPU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859" y="3345"/>
              <a:ext cx="336" cy="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4" name="Picture 356" descr="ICON_CPU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22" y="3345"/>
              <a:ext cx="336" cy="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5" name="Group 132"/>
          <p:cNvGrpSpPr>
            <a:grpSpLocks/>
          </p:cNvGrpSpPr>
          <p:nvPr/>
        </p:nvGrpSpPr>
        <p:grpSpPr bwMode="auto">
          <a:xfrm>
            <a:off x="6188957" y="4152900"/>
            <a:ext cx="1184275" cy="974725"/>
            <a:chOff x="1722" y="3345"/>
            <a:chExt cx="746" cy="614"/>
          </a:xfrm>
        </p:grpSpPr>
        <p:pic>
          <p:nvPicPr>
            <p:cNvPr id="21537" name="Picture 356" descr="ICON_CPU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132" y="3345"/>
              <a:ext cx="336" cy="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8" name="Picture 356" descr="ICON_CPU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96" y="3345"/>
              <a:ext cx="336" cy="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39" name="Picture 356" descr="ICON_CPU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859" y="3345"/>
              <a:ext cx="336" cy="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40" name="Picture 356" descr="ICON_CPU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722" y="3345"/>
              <a:ext cx="336" cy="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001455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物理和虚拟主机内存使用</a:t>
            </a:r>
          </a:p>
        </p:txBody>
      </p:sp>
      <p:sp>
        <p:nvSpPr>
          <p:cNvPr id="23555" name="TextBox 31"/>
          <p:cNvSpPr txBox="1">
            <a:spLocks noChangeArrowheads="1"/>
          </p:cNvSpPr>
          <p:nvPr/>
        </p:nvSpPr>
        <p:spPr bwMode="auto">
          <a:xfrm>
            <a:off x="1198563" y="1370086"/>
            <a:ext cx="23780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ct val="40000"/>
              </a:spcAft>
            </a:pPr>
            <a:r>
              <a:rPr lang="zh-CN" altLang="en-US" sz="16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物理体系结构</a:t>
            </a:r>
            <a:endParaRPr lang="zh-CN" altLang="en-US" sz="16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72138" y="1370086"/>
            <a:ext cx="2247900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Aft>
                <a:spcPct val="40000"/>
              </a:spcAft>
              <a:defRPr/>
            </a:pPr>
            <a:r>
              <a:rPr lang="zh-CN" altLang="en-US" sz="16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虚拟体系结构</a:t>
            </a:r>
            <a:endParaRPr lang="zh-CN" altLang="en-US" sz="16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35" name="Rounded Rectangle 34"/>
          <p:cNvSpPr/>
          <p:nvPr/>
        </p:nvSpPr>
        <p:spPr bwMode="auto">
          <a:xfrm>
            <a:off x="534683" y="1757333"/>
            <a:ext cx="3706640" cy="2623178"/>
          </a:xfrm>
          <a:prstGeom prst="roundRect">
            <a:avLst>
              <a:gd name="adj" fmla="val 8118"/>
            </a:avLst>
          </a:prstGeom>
          <a:gradFill>
            <a:gsLst>
              <a:gs pos="0">
                <a:schemeClr val="tx1">
                  <a:lumMod val="40000"/>
                  <a:lumOff val="6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0" b="1">
              <a:solidFill>
                <a:srgbClr val="33333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6" name="Rounded Rectangle 55"/>
          <p:cNvSpPr/>
          <p:nvPr/>
        </p:nvSpPr>
        <p:spPr bwMode="auto">
          <a:xfrm>
            <a:off x="752106" y="1880246"/>
            <a:ext cx="3271924" cy="1881976"/>
          </a:xfrm>
          <a:prstGeom prst="roundRect">
            <a:avLst>
              <a:gd name="adj" fmla="val 4213"/>
            </a:avLst>
          </a:prstGeom>
          <a:gradFill>
            <a:gsLst>
              <a:gs pos="0">
                <a:srgbClr val="61C0E0"/>
              </a:gs>
              <a:gs pos="100000">
                <a:srgbClr val="ACE0F2"/>
              </a:gs>
            </a:gsLst>
          </a:gradFill>
          <a:ln w="12700">
            <a:solidFill>
              <a:srgbClr val="39A5E5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zh-CN" altLang="en-US" sz="2000" b="1">
              <a:solidFill>
                <a:srgbClr val="333333"/>
              </a:solidFill>
              <a:latin typeface="Arial"/>
              <a:ea typeface="DFHeiW5-GB"/>
              <a:cs typeface="ＭＳ Ｐゴシック"/>
              <a:sym typeface="Arial"/>
            </a:endParaRPr>
          </a:p>
        </p:txBody>
      </p:sp>
      <p:sp>
        <p:nvSpPr>
          <p:cNvPr id="23563" name="Text Box 137"/>
          <p:cNvSpPr txBox="1">
            <a:spLocks noChangeArrowheads="1"/>
          </p:cNvSpPr>
          <p:nvPr/>
        </p:nvSpPr>
        <p:spPr bwMode="auto">
          <a:xfrm>
            <a:off x="1181100" y="3863975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x64 </a:t>
            </a:r>
            <a:r>
              <a:rPr lang="zh-CN" altLang="en-US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体系结构</a:t>
            </a:r>
          </a:p>
        </p:txBody>
      </p:sp>
      <p:sp>
        <p:nvSpPr>
          <p:cNvPr id="23564" name="Text Box 138"/>
          <p:cNvSpPr txBox="1">
            <a:spLocks noChangeArrowheads="1"/>
          </p:cNvSpPr>
          <p:nvPr/>
        </p:nvSpPr>
        <p:spPr bwMode="auto">
          <a:xfrm>
            <a:off x="1219200" y="3305175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操作系统</a:t>
            </a:r>
            <a:endParaRPr lang="zh-CN" altLang="en-US" sz="200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2" name="Rounded Rectangle 34"/>
          <p:cNvSpPr/>
          <p:nvPr/>
        </p:nvSpPr>
        <p:spPr bwMode="auto">
          <a:xfrm>
            <a:off x="4944758" y="1757333"/>
            <a:ext cx="3706640" cy="2623178"/>
          </a:xfrm>
          <a:prstGeom prst="roundRect">
            <a:avLst>
              <a:gd name="adj" fmla="val 8118"/>
            </a:avLst>
          </a:prstGeom>
          <a:gradFill>
            <a:gsLst>
              <a:gs pos="0">
                <a:schemeClr val="tx1">
                  <a:lumMod val="40000"/>
                  <a:lumOff val="6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0" b="1">
              <a:solidFill>
                <a:srgbClr val="33333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" name="Rounded Rectangle 55"/>
          <p:cNvSpPr/>
          <p:nvPr/>
        </p:nvSpPr>
        <p:spPr bwMode="auto">
          <a:xfrm>
            <a:off x="5162181" y="1880246"/>
            <a:ext cx="3271924" cy="1881976"/>
          </a:xfrm>
          <a:prstGeom prst="roundRect">
            <a:avLst>
              <a:gd name="adj" fmla="val 4213"/>
            </a:avLst>
          </a:prstGeom>
          <a:gradFill>
            <a:gsLst>
              <a:gs pos="0">
                <a:srgbClr val="61C0E0"/>
              </a:gs>
              <a:gs pos="100000">
                <a:srgbClr val="ACE0F2"/>
              </a:gs>
            </a:gsLst>
          </a:gradFill>
          <a:ln w="12700">
            <a:solidFill>
              <a:srgbClr val="39A5E5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zh-CN" altLang="en-US" sz="2000" b="1">
              <a:solidFill>
                <a:srgbClr val="333333"/>
              </a:solidFill>
              <a:latin typeface="Arial"/>
              <a:ea typeface="DFHeiW5-GB"/>
              <a:cs typeface="ＭＳ Ｐゴシック"/>
              <a:sym typeface="Arial"/>
            </a:endParaRPr>
          </a:p>
        </p:txBody>
      </p:sp>
      <p:sp>
        <p:nvSpPr>
          <p:cNvPr id="23571" name="Text Box 162"/>
          <p:cNvSpPr txBox="1">
            <a:spLocks noChangeArrowheads="1"/>
          </p:cNvSpPr>
          <p:nvPr/>
        </p:nvSpPr>
        <p:spPr bwMode="auto">
          <a:xfrm>
            <a:off x="5591175" y="3863975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x64 </a:t>
            </a:r>
            <a:r>
              <a:rPr lang="zh-CN" altLang="en-US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体系结构</a:t>
            </a:r>
          </a:p>
        </p:txBody>
      </p:sp>
      <p:sp>
        <p:nvSpPr>
          <p:cNvPr id="23572" name="Text Box 163"/>
          <p:cNvSpPr txBox="1">
            <a:spLocks noChangeArrowheads="1"/>
          </p:cNvSpPr>
          <p:nvPr/>
        </p:nvSpPr>
        <p:spPr bwMode="auto">
          <a:xfrm>
            <a:off x="5629275" y="3305175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vSphere</a:t>
            </a:r>
            <a:endParaRPr lang="zh-CN" altLang="en-US" sz="200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23573" name="Picture 16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45100" y="1943100"/>
            <a:ext cx="987425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4" name="Picture 1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5550" y="1943100"/>
            <a:ext cx="987425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5" name="Picture 1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6000" y="1943100"/>
            <a:ext cx="987425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359" descr="ICON_Memory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3050" y="2871788"/>
            <a:ext cx="4191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7" name="Picture 359" descr="ICON_Memory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48550" y="2871788"/>
            <a:ext cx="4191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8" name="Picture 359" descr="ICON_Memory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2871788"/>
            <a:ext cx="419100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9" name="Picture 359" descr="ICON_Memory_Q3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74838" y="4186238"/>
            <a:ext cx="1025525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0" name="Picture 359" descr="ICON_Memory_Q3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4913" y="4186238"/>
            <a:ext cx="1025525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78"/>
          <p:cNvGrpSpPr>
            <a:grpSpLocks/>
          </p:cNvGrpSpPr>
          <p:nvPr/>
        </p:nvGrpSpPr>
        <p:grpSpPr bwMode="auto">
          <a:xfrm>
            <a:off x="855663" y="1987550"/>
            <a:ext cx="3055937" cy="1084263"/>
            <a:chOff x="539" y="1252"/>
            <a:chExt cx="1925" cy="683"/>
          </a:xfrm>
        </p:grpSpPr>
        <p:sp>
          <p:nvSpPr>
            <p:cNvPr id="113" name="Rounded Rectangle 112"/>
            <p:cNvSpPr/>
            <p:nvPr/>
          </p:nvSpPr>
          <p:spPr bwMode="auto">
            <a:xfrm>
              <a:off x="539" y="1252"/>
              <a:ext cx="1925" cy="683"/>
            </a:xfrm>
            <a:prstGeom prst="roundRect">
              <a:avLst/>
            </a:prstGeom>
            <a:gradFill>
              <a:gsLst>
                <a:gs pos="0">
                  <a:srgbClr val="F8930C"/>
                </a:gs>
                <a:gs pos="100000">
                  <a:srgbClr val="F9A22F">
                    <a:alpha val="79000"/>
                  </a:srgbClr>
                </a:gs>
              </a:gsLst>
            </a:gradFill>
            <a:ln w="12700">
              <a:solidFill>
                <a:srgbClr val="F97E1D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600">
                <a:solidFill>
                  <a:srgbClr val="333333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1281" y="1478"/>
              <a:ext cx="439" cy="25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spcAft>
                  <a:spcPct val="40000"/>
                </a:spcAft>
                <a:defRPr/>
              </a:pPr>
              <a:r>
                <a:rPr lang="zh-CN" altLang="en-US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应用</a:t>
              </a:r>
              <a:endParaRPr lang="zh-CN" altLang="en-US" sz="200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sp>
        <p:nvSpPr>
          <p:cNvPr id="23582" name="Text Box 179"/>
          <p:cNvSpPr txBox="1">
            <a:spLocks noChangeArrowheads="1"/>
          </p:cNvSpPr>
          <p:nvPr/>
        </p:nvSpPr>
        <p:spPr bwMode="auto">
          <a:xfrm>
            <a:off x="5744104" y="2932113"/>
            <a:ext cx="5857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1 GB</a:t>
            </a:r>
            <a:endParaRPr lang="zh-CN" altLang="en-US" sz="12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23583" name="Text Box 180"/>
          <p:cNvSpPr txBox="1">
            <a:spLocks noChangeArrowheads="1"/>
          </p:cNvSpPr>
          <p:nvPr/>
        </p:nvSpPr>
        <p:spPr bwMode="auto">
          <a:xfrm>
            <a:off x="6804554" y="2932113"/>
            <a:ext cx="5857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2 GB</a:t>
            </a:r>
            <a:endParaRPr lang="zh-CN" altLang="en-US" sz="12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23584" name="Text Box 181"/>
          <p:cNvSpPr txBox="1">
            <a:spLocks noChangeArrowheads="1"/>
          </p:cNvSpPr>
          <p:nvPr/>
        </p:nvSpPr>
        <p:spPr bwMode="auto">
          <a:xfrm>
            <a:off x="7866591" y="2932113"/>
            <a:ext cx="5857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8 GB</a:t>
            </a:r>
            <a:endParaRPr lang="zh-CN" altLang="en-US" sz="12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7276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物理与虚拟网络连接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486577" y="1282520"/>
            <a:ext cx="2322512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Aft>
                <a:spcPct val="40000"/>
              </a:spcAft>
              <a:defRPr/>
            </a:pPr>
            <a:r>
              <a:rPr lang="zh-CN" altLang="en-US" sz="16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虚拟体系结构</a:t>
            </a:r>
            <a:endParaRPr lang="zh-CN" altLang="en-US" sz="16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35" name="Rounded Rectangle 34"/>
          <p:cNvSpPr/>
          <p:nvPr/>
        </p:nvSpPr>
        <p:spPr bwMode="auto">
          <a:xfrm>
            <a:off x="4510883" y="1684698"/>
            <a:ext cx="4276660" cy="3826302"/>
          </a:xfrm>
          <a:prstGeom prst="roundRect">
            <a:avLst>
              <a:gd name="adj" fmla="val 8118"/>
            </a:avLst>
          </a:prstGeom>
          <a:gradFill>
            <a:gsLst>
              <a:gs pos="0">
                <a:schemeClr val="tx1">
                  <a:lumMod val="40000"/>
                  <a:lumOff val="6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 w="12700">
            <a:solidFill>
              <a:srgbClr val="A6A6A6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000" b="1">
              <a:solidFill>
                <a:schemeClr val="bg2">
                  <a:lumMod val="50000"/>
                </a:schemeClr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25607" name="Rounded Rectangle 5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94402" y="1764105"/>
            <a:ext cx="4092575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8" name="Text Box 90"/>
          <p:cNvSpPr txBox="1">
            <a:spLocks noChangeArrowheads="1"/>
          </p:cNvSpPr>
          <p:nvPr/>
        </p:nvSpPr>
        <p:spPr bwMode="auto">
          <a:xfrm>
            <a:off x="4673777" y="1813317"/>
            <a:ext cx="3967162" cy="307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endParaRPr lang="zh-CN" altLang="en-US" sz="2000" b="1">
              <a:solidFill>
                <a:schemeClr val="tx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5610" name="Text Box 92"/>
          <p:cNvSpPr txBox="1">
            <a:spLocks noChangeArrowheads="1"/>
          </p:cNvSpPr>
          <p:nvPr/>
        </p:nvSpPr>
        <p:spPr bwMode="auto">
          <a:xfrm>
            <a:off x="4812211" y="4429012"/>
            <a:ext cx="22574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vSphere</a:t>
            </a:r>
            <a:endParaRPr lang="zh-CN" altLang="en-US" sz="200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25611" name="Picture 357" descr="ICON_NIC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9839" y="5275655"/>
            <a:ext cx="9175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2" name="TextBox 13"/>
          <p:cNvSpPr txBox="1">
            <a:spLocks noChangeArrowheads="1"/>
          </p:cNvSpPr>
          <p:nvPr/>
        </p:nvSpPr>
        <p:spPr bwMode="auto">
          <a:xfrm>
            <a:off x="1059568" y="1320228"/>
            <a:ext cx="24542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ct val="40000"/>
              </a:spcAft>
            </a:pPr>
            <a:r>
              <a:rPr lang="zh-CN" altLang="en-US" sz="16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物理体系结构</a:t>
            </a:r>
            <a:endParaRPr lang="zh-CN" altLang="en-US" sz="16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25613" name="Line 148"/>
          <p:cNvSpPr>
            <a:spLocks noChangeShapeType="1"/>
          </p:cNvSpPr>
          <p:nvPr/>
        </p:nvSpPr>
        <p:spPr bwMode="auto">
          <a:xfrm>
            <a:off x="6618464" y="2740417"/>
            <a:ext cx="0" cy="25685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rgbClr val="333333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3" name="Group 122"/>
          <p:cNvGrpSpPr>
            <a:grpSpLocks/>
          </p:cNvGrpSpPr>
          <p:nvPr/>
        </p:nvGrpSpPr>
        <p:grpSpPr bwMode="auto">
          <a:xfrm>
            <a:off x="357893" y="1711325"/>
            <a:ext cx="3860800" cy="2986087"/>
            <a:chOff x="-31" y="799"/>
            <a:chExt cx="2432" cy="1881"/>
          </a:xfrm>
        </p:grpSpPr>
        <p:sp>
          <p:nvSpPr>
            <p:cNvPr id="2" name="Rounded Rectangle 34"/>
            <p:cNvSpPr/>
            <p:nvPr/>
          </p:nvSpPr>
          <p:spPr bwMode="auto">
            <a:xfrm>
              <a:off x="-31" y="799"/>
              <a:ext cx="2432" cy="1881"/>
            </a:xfrm>
            <a:prstGeom prst="roundRect">
              <a:avLst>
                <a:gd name="adj" fmla="val 8118"/>
              </a:avLst>
            </a:prstGeom>
            <a:gradFill>
              <a:gsLst>
                <a:gs pos="0">
                  <a:schemeClr val="tx1">
                    <a:lumMod val="40000"/>
                    <a:lumOff val="6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 b="1">
                <a:solidFill>
                  <a:srgbClr val="333333"/>
                </a:solidFill>
                <a:latin typeface="Arial"/>
                <a:ea typeface="DFHeiW5-GB"/>
                <a:sym typeface="Arial"/>
              </a:endParaRPr>
            </a:p>
          </p:txBody>
        </p:sp>
        <p:pic>
          <p:nvPicPr>
            <p:cNvPr id="25633" name="Rounded Rectangle 55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" y="857"/>
              <a:ext cx="2312" cy="1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34" name="Text Box 127"/>
            <p:cNvSpPr txBox="1">
              <a:spLocks noChangeArrowheads="1"/>
            </p:cNvSpPr>
            <p:nvPr/>
          </p:nvSpPr>
          <p:spPr bwMode="auto">
            <a:xfrm>
              <a:off x="78" y="888"/>
              <a:ext cx="2241" cy="13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/>
              <a:endParaRPr lang="zh-CN" altLang="en-US" sz="2000" b="1">
                <a:solidFill>
                  <a:srgbClr val="333333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5635" name="Text Box 128"/>
            <p:cNvSpPr txBox="1">
              <a:spLocks noChangeArrowheads="1"/>
            </p:cNvSpPr>
            <p:nvPr/>
          </p:nvSpPr>
          <p:spPr bwMode="auto">
            <a:xfrm>
              <a:off x="542" y="2296"/>
              <a:ext cx="128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x64 </a:t>
              </a:r>
              <a:r>
                <a:rPr lang="zh-CN" altLang="en-US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体系结构</a:t>
              </a:r>
            </a:p>
          </p:txBody>
        </p:sp>
        <p:sp>
          <p:nvSpPr>
            <p:cNvPr id="25636" name="Text Box 129"/>
            <p:cNvSpPr txBox="1">
              <a:spLocks noChangeArrowheads="1"/>
            </p:cNvSpPr>
            <p:nvPr/>
          </p:nvSpPr>
          <p:spPr bwMode="auto">
            <a:xfrm>
              <a:off x="480" y="1870"/>
              <a:ext cx="1422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操作系统</a:t>
              </a:r>
              <a:endParaRPr lang="zh-CN" altLang="en-US" sz="200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grpSp>
          <p:nvGrpSpPr>
            <p:cNvPr id="4" name="Group 130"/>
            <p:cNvGrpSpPr>
              <a:grpSpLocks/>
            </p:cNvGrpSpPr>
            <p:nvPr/>
          </p:nvGrpSpPr>
          <p:grpSpPr bwMode="auto">
            <a:xfrm>
              <a:off x="116" y="943"/>
              <a:ext cx="2159" cy="798"/>
              <a:chOff x="439" y="810"/>
              <a:chExt cx="2159" cy="798"/>
            </a:xfrm>
          </p:grpSpPr>
          <p:sp>
            <p:nvSpPr>
              <p:cNvPr id="44" name="Rounded Rectangle 43"/>
              <p:cNvSpPr/>
              <p:nvPr/>
            </p:nvSpPr>
            <p:spPr bwMode="auto">
              <a:xfrm>
                <a:off x="439" y="810"/>
                <a:ext cx="2159" cy="798"/>
              </a:xfrm>
              <a:prstGeom prst="roundRect">
                <a:avLst/>
              </a:prstGeom>
              <a:gradFill>
                <a:gsLst>
                  <a:gs pos="0">
                    <a:srgbClr val="F8930C"/>
                  </a:gs>
                  <a:gs pos="100000">
                    <a:srgbClr val="F9A22F">
                      <a:alpha val="79000"/>
                    </a:srgbClr>
                  </a:gs>
                </a:gsLst>
              </a:gradFill>
              <a:ln w="12700">
                <a:solidFill>
                  <a:srgbClr val="F97E1D"/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175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>
                  <a:solidFill>
                    <a:srgbClr val="333333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1297" y="1093"/>
                <a:ext cx="439" cy="25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spcAft>
                    <a:spcPct val="40000"/>
                  </a:spcAft>
                  <a:defRPr/>
                </a:pPr>
                <a:r>
                  <a:rPr lang="zh-CN" altLang="en-US" sz="20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应用</a:t>
                </a:r>
                <a:endParaRPr lang="zh-CN" altLang="en-US" sz="200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endParaRPr>
              </a:p>
            </p:txBody>
          </p:sp>
        </p:grpSp>
      </p:grpSp>
      <p:pic>
        <p:nvPicPr>
          <p:cNvPr id="25615" name="Picture 357" descr="ICON_NIC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29506" y="4483100"/>
            <a:ext cx="9175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6" name="Line 146"/>
          <p:cNvSpPr>
            <a:spLocks noChangeShapeType="1"/>
          </p:cNvSpPr>
          <p:nvPr/>
        </p:nvSpPr>
        <p:spPr bwMode="auto">
          <a:xfrm>
            <a:off x="4881739" y="2953142"/>
            <a:ext cx="1736725" cy="866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rgbClr val="33333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5617" name="Line 147"/>
          <p:cNvSpPr>
            <a:spLocks noChangeShapeType="1"/>
          </p:cNvSpPr>
          <p:nvPr/>
        </p:nvSpPr>
        <p:spPr bwMode="auto">
          <a:xfrm flipH="1">
            <a:off x="6735939" y="3022992"/>
            <a:ext cx="1617663" cy="78581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rgbClr val="333333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5" name="Group 145"/>
          <p:cNvGrpSpPr>
            <a:grpSpLocks/>
          </p:cNvGrpSpPr>
          <p:nvPr/>
        </p:nvGrpSpPr>
        <p:grpSpPr bwMode="auto">
          <a:xfrm>
            <a:off x="4729339" y="1910155"/>
            <a:ext cx="3816350" cy="1439862"/>
            <a:chOff x="3085" y="1218"/>
            <a:chExt cx="2404" cy="907"/>
          </a:xfrm>
        </p:grpSpPr>
        <p:grpSp>
          <p:nvGrpSpPr>
            <p:cNvPr id="6" name="Group 144"/>
            <p:cNvGrpSpPr>
              <a:grpSpLocks/>
            </p:cNvGrpSpPr>
            <p:nvPr/>
          </p:nvGrpSpPr>
          <p:grpSpPr bwMode="auto">
            <a:xfrm>
              <a:off x="3085" y="1218"/>
              <a:ext cx="766" cy="907"/>
              <a:chOff x="3085" y="1218"/>
              <a:chExt cx="766" cy="907"/>
            </a:xfrm>
          </p:grpSpPr>
          <p:pic>
            <p:nvPicPr>
              <p:cNvPr id="25628" name="Picture 95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085" y="1218"/>
                <a:ext cx="766" cy="8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29" name="Picture 357" descr="ICON_NIC_Q30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400" y="1828"/>
                <a:ext cx="160" cy="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7" name="Group 143"/>
            <p:cNvGrpSpPr>
              <a:grpSpLocks/>
            </p:cNvGrpSpPr>
            <p:nvPr/>
          </p:nvGrpSpPr>
          <p:grpSpPr bwMode="auto">
            <a:xfrm>
              <a:off x="3904" y="1218"/>
              <a:ext cx="766" cy="907"/>
              <a:chOff x="3904" y="1218"/>
              <a:chExt cx="766" cy="907"/>
            </a:xfrm>
          </p:grpSpPr>
          <p:pic>
            <p:nvPicPr>
              <p:cNvPr id="25626" name="Picture 101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904" y="1218"/>
                <a:ext cx="766" cy="8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27" name="Picture 357" descr="ICON_NIC_Q30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4219" y="1828"/>
                <a:ext cx="160" cy="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" name="Group 142"/>
            <p:cNvGrpSpPr>
              <a:grpSpLocks/>
            </p:cNvGrpSpPr>
            <p:nvPr/>
          </p:nvGrpSpPr>
          <p:grpSpPr bwMode="auto">
            <a:xfrm>
              <a:off x="4723" y="1218"/>
              <a:ext cx="766" cy="907"/>
              <a:chOff x="4723" y="1218"/>
              <a:chExt cx="766" cy="907"/>
            </a:xfrm>
          </p:grpSpPr>
          <p:pic>
            <p:nvPicPr>
              <p:cNvPr id="25624" name="Picture 107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723" y="1218"/>
                <a:ext cx="766" cy="8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625" name="Picture 357" descr="ICON_NIC_Q30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5038" y="1828"/>
                <a:ext cx="160" cy="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25620" name="Text Box 149"/>
          <p:cNvSpPr txBox="1">
            <a:spLocks noChangeArrowheads="1"/>
          </p:cNvSpPr>
          <p:nvPr/>
        </p:nvSpPr>
        <p:spPr bwMode="auto">
          <a:xfrm>
            <a:off x="6968353" y="3656405"/>
            <a:ext cx="16843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16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虚拟交换机</a:t>
            </a:r>
            <a:endParaRPr lang="zh-CN" altLang="en-US" sz="16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25609" name="Text Box 91"/>
          <p:cNvSpPr txBox="1">
            <a:spLocks noChangeArrowheads="1"/>
          </p:cNvSpPr>
          <p:nvPr/>
        </p:nvSpPr>
        <p:spPr bwMode="auto">
          <a:xfrm>
            <a:off x="6668531" y="4934929"/>
            <a:ext cx="2041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x64 </a:t>
            </a:r>
            <a:r>
              <a:rPr lang="zh-CN" altLang="en-US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体系结构</a:t>
            </a:r>
          </a:p>
        </p:txBody>
      </p:sp>
      <p:pic>
        <p:nvPicPr>
          <p:cNvPr id="37" name="Picture 20" descr="ICON_NetSwitch_LG_Q40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747" y="3519108"/>
            <a:ext cx="942138" cy="624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4643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物理文件系统与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VMFS</a:t>
            </a:r>
          </a:p>
        </p:txBody>
      </p:sp>
      <p:sp>
        <p:nvSpPr>
          <p:cNvPr id="27651" name="TextBox 31"/>
          <p:cNvSpPr txBox="1">
            <a:spLocks noChangeArrowheads="1"/>
          </p:cNvSpPr>
          <p:nvPr/>
        </p:nvSpPr>
        <p:spPr bwMode="auto">
          <a:xfrm>
            <a:off x="592941" y="1003373"/>
            <a:ext cx="237807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ct val="40000"/>
              </a:spcAft>
            </a:pPr>
            <a:r>
              <a:rPr lang="zh-CN" altLang="en-US" sz="16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物理体系结构</a:t>
            </a:r>
            <a:endParaRPr lang="zh-CN" altLang="en-US" sz="16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84364" y="1003373"/>
            <a:ext cx="2247900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spcAft>
                <a:spcPct val="40000"/>
              </a:spcAft>
              <a:defRPr/>
            </a:pPr>
            <a:r>
              <a:rPr lang="zh-CN" altLang="en-US" sz="16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虚拟体系结构</a:t>
            </a:r>
            <a:endParaRPr lang="zh-CN" altLang="en-US" sz="16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grpSp>
        <p:nvGrpSpPr>
          <p:cNvPr id="6" name="Group 156"/>
          <p:cNvGrpSpPr>
            <a:grpSpLocks/>
          </p:cNvGrpSpPr>
          <p:nvPr/>
        </p:nvGrpSpPr>
        <p:grpSpPr bwMode="auto">
          <a:xfrm>
            <a:off x="386566" y="1384300"/>
            <a:ext cx="2789238" cy="2622550"/>
            <a:chOff x="190" y="876"/>
            <a:chExt cx="1757" cy="1652"/>
          </a:xfrm>
        </p:grpSpPr>
        <p:sp>
          <p:nvSpPr>
            <p:cNvPr id="2" name="Rounded Rectangle 34"/>
            <p:cNvSpPr/>
            <p:nvPr/>
          </p:nvSpPr>
          <p:spPr bwMode="auto">
            <a:xfrm>
              <a:off x="190" y="876"/>
              <a:ext cx="1757" cy="1652"/>
            </a:xfrm>
            <a:prstGeom prst="roundRect">
              <a:avLst>
                <a:gd name="adj" fmla="val 8118"/>
              </a:avLst>
            </a:prstGeom>
            <a:gradFill>
              <a:gsLst>
                <a:gs pos="0">
                  <a:schemeClr val="tx1">
                    <a:lumMod val="40000"/>
                    <a:lumOff val="6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</a:gradFill>
            <a:ln w="12700">
              <a:solidFill>
                <a:srgbClr val="A6A6A6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000" b="1">
                <a:solidFill>
                  <a:srgbClr val="333333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3" name="Rounded Rectangle 55"/>
            <p:cNvSpPr/>
            <p:nvPr/>
          </p:nvSpPr>
          <p:spPr bwMode="auto">
            <a:xfrm>
              <a:off x="268" y="953"/>
              <a:ext cx="1589" cy="1186"/>
            </a:xfrm>
            <a:prstGeom prst="roundRect">
              <a:avLst>
                <a:gd name="adj" fmla="val 4213"/>
              </a:avLst>
            </a:prstGeom>
            <a:gradFill>
              <a:gsLst>
                <a:gs pos="0">
                  <a:srgbClr val="61C0E0"/>
                </a:gs>
                <a:gs pos="100000">
                  <a:srgbClr val="ACE0F2"/>
                </a:gs>
              </a:gsLst>
            </a:gradFill>
            <a:ln w="12700">
              <a:solidFill>
                <a:srgbClr val="39A5E5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175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/>
            <a:lstStyle/>
            <a:p>
              <a:pPr algn="ctr">
                <a:defRPr/>
              </a:pPr>
              <a:endParaRPr lang="zh-CN" altLang="en-US" sz="2000" b="1">
                <a:solidFill>
                  <a:srgbClr val="333333"/>
                </a:solidFill>
                <a:latin typeface="Arial"/>
                <a:ea typeface="DFHeiW5-GB"/>
                <a:cs typeface="ＭＳ Ｐゴシック"/>
                <a:sym typeface="Arial"/>
              </a:endParaRPr>
            </a:p>
          </p:txBody>
        </p:sp>
        <p:sp>
          <p:nvSpPr>
            <p:cNvPr id="27701" name="Text Box 104"/>
            <p:cNvSpPr txBox="1">
              <a:spLocks noChangeArrowheads="1"/>
            </p:cNvSpPr>
            <p:nvPr/>
          </p:nvSpPr>
          <p:spPr bwMode="auto">
            <a:xfrm>
              <a:off x="294" y="2203"/>
              <a:ext cx="153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x64 </a:t>
              </a:r>
              <a:r>
                <a:rPr lang="zh-CN" altLang="en-US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体系结构</a:t>
              </a:r>
            </a:p>
          </p:txBody>
        </p:sp>
        <p:sp>
          <p:nvSpPr>
            <p:cNvPr id="27702" name="Text Box 105"/>
            <p:cNvSpPr txBox="1">
              <a:spLocks noChangeArrowheads="1"/>
            </p:cNvSpPr>
            <p:nvPr/>
          </p:nvSpPr>
          <p:spPr bwMode="auto">
            <a:xfrm>
              <a:off x="294" y="1851"/>
              <a:ext cx="153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操作系统</a:t>
              </a:r>
              <a:endParaRPr lang="zh-CN" altLang="en-US" sz="200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grpSp>
          <p:nvGrpSpPr>
            <p:cNvPr id="7" name="Group 155"/>
            <p:cNvGrpSpPr>
              <a:grpSpLocks/>
            </p:cNvGrpSpPr>
            <p:nvPr/>
          </p:nvGrpSpPr>
          <p:grpSpPr bwMode="auto">
            <a:xfrm>
              <a:off x="334" y="1035"/>
              <a:ext cx="1446" cy="683"/>
              <a:chOff x="377" y="1021"/>
              <a:chExt cx="1446" cy="683"/>
            </a:xfrm>
          </p:grpSpPr>
          <p:sp>
            <p:nvSpPr>
              <p:cNvPr id="113" name="Rounded Rectangle 112"/>
              <p:cNvSpPr/>
              <p:nvPr/>
            </p:nvSpPr>
            <p:spPr bwMode="auto">
              <a:xfrm>
                <a:off x="377" y="1021"/>
                <a:ext cx="1446" cy="683"/>
              </a:xfrm>
              <a:prstGeom prst="roundRect">
                <a:avLst/>
              </a:prstGeom>
              <a:gradFill>
                <a:gsLst>
                  <a:gs pos="0">
                    <a:srgbClr val="F8930C"/>
                  </a:gs>
                  <a:gs pos="100000">
                    <a:srgbClr val="F9A22F">
                      <a:alpha val="79000"/>
                    </a:srgbClr>
                  </a:gs>
                </a:gsLst>
              </a:gradFill>
              <a:ln w="12700">
                <a:solidFill>
                  <a:srgbClr val="F97E1D"/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3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175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600">
                  <a:solidFill>
                    <a:srgbClr val="333333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879" y="1247"/>
                <a:ext cx="439" cy="25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spcAft>
                    <a:spcPct val="40000"/>
                  </a:spcAft>
                  <a:defRPr/>
                </a:pPr>
                <a:r>
                  <a:rPr lang="zh-CN" altLang="en-US" sz="20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应用</a:t>
                </a:r>
                <a:endParaRPr lang="zh-CN" altLang="en-US" sz="200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endParaRPr>
              </a:p>
            </p:txBody>
          </p:sp>
        </p:grpSp>
      </p:grpSp>
      <p:grpSp>
        <p:nvGrpSpPr>
          <p:cNvPr id="8" name="Group 157"/>
          <p:cNvGrpSpPr>
            <a:grpSpLocks/>
          </p:cNvGrpSpPr>
          <p:nvPr/>
        </p:nvGrpSpPr>
        <p:grpSpPr bwMode="auto">
          <a:xfrm>
            <a:off x="3574639" y="1346200"/>
            <a:ext cx="5232400" cy="2706688"/>
            <a:chOff x="2379" y="848"/>
            <a:chExt cx="3296" cy="1705"/>
          </a:xfrm>
        </p:grpSpPr>
        <p:grpSp>
          <p:nvGrpSpPr>
            <p:cNvPr id="9" name="Group 138"/>
            <p:cNvGrpSpPr>
              <a:grpSpLocks/>
            </p:cNvGrpSpPr>
            <p:nvPr/>
          </p:nvGrpSpPr>
          <p:grpSpPr bwMode="auto">
            <a:xfrm>
              <a:off x="4108" y="872"/>
              <a:ext cx="1567" cy="1652"/>
              <a:chOff x="3769" y="876"/>
              <a:chExt cx="1567" cy="1652"/>
            </a:xfrm>
          </p:grpSpPr>
          <p:sp>
            <p:nvSpPr>
              <p:cNvPr id="4" name="Rounded Rectangle 34"/>
              <p:cNvSpPr/>
              <p:nvPr/>
            </p:nvSpPr>
            <p:spPr bwMode="auto">
              <a:xfrm>
                <a:off x="3769" y="876"/>
                <a:ext cx="1567" cy="1652"/>
              </a:xfrm>
              <a:prstGeom prst="roundRect">
                <a:avLst>
                  <a:gd name="adj" fmla="val 8118"/>
                </a:avLst>
              </a:prstGeom>
              <a:gradFill>
                <a:gsLst>
                  <a:gs pos="0">
                    <a:schemeClr val="tx1">
                      <a:lumMod val="40000"/>
                      <a:lumOff val="6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</a:gradFill>
              <a:ln w="12700">
                <a:solidFill>
                  <a:srgbClr val="A6A6A6"/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175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00" b="1">
                  <a:solidFill>
                    <a:srgbClr val="333333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5" name="Rounded Rectangle 55"/>
              <p:cNvSpPr/>
              <p:nvPr/>
            </p:nvSpPr>
            <p:spPr bwMode="auto">
              <a:xfrm>
                <a:off x="3858" y="953"/>
                <a:ext cx="1393" cy="1186"/>
              </a:xfrm>
              <a:prstGeom prst="roundRect">
                <a:avLst>
                  <a:gd name="adj" fmla="val 4213"/>
                </a:avLst>
              </a:prstGeom>
              <a:gradFill>
                <a:gsLst>
                  <a:gs pos="0">
                    <a:srgbClr val="61C0E0"/>
                  </a:gs>
                  <a:gs pos="100000">
                    <a:srgbClr val="ACE0F2"/>
                  </a:gs>
                </a:gsLst>
              </a:gradFill>
              <a:ln w="12700">
                <a:solidFill>
                  <a:srgbClr val="39A5E5"/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175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>
                  <a:defRPr/>
                </a:pPr>
                <a:endParaRPr lang="zh-CN" altLang="en-US" sz="2000" b="1">
                  <a:solidFill>
                    <a:srgbClr val="333333"/>
                  </a:solidFill>
                  <a:latin typeface="Arial"/>
                  <a:ea typeface="DFHeiW5-GB"/>
                  <a:cs typeface="ＭＳ Ｐゴシック"/>
                  <a:sym typeface="Arial"/>
                </a:endParaRPr>
              </a:p>
            </p:txBody>
          </p:sp>
          <p:sp>
            <p:nvSpPr>
              <p:cNvPr id="27686" name="Text Box 112"/>
              <p:cNvSpPr txBox="1">
                <a:spLocks noChangeArrowheads="1"/>
              </p:cNvSpPr>
              <p:nvPr/>
            </p:nvSpPr>
            <p:spPr bwMode="auto">
              <a:xfrm>
                <a:off x="3784" y="2203"/>
                <a:ext cx="153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0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x64 </a:t>
                </a:r>
                <a:r>
                  <a:rPr lang="zh-CN" altLang="en-US" sz="20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体系结构</a:t>
                </a:r>
              </a:p>
            </p:txBody>
          </p:sp>
          <p:sp>
            <p:nvSpPr>
              <p:cNvPr id="27687" name="Text Box 113"/>
              <p:cNvSpPr txBox="1">
                <a:spLocks noChangeArrowheads="1"/>
              </p:cNvSpPr>
              <p:nvPr/>
            </p:nvSpPr>
            <p:spPr bwMode="auto">
              <a:xfrm>
                <a:off x="3786" y="1851"/>
                <a:ext cx="153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0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vSphere</a:t>
                </a:r>
                <a:endParaRPr lang="zh-CN" altLang="en-US" sz="2000">
                  <a:solidFill>
                    <a:srgbClr val="000000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grpSp>
            <p:nvGrpSpPr>
              <p:cNvPr id="10" name="Group 137"/>
              <p:cNvGrpSpPr>
                <a:grpSpLocks/>
              </p:cNvGrpSpPr>
              <p:nvPr/>
            </p:nvGrpSpPr>
            <p:grpSpPr bwMode="auto">
              <a:xfrm>
                <a:off x="3913" y="1022"/>
                <a:ext cx="1290" cy="807"/>
                <a:chOff x="3913" y="1022"/>
                <a:chExt cx="1290" cy="807"/>
              </a:xfrm>
            </p:grpSpPr>
            <p:grpSp>
              <p:nvGrpSpPr>
                <p:cNvPr id="11" name="Group 135"/>
                <p:cNvGrpSpPr>
                  <a:grpSpLocks/>
                </p:cNvGrpSpPr>
                <p:nvPr/>
              </p:nvGrpSpPr>
              <p:grpSpPr bwMode="auto">
                <a:xfrm>
                  <a:off x="4581" y="1022"/>
                  <a:ext cx="622" cy="807"/>
                  <a:chOff x="4581" y="1022"/>
                  <a:chExt cx="622" cy="807"/>
                </a:xfrm>
              </p:grpSpPr>
              <p:pic>
                <p:nvPicPr>
                  <p:cNvPr id="27693" name="Picture 116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4581" y="1022"/>
                    <a:ext cx="622" cy="8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7694" name="Picture 382" descr="ICON_DiscDrive_Q30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4798" y="1581"/>
                    <a:ext cx="188" cy="21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12" name="Group 136"/>
                <p:cNvGrpSpPr>
                  <a:grpSpLocks/>
                </p:cNvGrpSpPr>
                <p:nvPr/>
              </p:nvGrpSpPr>
              <p:grpSpPr bwMode="auto">
                <a:xfrm>
                  <a:off x="3913" y="1022"/>
                  <a:ext cx="622" cy="807"/>
                  <a:chOff x="3913" y="1022"/>
                  <a:chExt cx="622" cy="807"/>
                </a:xfrm>
              </p:grpSpPr>
              <p:pic>
                <p:nvPicPr>
                  <p:cNvPr id="27691" name="Picture 115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3913" y="1022"/>
                    <a:ext cx="622" cy="8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7692" name="Picture 382" descr="ICON_DiscDrive_Q30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4130" y="1581"/>
                    <a:ext cx="188" cy="21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</p:grpSp>
        <p:grpSp>
          <p:nvGrpSpPr>
            <p:cNvPr id="13" name="Group 139"/>
            <p:cNvGrpSpPr>
              <a:grpSpLocks/>
            </p:cNvGrpSpPr>
            <p:nvPr/>
          </p:nvGrpSpPr>
          <p:grpSpPr bwMode="auto">
            <a:xfrm>
              <a:off x="2379" y="848"/>
              <a:ext cx="1640" cy="1705"/>
              <a:chOff x="3732" y="852"/>
              <a:chExt cx="1640" cy="1705"/>
            </a:xfrm>
          </p:grpSpPr>
          <p:sp>
            <p:nvSpPr>
              <p:cNvPr id="35" name="Rounded Rectangle 34"/>
              <p:cNvSpPr/>
              <p:nvPr/>
            </p:nvSpPr>
            <p:spPr bwMode="auto">
              <a:xfrm>
                <a:off x="3769" y="876"/>
                <a:ext cx="1567" cy="1652"/>
              </a:xfrm>
              <a:prstGeom prst="roundRect">
                <a:avLst>
                  <a:gd name="adj" fmla="val 8118"/>
                </a:avLst>
              </a:prstGeom>
              <a:gradFill>
                <a:gsLst>
                  <a:gs pos="0">
                    <a:schemeClr val="tx1">
                      <a:lumMod val="40000"/>
                      <a:lumOff val="6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</a:gradFill>
              <a:ln w="12700">
                <a:solidFill>
                  <a:srgbClr val="A6A6A6"/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175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000" b="1">
                  <a:solidFill>
                    <a:srgbClr val="333333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56" name="Rounded Rectangle 55"/>
              <p:cNvSpPr/>
              <p:nvPr/>
            </p:nvSpPr>
            <p:spPr bwMode="auto">
              <a:xfrm>
                <a:off x="3858" y="953"/>
                <a:ext cx="1393" cy="1186"/>
              </a:xfrm>
              <a:prstGeom prst="roundRect">
                <a:avLst>
                  <a:gd name="adj" fmla="val 4213"/>
                </a:avLst>
              </a:prstGeom>
              <a:gradFill>
                <a:gsLst>
                  <a:gs pos="0">
                    <a:srgbClr val="61C0E0"/>
                  </a:gs>
                  <a:gs pos="100000">
                    <a:srgbClr val="ACE0F2"/>
                  </a:gs>
                </a:gsLst>
              </a:gradFill>
              <a:ln w="12700">
                <a:solidFill>
                  <a:srgbClr val="39A5E5"/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175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/>
              <a:lstStyle/>
              <a:p>
                <a:pPr algn="ctr">
                  <a:defRPr/>
                </a:pPr>
                <a:endParaRPr lang="zh-CN" altLang="en-US" sz="2000" b="1">
                  <a:solidFill>
                    <a:srgbClr val="333333"/>
                  </a:solidFill>
                  <a:latin typeface="Arial"/>
                  <a:ea typeface="DFHeiW5-GB"/>
                  <a:cs typeface="ＭＳ Ｐゴシック"/>
                  <a:sym typeface="Arial"/>
                </a:endParaRPr>
              </a:p>
            </p:txBody>
          </p:sp>
          <p:sp>
            <p:nvSpPr>
              <p:cNvPr id="27671" name="Text Box 146"/>
              <p:cNvSpPr txBox="1">
                <a:spLocks noChangeArrowheads="1"/>
              </p:cNvSpPr>
              <p:nvPr/>
            </p:nvSpPr>
            <p:spPr bwMode="auto">
              <a:xfrm>
                <a:off x="3784" y="2203"/>
                <a:ext cx="153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0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x64 </a:t>
                </a:r>
                <a:r>
                  <a:rPr lang="zh-CN" altLang="en-US" sz="20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体系结构</a:t>
                </a:r>
              </a:p>
            </p:txBody>
          </p:sp>
          <p:sp>
            <p:nvSpPr>
              <p:cNvPr id="27672" name="Text Box 147"/>
              <p:cNvSpPr txBox="1">
                <a:spLocks noChangeArrowheads="1"/>
              </p:cNvSpPr>
              <p:nvPr/>
            </p:nvSpPr>
            <p:spPr bwMode="auto">
              <a:xfrm>
                <a:off x="3786" y="1851"/>
                <a:ext cx="153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0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vSphere</a:t>
                </a:r>
                <a:endParaRPr lang="zh-CN" altLang="en-US" sz="2000">
                  <a:solidFill>
                    <a:srgbClr val="000000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grpSp>
            <p:nvGrpSpPr>
              <p:cNvPr id="14" name="Group 148"/>
              <p:cNvGrpSpPr>
                <a:grpSpLocks/>
              </p:cNvGrpSpPr>
              <p:nvPr/>
            </p:nvGrpSpPr>
            <p:grpSpPr bwMode="auto">
              <a:xfrm>
                <a:off x="3913" y="1022"/>
                <a:ext cx="1290" cy="807"/>
                <a:chOff x="3913" y="1022"/>
                <a:chExt cx="1290" cy="807"/>
              </a:xfrm>
            </p:grpSpPr>
            <p:grpSp>
              <p:nvGrpSpPr>
                <p:cNvPr id="15" name="Group 149"/>
                <p:cNvGrpSpPr>
                  <a:grpSpLocks/>
                </p:cNvGrpSpPr>
                <p:nvPr/>
              </p:nvGrpSpPr>
              <p:grpSpPr bwMode="auto">
                <a:xfrm>
                  <a:off x="4581" y="1022"/>
                  <a:ext cx="622" cy="807"/>
                  <a:chOff x="4581" y="1022"/>
                  <a:chExt cx="622" cy="807"/>
                </a:xfrm>
              </p:grpSpPr>
              <p:pic>
                <p:nvPicPr>
                  <p:cNvPr id="27678" name="Picture 150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4581" y="1022"/>
                    <a:ext cx="622" cy="8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7679" name="Picture 382" descr="ICON_DiscDrive_Q30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4798" y="1581"/>
                    <a:ext cx="188" cy="21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16" name="Group 152"/>
                <p:cNvGrpSpPr>
                  <a:grpSpLocks/>
                </p:cNvGrpSpPr>
                <p:nvPr/>
              </p:nvGrpSpPr>
              <p:grpSpPr bwMode="auto">
                <a:xfrm>
                  <a:off x="3913" y="1022"/>
                  <a:ext cx="622" cy="807"/>
                  <a:chOff x="3913" y="1022"/>
                  <a:chExt cx="622" cy="807"/>
                </a:xfrm>
              </p:grpSpPr>
              <p:pic>
                <p:nvPicPr>
                  <p:cNvPr id="27676" name="Picture 153"/>
                  <p:cNvPicPr>
                    <a:picLocks noChangeAspect="1" noChangeArrowheads="1"/>
                  </p:cNvPicPr>
                  <p:nvPr/>
                </p:nvPicPr>
                <p:blipFill>
                  <a:blip r:embed="rId3" cstate="print"/>
                  <a:srcRect/>
                  <a:stretch>
                    <a:fillRect/>
                  </a:stretch>
                </p:blipFill>
                <p:spPr bwMode="auto">
                  <a:xfrm>
                    <a:off x="3913" y="1022"/>
                    <a:ext cx="622" cy="8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27677" name="Picture 382" descr="ICON_DiscDrive_Q30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4130" y="1581"/>
                    <a:ext cx="188" cy="21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</p:grpSp>
      </p:grpSp>
      <p:pic>
        <p:nvPicPr>
          <p:cNvPr id="27655" name="Picture 13" descr="ICON_Storage_1up_Q308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37504" y="3911600"/>
            <a:ext cx="59055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6" name="Rectangle 3"/>
          <p:cNvSpPr txBox="1">
            <a:spLocks noChangeArrowheads="1"/>
          </p:cNvSpPr>
          <p:nvPr/>
        </p:nvSpPr>
        <p:spPr bwMode="auto">
          <a:xfrm>
            <a:off x="1196967" y="4642217"/>
            <a:ext cx="1195387" cy="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 indent="-114300" algn="ctr">
              <a:lnSpc>
                <a:spcPts val="1600"/>
              </a:lnSpc>
              <a:spcBef>
                <a:spcPts val="1000"/>
              </a:spcBef>
              <a:buClr>
                <a:srgbClr val="246978"/>
              </a:buClr>
            </a:pP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  </a:t>
            </a:r>
            <a:r>
              <a:rPr lang="en-US" altLang="zh-CN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NTFS</a:t>
            </a:r>
            <a:r>
              <a:rPr lang="zh-CN" altLang="en-US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、</a:t>
            </a:r>
            <a:r>
              <a:rPr lang="en-US" altLang="zh-CN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ext3</a:t>
            </a:r>
            <a:r>
              <a:rPr lang="zh-CN" altLang="en-US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、</a:t>
            </a:r>
            <a:r>
              <a:rPr lang="en-US" altLang="zh-CN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UFS</a:t>
            </a:r>
            <a:endParaRPr lang="zh-CN" altLang="en-US" sz="1400" b="1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7657" name="Line 161"/>
          <p:cNvSpPr>
            <a:spLocks noChangeShapeType="1"/>
          </p:cNvSpPr>
          <p:nvPr/>
        </p:nvSpPr>
        <p:spPr bwMode="auto">
          <a:xfrm>
            <a:off x="4389026" y="2695575"/>
            <a:ext cx="1558925" cy="19351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27658" name="Line 162"/>
          <p:cNvSpPr>
            <a:spLocks noChangeShapeType="1"/>
          </p:cNvSpPr>
          <p:nvPr/>
        </p:nvSpPr>
        <p:spPr bwMode="auto">
          <a:xfrm>
            <a:off x="5444714" y="2730500"/>
            <a:ext cx="655637" cy="1889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27659" name="Line 163"/>
          <p:cNvSpPr>
            <a:spLocks noChangeShapeType="1"/>
          </p:cNvSpPr>
          <p:nvPr/>
        </p:nvSpPr>
        <p:spPr bwMode="auto">
          <a:xfrm flipH="1">
            <a:off x="6311489" y="2800350"/>
            <a:ext cx="681037" cy="18303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27660" name="Line 164"/>
          <p:cNvSpPr>
            <a:spLocks noChangeShapeType="1"/>
          </p:cNvSpPr>
          <p:nvPr/>
        </p:nvSpPr>
        <p:spPr bwMode="auto">
          <a:xfrm flipH="1">
            <a:off x="6511514" y="2754313"/>
            <a:ext cx="1524000" cy="19002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pic>
        <p:nvPicPr>
          <p:cNvPr id="27661" name="Picture 13" descr="ICON_Storage_1up_Q308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9878" y="4675580"/>
            <a:ext cx="117792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2" name="Rectangle 3"/>
          <p:cNvSpPr txBox="1">
            <a:spLocks noChangeArrowheads="1"/>
          </p:cNvSpPr>
          <p:nvPr/>
        </p:nvSpPr>
        <p:spPr bwMode="auto">
          <a:xfrm>
            <a:off x="5630353" y="4880367"/>
            <a:ext cx="1195388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114300" indent="-114300" algn="ctr">
              <a:lnSpc>
                <a:spcPts val="1600"/>
              </a:lnSpc>
              <a:spcBef>
                <a:spcPts val="1000"/>
              </a:spcBef>
              <a:buClr>
                <a:srgbClr val="246978"/>
              </a:buClr>
            </a:pPr>
            <a:r>
              <a:rPr lang="en-US" altLang="zh-CN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VMFS</a:t>
            </a:r>
            <a:endParaRPr lang="en-US" altLang="zh-CN" sz="14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85508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封装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</p:txBody>
      </p:sp>
      <p:grpSp>
        <p:nvGrpSpPr>
          <p:cNvPr id="2" name="Group 141"/>
          <p:cNvGrpSpPr>
            <a:grpSpLocks/>
          </p:cNvGrpSpPr>
          <p:nvPr/>
        </p:nvGrpSpPr>
        <p:grpSpPr bwMode="auto">
          <a:xfrm>
            <a:off x="1829114" y="796337"/>
            <a:ext cx="1216025" cy="1727200"/>
            <a:chOff x="286" y="508"/>
            <a:chExt cx="766" cy="1088"/>
          </a:xfrm>
        </p:grpSpPr>
        <p:grpSp>
          <p:nvGrpSpPr>
            <p:cNvPr id="3" name="Group 90"/>
            <p:cNvGrpSpPr>
              <a:grpSpLocks/>
            </p:cNvGrpSpPr>
            <p:nvPr/>
          </p:nvGrpSpPr>
          <p:grpSpPr bwMode="auto">
            <a:xfrm>
              <a:off x="286" y="689"/>
              <a:ext cx="766" cy="907"/>
              <a:chOff x="1600" y="736"/>
              <a:chExt cx="766" cy="907"/>
            </a:xfrm>
          </p:grpSpPr>
          <p:pic>
            <p:nvPicPr>
              <p:cNvPr id="29735" name="Picture 91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600" y="736"/>
                <a:ext cx="766" cy="8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736" name="Picture 356" descr="ICON_CPU_Q30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645" y="1322"/>
                <a:ext cx="106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737" name="Picture 359" descr="ICON_Memory_Q30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74" y="1341"/>
                <a:ext cx="160" cy="2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738" name="Picture 357" descr="ICON_NIC_Q308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950" y="1346"/>
                <a:ext cx="160" cy="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739" name="Picture 382" descr="ICON_DiscDrive_Q30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128" y="1378"/>
                <a:ext cx="188" cy="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9734" name="Text Box 140"/>
            <p:cNvSpPr txBox="1">
              <a:spLocks noChangeArrowheads="1"/>
            </p:cNvSpPr>
            <p:nvPr/>
          </p:nvSpPr>
          <p:spPr bwMode="auto">
            <a:xfrm>
              <a:off x="322" y="508"/>
              <a:ext cx="69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6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VM 1</a:t>
              </a:r>
              <a:endParaRPr lang="en-US" altLang="zh-CN" sz="1600" b="1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grpSp>
        <p:nvGrpSpPr>
          <p:cNvPr id="4" name="Group 142"/>
          <p:cNvGrpSpPr>
            <a:grpSpLocks/>
          </p:cNvGrpSpPr>
          <p:nvPr/>
        </p:nvGrpSpPr>
        <p:grpSpPr bwMode="auto">
          <a:xfrm>
            <a:off x="1830701" y="2597150"/>
            <a:ext cx="1216025" cy="1727200"/>
            <a:chOff x="286" y="508"/>
            <a:chExt cx="766" cy="1088"/>
          </a:xfrm>
        </p:grpSpPr>
        <p:grpSp>
          <p:nvGrpSpPr>
            <p:cNvPr id="5" name="Group 143"/>
            <p:cNvGrpSpPr>
              <a:grpSpLocks/>
            </p:cNvGrpSpPr>
            <p:nvPr/>
          </p:nvGrpSpPr>
          <p:grpSpPr bwMode="auto">
            <a:xfrm>
              <a:off x="286" y="689"/>
              <a:ext cx="766" cy="907"/>
              <a:chOff x="1600" y="736"/>
              <a:chExt cx="766" cy="907"/>
            </a:xfrm>
          </p:grpSpPr>
          <p:pic>
            <p:nvPicPr>
              <p:cNvPr id="29728" name="Picture 144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600" y="736"/>
                <a:ext cx="766" cy="8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729" name="Picture 356" descr="ICON_CPU_Q30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645" y="1322"/>
                <a:ext cx="106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730" name="Picture 359" descr="ICON_Memory_Q30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74" y="1341"/>
                <a:ext cx="160" cy="2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731" name="Picture 357" descr="ICON_NIC_Q308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950" y="1346"/>
                <a:ext cx="160" cy="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732" name="Picture 382" descr="ICON_DiscDrive_Q30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128" y="1378"/>
                <a:ext cx="188" cy="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9727" name="Text Box 149"/>
            <p:cNvSpPr txBox="1">
              <a:spLocks noChangeArrowheads="1"/>
            </p:cNvSpPr>
            <p:nvPr/>
          </p:nvSpPr>
          <p:spPr bwMode="auto">
            <a:xfrm>
              <a:off x="322" y="508"/>
              <a:ext cx="69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6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VM 2</a:t>
              </a:r>
              <a:endParaRPr lang="en-US" altLang="zh-CN" sz="1600" b="1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grpSp>
        <p:nvGrpSpPr>
          <p:cNvPr id="6" name="Group 150"/>
          <p:cNvGrpSpPr>
            <a:grpSpLocks/>
          </p:cNvGrpSpPr>
          <p:nvPr/>
        </p:nvGrpSpPr>
        <p:grpSpPr bwMode="auto">
          <a:xfrm>
            <a:off x="1830701" y="4399551"/>
            <a:ext cx="1216025" cy="1727200"/>
            <a:chOff x="286" y="508"/>
            <a:chExt cx="766" cy="1088"/>
          </a:xfrm>
        </p:grpSpPr>
        <p:grpSp>
          <p:nvGrpSpPr>
            <p:cNvPr id="7" name="Group 151"/>
            <p:cNvGrpSpPr>
              <a:grpSpLocks/>
            </p:cNvGrpSpPr>
            <p:nvPr/>
          </p:nvGrpSpPr>
          <p:grpSpPr bwMode="auto">
            <a:xfrm>
              <a:off x="286" y="689"/>
              <a:ext cx="766" cy="907"/>
              <a:chOff x="1600" y="736"/>
              <a:chExt cx="766" cy="907"/>
            </a:xfrm>
          </p:grpSpPr>
          <p:pic>
            <p:nvPicPr>
              <p:cNvPr id="29721" name="Picture 15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600" y="736"/>
                <a:ext cx="766" cy="8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722" name="Picture 356" descr="ICON_CPU_Q30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645" y="1322"/>
                <a:ext cx="106" cy="30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723" name="Picture 359" descr="ICON_Memory_Q30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774" y="1341"/>
                <a:ext cx="160" cy="2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724" name="Picture 357" descr="ICON_NIC_Q308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1950" y="1346"/>
                <a:ext cx="160" cy="29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9725" name="Picture 382" descr="ICON_DiscDrive_Q308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128" y="1378"/>
                <a:ext cx="188" cy="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29720" name="Text Box 157"/>
            <p:cNvSpPr txBox="1">
              <a:spLocks noChangeArrowheads="1"/>
            </p:cNvSpPr>
            <p:nvPr/>
          </p:nvSpPr>
          <p:spPr bwMode="auto">
            <a:xfrm>
              <a:off x="322" y="508"/>
              <a:ext cx="69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16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VM 3</a:t>
              </a:r>
              <a:endParaRPr lang="en-US" altLang="zh-CN" sz="1600" b="1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sp>
        <p:nvSpPr>
          <p:cNvPr id="29702" name="AutoShape 158"/>
          <p:cNvSpPr>
            <a:spLocks noChangeArrowheads="1"/>
          </p:cNvSpPr>
          <p:nvPr/>
        </p:nvSpPr>
        <p:spPr bwMode="auto">
          <a:xfrm rot="1124731">
            <a:off x="3253101" y="1630363"/>
            <a:ext cx="1700213" cy="681037"/>
          </a:xfrm>
          <a:prstGeom prst="rightArrow">
            <a:avLst>
              <a:gd name="adj1" fmla="val 50000"/>
              <a:gd name="adj2" fmla="val 62413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zh-CN">
              <a:latin typeface="Arial"/>
              <a:ea typeface="DFHeiW5-GB"/>
              <a:sym typeface="Arial"/>
            </a:endParaRPr>
          </a:p>
        </p:txBody>
      </p:sp>
      <p:sp>
        <p:nvSpPr>
          <p:cNvPr id="29703" name="AutoShape 159"/>
          <p:cNvSpPr>
            <a:spLocks noChangeArrowheads="1"/>
          </p:cNvSpPr>
          <p:nvPr/>
        </p:nvSpPr>
        <p:spPr bwMode="auto">
          <a:xfrm rot="-1094971">
            <a:off x="3229289" y="4654550"/>
            <a:ext cx="1700212" cy="681038"/>
          </a:xfrm>
          <a:prstGeom prst="rightArrow">
            <a:avLst>
              <a:gd name="adj1" fmla="val 50000"/>
              <a:gd name="adj2" fmla="val 62413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zh-CN">
              <a:latin typeface="Arial"/>
              <a:ea typeface="DFHeiW5-GB"/>
              <a:sym typeface="Arial"/>
            </a:endParaRPr>
          </a:p>
        </p:txBody>
      </p:sp>
      <p:sp>
        <p:nvSpPr>
          <p:cNvPr id="29704" name="AutoShape 160"/>
          <p:cNvSpPr>
            <a:spLocks noChangeArrowheads="1"/>
          </p:cNvSpPr>
          <p:nvPr/>
        </p:nvSpPr>
        <p:spPr bwMode="auto">
          <a:xfrm>
            <a:off x="3276914" y="3116263"/>
            <a:ext cx="1700212" cy="681037"/>
          </a:xfrm>
          <a:prstGeom prst="rightArrow">
            <a:avLst>
              <a:gd name="adj1" fmla="val 50000"/>
              <a:gd name="adj2" fmla="val 62413"/>
            </a:avLst>
          </a:prstGeom>
          <a:solidFill>
            <a:schemeClr val="accent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altLang="zh-CN">
              <a:latin typeface="Arial"/>
              <a:ea typeface="DFHeiW5-GB"/>
              <a:sym typeface="Arial"/>
            </a:endParaRPr>
          </a:p>
        </p:txBody>
      </p:sp>
      <p:grpSp>
        <p:nvGrpSpPr>
          <p:cNvPr id="8" name="Group 164"/>
          <p:cNvGrpSpPr>
            <a:grpSpLocks/>
          </p:cNvGrpSpPr>
          <p:nvPr/>
        </p:nvGrpSpPr>
        <p:grpSpPr bwMode="auto">
          <a:xfrm>
            <a:off x="5094604" y="1978025"/>
            <a:ext cx="3101976" cy="3617913"/>
            <a:chOff x="3132" y="1246"/>
            <a:chExt cx="1954" cy="2279"/>
          </a:xfrm>
        </p:grpSpPr>
        <p:grpSp>
          <p:nvGrpSpPr>
            <p:cNvPr id="9" name="Group 162"/>
            <p:cNvGrpSpPr>
              <a:grpSpLocks/>
            </p:cNvGrpSpPr>
            <p:nvPr/>
          </p:nvGrpSpPr>
          <p:grpSpPr bwMode="auto">
            <a:xfrm>
              <a:off x="3482" y="1246"/>
              <a:ext cx="1262" cy="1766"/>
              <a:chOff x="3455" y="1246"/>
              <a:chExt cx="1262" cy="1766"/>
            </a:xfrm>
          </p:grpSpPr>
          <p:pic>
            <p:nvPicPr>
              <p:cNvPr id="29708" name="Picture 13" descr="ICON_Storage_1up_Q308.png"/>
              <p:cNvPicPr>
                <a:picLocks noChangeAspect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455" y="1246"/>
                <a:ext cx="1262" cy="176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10" name="Group 161"/>
              <p:cNvGrpSpPr>
                <a:grpSpLocks/>
              </p:cNvGrpSpPr>
              <p:nvPr/>
            </p:nvGrpSpPr>
            <p:grpSpPr bwMode="auto">
              <a:xfrm>
                <a:off x="3777" y="1335"/>
                <a:ext cx="708" cy="1672"/>
                <a:chOff x="3777" y="1335"/>
                <a:chExt cx="708" cy="1672"/>
              </a:xfrm>
            </p:grpSpPr>
            <p:grpSp>
              <p:nvGrpSpPr>
                <p:cNvPr id="11" name="Group 131"/>
                <p:cNvGrpSpPr>
                  <a:grpSpLocks/>
                </p:cNvGrpSpPr>
                <p:nvPr/>
              </p:nvGrpSpPr>
              <p:grpSpPr bwMode="auto">
                <a:xfrm>
                  <a:off x="3777" y="1335"/>
                  <a:ext cx="708" cy="651"/>
                  <a:chOff x="3457" y="1418"/>
                  <a:chExt cx="500" cy="454"/>
                </a:xfrm>
              </p:grpSpPr>
              <p:pic>
                <p:nvPicPr>
                  <p:cNvPr id="29717" name="Picture 30" descr="ICON_FileFolder_yellow_Q308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/>
                  <a:srcRect/>
                  <a:stretch>
                    <a:fillRect/>
                  </a:stretch>
                </p:blipFill>
                <p:spPr bwMode="auto">
                  <a:xfrm>
                    <a:off x="3494" y="1418"/>
                    <a:ext cx="369" cy="4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29718" name="TextBox 36"/>
                  <p:cNvSpPr txBox="1">
                    <a:spLocks noChangeArrowheads="1"/>
                  </p:cNvSpPr>
                  <p:nvPr/>
                </p:nvSpPr>
                <p:spPr bwMode="auto">
                  <a:xfrm rot="19976897">
                    <a:off x="3457" y="1557"/>
                    <a:ext cx="500" cy="12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spcAft>
                        <a:spcPct val="40000"/>
                      </a:spcAft>
                    </a:pPr>
                    <a:r>
                      <a:rPr lang="en-US" altLang="zh-CN" sz="1200" b="1" smtClean="0">
                        <a:solidFill>
                          <a:srgbClr val="000000"/>
                        </a:solidFill>
                        <a:latin typeface="Arial"/>
                        <a:ea typeface="DFHeiW5-GB"/>
                        <a:cs typeface="SimSun"/>
                        <a:sym typeface="Arial"/>
                      </a:rPr>
                      <a:t>VM 1</a:t>
                    </a:r>
                    <a:endParaRPr lang="en-US" altLang="zh-CN" sz="1200" b="1">
                      <a:solidFill>
                        <a:srgbClr val="000000"/>
                      </a:solidFill>
                      <a:latin typeface="Arial"/>
                      <a:ea typeface="DFHeiW5-GB"/>
                      <a:cs typeface="SimSun"/>
                      <a:sym typeface="Arial"/>
                    </a:endParaRPr>
                  </a:p>
                </p:txBody>
              </p:sp>
            </p:grpSp>
            <p:grpSp>
              <p:nvGrpSpPr>
                <p:cNvPr id="12" name="Group 132"/>
                <p:cNvGrpSpPr>
                  <a:grpSpLocks/>
                </p:cNvGrpSpPr>
                <p:nvPr/>
              </p:nvGrpSpPr>
              <p:grpSpPr bwMode="auto">
                <a:xfrm>
                  <a:off x="3777" y="1846"/>
                  <a:ext cx="708" cy="651"/>
                  <a:chOff x="3457" y="1418"/>
                  <a:chExt cx="500" cy="454"/>
                </a:xfrm>
              </p:grpSpPr>
              <p:pic>
                <p:nvPicPr>
                  <p:cNvPr id="29715" name="Picture 30" descr="ICON_FileFolder_yellow_Q308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/>
                  <a:srcRect/>
                  <a:stretch>
                    <a:fillRect/>
                  </a:stretch>
                </p:blipFill>
                <p:spPr bwMode="auto">
                  <a:xfrm>
                    <a:off x="3494" y="1418"/>
                    <a:ext cx="369" cy="4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29716" name="TextBox 36"/>
                  <p:cNvSpPr txBox="1">
                    <a:spLocks noChangeArrowheads="1"/>
                  </p:cNvSpPr>
                  <p:nvPr/>
                </p:nvSpPr>
                <p:spPr bwMode="auto">
                  <a:xfrm rot="19976897">
                    <a:off x="3457" y="1557"/>
                    <a:ext cx="500" cy="12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spcAft>
                        <a:spcPct val="40000"/>
                      </a:spcAft>
                    </a:pPr>
                    <a:r>
                      <a:rPr lang="en-US" altLang="zh-CN" sz="1200" b="1" smtClean="0">
                        <a:solidFill>
                          <a:srgbClr val="000000"/>
                        </a:solidFill>
                        <a:latin typeface="Arial"/>
                        <a:ea typeface="DFHeiW5-GB"/>
                        <a:cs typeface="SimSun"/>
                        <a:sym typeface="Arial"/>
                      </a:rPr>
                      <a:t>VM 2</a:t>
                    </a:r>
                    <a:endParaRPr lang="en-US" altLang="zh-CN" sz="1200" b="1">
                      <a:solidFill>
                        <a:srgbClr val="000000"/>
                      </a:solidFill>
                      <a:latin typeface="Arial"/>
                      <a:ea typeface="DFHeiW5-GB"/>
                      <a:cs typeface="SimSun"/>
                      <a:sym typeface="Arial"/>
                    </a:endParaRPr>
                  </a:p>
                </p:txBody>
              </p:sp>
            </p:grpSp>
            <p:grpSp>
              <p:nvGrpSpPr>
                <p:cNvPr id="13" name="Group 135"/>
                <p:cNvGrpSpPr>
                  <a:grpSpLocks/>
                </p:cNvGrpSpPr>
                <p:nvPr/>
              </p:nvGrpSpPr>
              <p:grpSpPr bwMode="auto">
                <a:xfrm>
                  <a:off x="3779" y="2356"/>
                  <a:ext cx="703" cy="651"/>
                  <a:chOff x="3435" y="1418"/>
                  <a:chExt cx="492" cy="454"/>
                </a:xfrm>
              </p:grpSpPr>
              <p:pic>
                <p:nvPicPr>
                  <p:cNvPr id="29713" name="Picture 30" descr="ICON_FileFolder_yellow_Q308"/>
                  <p:cNvPicPr>
                    <a:picLocks noChangeAspect="1" noChangeArrowheads="1"/>
                  </p:cNvPicPr>
                  <p:nvPr/>
                </p:nvPicPr>
                <p:blipFill>
                  <a:blip r:embed="rId9" cstate="print"/>
                  <a:srcRect/>
                  <a:stretch>
                    <a:fillRect/>
                  </a:stretch>
                </p:blipFill>
                <p:spPr bwMode="auto">
                  <a:xfrm>
                    <a:off x="3470" y="1418"/>
                    <a:ext cx="366" cy="4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29714" name="TextBox 36"/>
                  <p:cNvSpPr txBox="1">
                    <a:spLocks noChangeArrowheads="1"/>
                  </p:cNvSpPr>
                  <p:nvPr/>
                </p:nvSpPr>
                <p:spPr bwMode="auto">
                  <a:xfrm rot="19976897">
                    <a:off x="3435" y="1557"/>
                    <a:ext cx="492" cy="12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spcAft>
                        <a:spcPct val="40000"/>
                      </a:spcAft>
                    </a:pPr>
                    <a:r>
                      <a:rPr lang="en-US" altLang="zh-CN" sz="1200" b="1" smtClean="0">
                        <a:solidFill>
                          <a:srgbClr val="000000"/>
                        </a:solidFill>
                        <a:latin typeface="Arial"/>
                        <a:ea typeface="DFHeiW5-GB"/>
                        <a:cs typeface="SimSun"/>
                        <a:sym typeface="Arial"/>
                      </a:rPr>
                      <a:t>VM 3</a:t>
                    </a:r>
                    <a:endParaRPr lang="en-US" altLang="zh-CN" sz="1200" b="1">
                      <a:solidFill>
                        <a:srgbClr val="000000"/>
                      </a:solidFill>
                      <a:latin typeface="Arial"/>
                      <a:ea typeface="DFHeiW5-GB"/>
                      <a:sym typeface="Arial"/>
                    </a:endParaRPr>
                  </a:p>
                </p:txBody>
              </p:sp>
            </p:grpSp>
          </p:grpSp>
        </p:grpSp>
        <p:sp>
          <p:nvSpPr>
            <p:cNvPr id="29707" name="Text Box 163"/>
            <p:cNvSpPr txBox="1">
              <a:spLocks noChangeArrowheads="1"/>
            </p:cNvSpPr>
            <p:nvPr/>
          </p:nvSpPr>
          <p:spPr bwMode="auto">
            <a:xfrm>
              <a:off x="3132" y="3079"/>
              <a:ext cx="1954" cy="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zh-CN" altLang="en-US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数据存储（</a:t>
              </a:r>
              <a:r>
                <a:rPr lang="en-US" altLang="zh-CN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VMware vSphere® VMFS </a:t>
              </a:r>
              <a:r>
                <a:rPr lang="zh-CN" altLang="en-US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或 </a:t>
              </a:r>
              <a:r>
                <a:rPr lang="en-US" altLang="zh-CN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NFS</a:t>
              </a:r>
              <a:r>
                <a:rPr lang="zh-CN" altLang="en-US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）</a:t>
              </a:r>
              <a:endParaRPr lang="en-US" altLang="zh-CN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225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ounded Rectangle 55"/>
          <p:cNvSpPr/>
          <p:nvPr/>
        </p:nvSpPr>
        <p:spPr bwMode="auto">
          <a:xfrm>
            <a:off x="5522880" y="857838"/>
            <a:ext cx="3168798" cy="5194169"/>
          </a:xfrm>
          <a:prstGeom prst="roundRect">
            <a:avLst>
              <a:gd name="adj" fmla="val 4213"/>
            </a:avLst>
          </a:prstGeom>
          <a:gradFill>
            <a:gsLst>
              <a:gs pos="0">
                <a:srgbClr val="61C0E0"/>
              </a:gs>
              <a:gs pos="100000">
                <a:srgbClr val="ACE0F2"/>
              </a:gs>
            </a:gsLst>
          </a:gradFill>
          <a:ln w="12700">
            <a:solidFill>
              <a:srgbClr val="39A5E5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altLang="zh-CN" sz="2000" b="1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VMFS</a:t>
            </a:r>
            <a:endParaRPr lang="en-US" altLang="zh-CN" sz="2000" b="1">
              <a:solidFill>
                <a:schemeClr val="tx1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2" name="Rounded Rectangle 55"/>
          <p:cNvSpPr/>
          <p:nvPr/>
        </p:nvSpPr>
        <p:spPr bwMode="auto">
          <a:xfrm>
            <a:off x="414563" y="3431340"/>
            <a:ext cx="4306315" cy="2621820"/>
          </a:xfrm>
          <a:prstGeom prst="roundRect">
            <a:avLst>
              <a:gd name="adj" fmla="val 4213"/>
            </a:avLst>
          </a:prstGeom>
          <a:gradFill>
            <a:gsLst>
              <a:gs pos="0">
                <a:srgbClr val="61C0E0"/>
              </a:gs>
              <a:gs pos="100000">
                <a:srgbClr val="ACE0F2"/>
              </a:gs>
            </a:gsLst>
          </a:gradFill>
          <a:ln w="12700">
            <a:solidFill>
              <a:srgbClr val="39A5E5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altLang="zh-CN" sz="20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Linux/Unix</a:t>
            </a:r>
            <a:endParaRPr lang="zh-CN" altLang="en-US" sz="20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3" name="Rounded Rectangle 55"/>
          <p:cNvSpPr/>
          <p:nvPr/>
        </p:nvSpPr>
        <p:spPr bwMode="auto">
          <a:xfrm>
            <a:off x="414563" y="869622"/>
            <a:ext cx="4306315" cy="2239567"/>
          </a:xfrm>
          <a:prstGeom prst="roundRect">
            <a:avLst>
              <a:gd name="adj" fmla="val 4213"/>
            </a:avLst>
          </a:prstGeom>
          <a:gradFill>
            <a:gsLst>
              <a:gs pos="0">
                <a:srgbClr val="61C0E0"/>
              </a:gs>
              <a:gs pos="100000">
                <a:srgbClr val="ACE0F2"/>
              </a:gs>
            </a:gsLst>
          </a:gradFill>
          <a:ln w="12700">
            <a:solidFill>
              <a:srgbClr val="39A5E5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en-US" altLang="zh-CN" sz="20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Windows</a:t>
            </a:r>
            <a:endParaRPr lang="en-US" altLang="zh-CN" sz="20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31754" name="Line 127"/>
          <p:cNvSpPr>
            <a:spLocks noChangeShapeType="1"/>
          </p:cNvSpPr>
          <p:nvPr/>
        </p:nvSpPr>
        <p:spPr bwMode="auto">
          <a:xfrm>
            <a:off x="6154326" y="3473002"/>
            <a:ext cx="0" cy="109899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31755" name="Line 128"/>
          <p:cNvSpPr>
            <a:spLocks noChangeShapeType="1"/>
          </p:cNvSpPr>
          <p:nvPr/>
        </p:nvSpPr>
        <p:spPr bwMode="auto">
          <a:xfrm flipH="1">
            <a:off x="7906926" y="3473002"/>
            <a:ext cx="6350" cy="110058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31756" name="Line 126"/>
          <p:cNvSpPr>
            <a:spLocks noChangeShapeType="1"/>
          </p:cNvSpPr>
          <p:nvPr/>
        </p:nvSpPr>
        <p:spPr bwMode="auto">
          <a:xfrm>
            <a:off x="7049676" y="1955800"/>
            <a:ext cx="0" cy="1282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317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文件系统布局</a:t>
            </a:r>
          </a:p>
        </p:txBody>
      </p:sp>
      <p:pic>
        <p:nvPicPr>
          <p:cNvPr id="31759" name="Picture 13" descr="ICON_Storage_1up_Q3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4993" y="1499027"/>
            <a:ext cx="92392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0" name="Picture 13" descr="ICON_Storage_1up_Q3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5130" y="1499027"/>
            <a:ext cx="92392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1" name="Picture 13" descr="ICON_Storage_1up_Q3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5905" y="1510140"/>
            <a:ext cx="92392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47880" y="1649840"/>
            <a:ext cx="438150" cy="396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Aft>
                <a:spcPct val="40000"/>
              </a:spcAft>
              <a:defRPr/>
            </a:pPr>
            <a:r>
              <a:rPr lang="en-US" altLang="zh-CN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C:</a:t>
            </a:r>
            <a:endParaRPr lang="en-US" altLang="zh-CN" sz="200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48018" y="1649840"/>
            <a:ext cx="438150" cy="396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Aft>
                <a:spcPct val="40000"/>
              </a:spcAft>
              <a:defRPr/>
            </a:pPr>
            <a:r>
              <a:rPr lang="en-US" altLang="zh-CN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D:</a:t>
            </a:r>
            <a:endParaRPr lang="en-US" altLang="zh-CN" sz="200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06893" y="1649840"/>
            <a:ext cx="423862" cy="396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Aft>
                <a:spcPct val="40000"/>
              </a:spcAft>
              <a:defRPr/>
            </a:pPr>
            <a:r>
              <a:rPr lang="en-US" altLang="zh-CN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E:</a:t>
            </a:r>
            <a:endParaRPr lang="en-US" altLang="zh-CN" sz="200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pic>
        <p:nvPicPr>
          <p:cNvPr id="31765" name="Picture 13" descr="ICON_Storage_1up_Q3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32064" y="4683125"/>
            <a:ext cx="92392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6" name="Picture 13" descr="ICON_Storage_1up_Q3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1493" y="4284055"/>
            <a:ext cx="92392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7" name="Picture 13" descr="ICON_Storage_1up_Q3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9564" y="4683125"/>
            <a:ext cx="92392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10"/>
          <p:cNvGrpSpPr>
            <a:grpSpLocks/>
          </p:cNvGrpSpPr>
          <p:nvPr/>
        </p:nvGrpSpPr>
        <p:grpSpPr bwMode="auto">
          <a:xfrm>
            <a:off x="1951155" y="3877655"/>
            <a:ext cx="2386013" cy="2101850"/>
            <a:chOff x="1140" y="2502"/>
            <a:chExt cx="1503" cy="1324"/>
          </a:xfrm>
        </p:grpSpPr>
        <p:grpSp>
          <p:nvGrpSpPr>
            <p:cNvPr id="5" name="Group 104"/>
            <p:cNvGrpSpPr>
              <a:grpSpLocks/>
            </p:cNvGrpSpPr>
            <p:nvPr/>
          </p:nvGrpSpPr>
          <p:grpSpPr bwMode="auto">
            <a:xfrm>
              <a:off x="1692" y="2502"/>
              <a:ext cx="399" cy="1324"/>
              <a:chOff x="1748" y="2502"/>
              <a:chExt cx="399" cy="1324"/>
            </a:xfrm>
          </p:grpSpPr>
          <p:grpSp>
            <p:nvGrpSpPr>
              <p:cNvPr id="6" name="Group 93"/>
              <p:cNvGrpSpPr>
                <a:grpSpLocks/>
              </p:cNvGrpSpPr>
              <p:nvPr/>
            </p:nvGrpSpPr>
            <p:grpSpPr bwMode="auto">
              <a:xfrm>
                <a:off x="1748" y="2502"/>
                <a:ext cx="399" cy="428"/>
                <a:chOff x="1484" y="1750"/>
                <a:chExt cx="399" cy="428"/>
              </a:xfrm>
            </p:grpSpPr>
            <p:pic>
              <p:nvPicPr>
                <p:cNvPr id="31811" name="Picture 18" descr="ICON_FileFolder_yellow_Q308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484" y="1750"/>
                  <a:ext cx="393" cy="4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1812" name="TextBox 29"/>
                <p:cNvSpPr txBox="1">
                  <a:spLocks noChangeArrowheads="1"/>
                </p:cNvSpPr>
                <p:nvPr/>
              </p:nvSpPr>
              <p:spPr bwMode="auto">
                <a:xfrm>
                  <a:off x="1547" y="1869"/>
                  <a:ext cx="33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Aft>
                      <a:spcPct val="40000"/>
                    </a:spcAft>
                  </a:pPr>
                  <a:r>
                    <a:rPr lang="en-US" altLang="zh-CN" sz="1200" b="1" smtClean="0">
                      <a:solidFill>
                        <a:srgbClr val="000000"/>
                      </a:solidFill>
                      <a:latin typeface="Arial"/>
                      <a:ea typeface="DFHeiW5-GB"/>
                      <a:cs typeface="SimSun"/>
                      <a:sym typeface="Arial"/>
                    </a:rPr>
                    <a:t>/</a:t>
                  </a:r>
                  <a:endParaRPr lang="en-US" altLang="zh-CN" sz="1200" b="1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endParaRPr>
                </a:p>
              </p:txBody>
            </p:sp>
          </p:grpSp>
          <p:grpSp>
            <p:nvGrpSpPr>
              <p:cNvPr id="7" name="Group 94"/>
              <p:cNvGrpSpPr>
                <a:grpSpLocks/>
              </p:cNvGrpSpPr>
              <p:nvPr/>
            </p:nvGrpSpPr>
            <p:grpSpPr bwMode="auto">
              <a:xfrm>
                <a:off x="1748" y="3398"/>
                <a:ext cx="399" cy="428"/>
                <a:chOff x="1484" y="1750"/>
                <a:chExt cx="399" cy="428"/>
              </a:xfrm>
            </p:grpSpPr>
            <p:pic>
              <p:nvPicPr>
                <p:cNvPr id="31809" name="Picture 18" descr="ICON_FileFolder_yellow_Q308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484" y="1750"/>
                  <a:ext cx="393" cy="42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1810" name="TextBox 29"/>
                <p:cNvSpPr txBox="1">
                  <a:spLocks noChangeArrowheads="1"/>
                </p:cNvSpPr>
                <p:nvPr/>
              </p:nvSpPr>
              <p:spPr bwMode="auto">
                <a:xfrm>
                  <a:off x="1547" y="1869"/>
                  <a:ext cx="336" cy="17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Aft>
                      <a:spcPct val="40000"/>
                    </a:spcAft>
                  </a:pPr>
                  <a:r>
                    <a:rPr lang="en-US" altLang="zh-CN" sz="1200" b="1" smtClean="0">
                      <a:solidFill>
                        <a:srgbClr val="000000"/>
                      </a:solidFill>
                      <a:latin typeface="Arial"/>
                      <a:ea typeface="DFHeiW5-GB"/>
                      <a:cs typeface="SimSun"/>
                      <a:sym typeface="Arial"/>
                    </a:rPr>
                    <a:t>usr</a:t>
                  </a:r>
                  <a:endParaRPr lang="en-US" altLang="zh-CN" sz="1200" b="1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endParaRPr>
                </a:p>
              </p:txBody>
            </p:sp>
          </p:grpSp>
        </p:grpSp>
        <p:grpSp>
          <p:nvGrpSpPr>
            <p:cNvPr id="11" name="Group 97"/>
            <p:cNvGrpSpPr>
              <a:grpSpLocks/>
            </p:cNvGrpSpPr>
            <p:nvPr/>
          </p:nvGrpSpPr>
          <p:grpSpPr bwMode="auto">
            <a:xfrm>
              <a:off x="1140" y="3398"/>
              <a:ext cx="399" cy="428"/>
              <a:chOff x="1484" y="1750"/>
              <a:chExt cx="399" cy="428"/>
            </a:xfrm>
          </p:grpSpPr>
          <p:pic>
            <p:nvPicPr>
              <p:cNvPr id="31805" name="Picture 18" descr="ICON_FileFolder_yellow_Q30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484" y="1750"/>
                <a:ext cx="393" cy="4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806" name="TextBox 29"/>
              <p:cNvSpPr txBox="1">
                <a:spLocks noChangeArrowheads="1"/>
              </p:cNvSpPr>
              <p:nvPr/>
            </p:nvSpPr>
            <p:spPr bwMode="auto">
              <a:xfrm>
                <a:off x="1547" y="1869"/>
                <a:ext cx="336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Aft>
                    <a:spcPct val="40000"/>
                  </a:spcAft>
                </a:pPr>
                <a:r>
                  <a:rPr lang="en-US" altLang="zh-CN" sz="1200" b="1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etc</a:t>
                </a:r>
                <a:endParaRPr lang="zh-CN" altLang="en-US" sz="1200" b="1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endParaRPr>
              </a:p>
            </p:txBody>
          </p:sp>
        </p:grpSp>
        <p:grpSp>
          <p:nvGrpSpPr>
            <p:cNvPr id="12" name="Group 100"/>
            <p:cNvGrpSpPr>
              <a:grpSpLocks/>
            </p:cNvGrpSpPr>
            <p:nvPr/>
          </p:nvGrpSpPr>
          <p:grpSpPr bwMode="auto">
            <a:xfrm>
              <a:off x="2244" y="3398"/>
              <a:ext cx="399" cy="428"/>
              <a:chOff x="1484" y="1750"/>
              <a:chExt cx="399" cy="428"/>
            </a:xfrm>
          </p:grpSpPr>
          <p:pic>
            <p:nvPicPr>
              <p:cNvPr id="31803" name="Picture 18" descr="ICON_FileFolder_yellow_Q308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484" y="1750"/>
                <a:ext cx="393" cy="4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804" name="TextBox 29"/>
              <p:cNvSpPr txBox="1">
                <a:spLocks noChangeArrowheads="1"/>
              </p:cNvSpPr>
              <p:nvPr/>
            </p:nvSpPr>
            <p:spPr bwMode="auto">
              <a:xfrm>
                <a:off x="1547" y="1869"/>
                <a:ext cx="336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Aft>
                    <a:spcPct val="40000"/>
                  </a:spcAft>
                </a:pPr>
                <a:r>
                  <a:rPr lang="en-US" altLang="zh-CN" sz="1200" b="1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opt</a:t>
                </a:r>
                <a:endParaRPr lang="en-US" altLang="zh-CN" sz="1200" b="1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endParaRPr>
              </a:p>
            </p:txBody>
          </p:sp>
        </p:grpSp>
        <p:grpSp>
          <p:nvGrpSpPr>
            <p:cNvPr id="13" name="Group 109"/>
            <p:cNvGrpSpPr>
              <a:grpSpLocks/>
            </p:cNvGrpSpPr>
            <p:nvPr/>
          </p:nvGrpSpPr>
          <p:grpSpPr bwMode="auto">
            <a:xfrm>
              <a:off x="1336" y="2880"/>
              <a:ext cx="1112" cy="536"/>
              <a:chOff x="1336" y="2880"/>
              <a:chExt cx="1112" cy="536"/>
            </a:xfrm>
          </p:grpSpPr>
          <p:sp>
            <p:nvSpPr>
              <p:cNvPr id="31799" name="Line 105"/>
              <p:cNvSpPr>
                <a:spLocks noChangeShapeType="1"/>
              </p:cNvSpPr>
              <p:nvPr/>
            </p:nvSpPr>
            <p:spPr bwMode="auto">
              <a:xfrm>
                <a:off x="1904" y="2880"/>
                <a:ext cx="0" cy="52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31800" name="Line 106"/>
              <p:cNvSpPr>
                <a:spLocks noChangeShapeType="1"/>
              </p:cNvSpPr>
              <p:nvPr/>
            </p:nvSpPr>
            <p:spPr bwMode="auto">
              <a:xfrm>
                <a:off x="1340" y="3168"/>
                <a:ext cx="0" cy="2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31801" name="Line 107"/>
              <p:cNvSpPr>
                <a:spLocks noChangeShapeType="1"/>
              </p:cNvSpPr>
              <p:nvPr/>
            </p:nvSpPr>
            <p:spPr bwMode="auto">
              <a:xfrm>
                <a:off x="2444" y="3168"/>
                <a:ext cx="0" cy="24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31802" name="Line 108"/>
              <p:cNvSpPr>
                <a:spLocks noChangeShapeType="1"/>
              </p:cNvSpPr>
              <p:nvPr/>
            </p:nvSpPr>
            <p:spPr bwMode="auto">
              <a:xfrm>
                <a:off x="1336" y="3176"/>
                <a:ext cx="1112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>
                  <a:latin typeface="Arial"/>
                  <a:ea typeface="DFHeiW5-GB"/>
                  <a:sym typeface="Arial"/>
                </a:endParaRPr>
              </a:p>
            </p:txBody>
          </p:sp>
        </p:grpSp>
      </p:grpSp>
      <p:grpSp>
        <p:nvGrpSpPr>
          <p:cNvPr id="14" name="Group 113"/>
          <p:cNvGrpSpPr>
            <a:grpSpLocks/>
          </p:cNvGrpSpPr>
          <p:nvPr/>
        </p:nvGrpSpPr>
        <p:grpSpPr bwMode="auto">
          <a:xfrm>
            <a:off x="6511653" y="1146876"/>
            <a:ext cx="1000389" cy="1224362"/>
            <a:chOff x="1484" y="1750"/>
            <a:chExt cx="399" cy="428"/>
          </a:xfrm>
        </p:grpSpPr>
        <p:pic>
          <p:nvPicPr>
            <p:cNvPr id="31793" name="Picture 18" descr="ICON_FileFolder_yellow_Q30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84" y="1750"/>
              <a:ext cx="393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94" name="TextBox 29"/>
            <p:cNvSpPr txBox="1">
              <a:spLocks noChangeArrowheads="1"/>
            </p:cNvSpPr>
            <p:nvPr/>
          </p:nvSpPr>
          <p:spPr bwMode="auto">
            <a:xfrm>
              <a:off x="1547" y="1869"/>
              <a:ext cx="336" cy="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Aft>
                  <a:spcPct val="40000"/>
                </a:spcAft>
              </a:pPr>
              <a:r>
                <a:rPr lang="en-US" altLang="zh-CN" sz="1200" b="1" smtClean="0">
                  <a:solidFill>
                    <a:srgbClr val="333333"/>
                  </a:solidFill>
                  <a:latin typeface="Arial"/>
                  <a:ea typeface="DFHeiW5-GB"/>
                  <a:cs typeface="SimSun"/>
                  <a:sym typeface="Arial"/>
                </a:rPr>
                <a:t>/</a:t>
              </a:r>
              <a:endParaRPr lang="en-US" altLang="zh-CN" sz="1200" b="1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grpSp>
        <p:nvGrpSpPr>
          <p:cNvPr id="15" name="Group 130"/>
          <p:cNvGrpSpPr>
            <a:grpSpLocks/>
          </p:cNvGrpSpPr>
          <p:nvPr/>
        </p:nvGrpSpPr>
        <p:grpSpPr bwMode="auto">
          <a:xfrm>
            <a:off x="6470221" y="1921790"/>
            <a:ext cx="1328078" cy="880576"/>
            <a:chOff x="4047" y="1654"/>
            <a:chExt cx="455" cy="428"/>
          </a:xfrm>
        </p:grpSpPr>
        <p:pic>
          <p:nvPicPr>
            <p:cNvPr id="31791" name="Picture 18" descr="ICON_FileFolder_yellow_Q30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47" y="1654"/>
              <a:ext cx="393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92" name="TextBox 29"/>
            <p:cNvSpPr txBox="1">
              <a:spLocks noChangeArrowheads="1"/>
            </p:cNvSpPr>
            <p:nvPr/>
          </p:nvSpPr>
          <p:spPr bwMode="auto">
            <a:xfrm>
              <a:off x="4054" y="1798"/>
              <a:ext cx="448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Aft>
                  <a:spcPct val="40000"/>
                </a:spcAft>
              </a:pPr>
              <a:r>
                <a:rPr lang="en-US" altLang="zh-CN" sz="14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vmfs</a:t>
              </a:r>
              <a:endParaRPr lang="en-US" altLang="zh-CN" sz="1400" b="1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pic>
        <p:nvPicPr>
          <p:cNvPr id="31771" name="Picture 18" descr="ICON_FileFolder_yellow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0330" y="3534995"/>
            <a:ext cx="931298" cy="101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72" name="TextBox 29"/>
          <p:cNvSpPr txBox="1">
            <a:spLocks noChangeArrowheads="1"/>
          </p:cNvSpPr>
          <p:nvPr/>
        </p:nvSpPr>
        <p:spPr bwMode="auto">
          <a:xfrm>
            <a:off x="5926721" y="3895428"/>
            <a:ext cx="7747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400" b="1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Local</a:t>
            </a:r>
            <a:endParaRPr lang="zh-CN" altLang="en-US" sz="14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31773" name="Line 129"/>
          <p:cNvSpPr>
            <a:spLocks noChangeShapeType="1"/>
          </p:cNvSpPr>
          <p:nvPr/>
        </p:nvSpPr>
        <p:spPr bwMode="auto">
          <a:xfrm>
            <a:off x="6147976" y="3479808"/>
            <a:ext cx="17653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grpSp>
        <p:nvGrpSpPr>
          <p:cNvPr id="17" name="Group 149"/>
          <p:cNvGrpSpPr>
            <a:grpSpLocks/>
          </p:cNvGrpSpPr>
          <p:nvPr/>
        </p:nvGrpSpPr>
        <p:grpSpPr bwMode="auto">
          <a:xfrm>
            <a:off x="5905089" y="4760913"/>
            <a:ext cx="787400" cy="593725"/>
            <a:chOff x="3143" y="3695"/>
            <a:chExt cx="496" cy="374"/>
          </a:xfrm>
        </p:grpSpPr>
        <p:grpSp>
          <p:nvGrpSpPr>
            <p:cNvPr id="18" name="Group 139"/>
            <p:cNvGrpSpPr>
              <a:grpSpLocks/>
            </p:cNvGrpSpPr>
            <p:nvPr/>
          </p:nvGrpSpPr>
          <p:grpSpPr bwMode="auto">
            <a:xfrm>
              <a:off x="3143" y="3695"/>
              <a:ext cx="496" cy="206"/>
              <a:chOff x="3143" y="3695"/>
              <a:chExt cx="496" cy="206"/>
            </a:xfrm>
          </p:grpSpPr>
          <p:pic>
            <p:nvPicPr>
              <p:cNvPr id="31787" name="Picture 30" descr="ICON_FileFolder_yellow_Q30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143" y="3695"/>
                <a:ext cx="165" cy="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788" name="TextBox 70"/>
              <p:cNvSpPr txBox="1">
                <a:spLocks noChangeArrowheads="1"/>
              </p:cNvSpPr>
              <p:nvPr/>
            </p:nvSpPr>
            <p:spPr bwMode="auto">
              <a:xfrm>
                <a:off x="3277" y="3711"/>
                <a:ext cx="36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Aft>
                    <a:spcPct val="40000"/>
                  </a:spcAft>
                </a:pPr>
                <a:r>
                  <a:rPr lang="en-US" altLang="zh-CN" sz="1200" b="1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 1</a:t>
                </a:r>
                <a:endParaRPr lang="en-US" altLang="zh-CN" sz="1200" b="1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endParaRPr>
              </a:p>
            </p:txBody>
          </p:sp>
        </p:grpSp>
        <p:grpSp>
          <p:nvGrpSpPr>
            <p:cNvPr id="19" name="Group 143"/>
            <p:cNvGrpSpPr>
              <a:grpSpLocks/>
            </p:cNvGrpSpPr>
            <p:nvPr/>
          </p:nvGrpSpPr>
          <p:grpSpPr bwMode="auto">
            <a:xfrm>
              <a:off x="3143" y="3863"/>
              <a:ext cx="496" cy="206"/>
              <a:chOff x="3143" y="3695"/>
              <a:chExt cx="496" cy="206"/>
            </a:xfrm>
          </p:grpSpPr>
          <p:pic>
            <p:nvPicPr>
              <p:cNvPr id="31785" name="Picture 30" descr="ICON_FileFolder_yellow_Q30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143" y="3695"/>
                <a:ext cx="165" cy="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786" name="TextBox 70"/>
              <p:cNvSpPr txBox="1">
                <a:spLocks noChangeArrowheads="1"/>
              </p:cNvSpPr>
              <p:nvPr/>
            </p:nvSpPr>
            <p:spPr bwMode="auto">
              <a:xfrm>
                <a:off x="3277" y="3711"/>
                <a:ext cx="36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Aft>
                    <a:spcPct val="40000"/>
                  </a:spcAft>
                </a:pPr>
                <a:r>
                  <a:rPr lang="en-US" altLang="zh-CN" sz="1200" b="1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 2</a:t>
                </a:r>
                <a:endParaRPr lang="en-US" altLang="zh-CN" sz="1200" b="1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endParaRPr>
              </a:p>
            </p:txBody>
          </p:sp>
        </p:grpSp>
      </p:grpSp>
      <p:grpSp>
        <p:nvGrpSpPr>
          <p:cNvPr id="20" name="Group 150"/>
          <p:cNvGrpSpPr>
            <a:grpSpLocks/>
          </p:cNvGrpSpPr>
          <p:nvPr/>
        </p:nvGrpSpPr>
        <p:grpSpPr bwMode="auto">
          <a:xfrm>
            <a:off x="7517989" y="4773613"/>
            <a:ext cx="787400" cy="593725"/>
            <a:chOff x="4519" y="3695"/>
            <a:chExt cx="496" cy="374"/>
          </a:xfrm>
        </p:grpSpPr>
        <p:grpSp>
          <p:nvGrpSpPr>
            <p:cNvPr id="21" name="Group 140"/>
            <p:cNvGrpSpPr>
              <a:grpSpLocks/>
            </p:cNvGrpSpPr>
            <p:nvPr/>
          </p:nvGrpSpPr>
          <p:grpSpPr bwMode="auto">
            <a:xfrm>
              <a:off x="4519" y="3695"/>
              <a:ext cx="496" cy="206"/>
              <a:chOff x="3143" y="3695"/>
              <a:chExt cx="496" cy="206"/>
            </a:xfrm>
          </p:grpSpPr>
          <p:pic>
            <p:nvPicPr>
              <p:cNvPr id="31781" name="Picture 30" descr="ICON_FileFolder_yellow_Q30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143" y="3695"/>
                <a:ext cx="165" cy="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782" name="TextBox 70"/>
              <p:cNvSpPr txBox="1">
                <a:spLocks noChangeArrowheads="1"/>
              </p:cNvSpPr>
              <p:nvPr/>
            </p:nvSpPr>
            <p:spPr bwMode="auto">
              <a:xfrm>
                <a:off x="3277" y="3711"/>
                <a:ext cx="36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Aft>
                    <a:spcPct val="40000"/>
                  </a:spcAft>
                </a:pPr>
                <a:r>
                  <a:rPr lang="en-US" altLang="zh-CN" sz="1200" b="1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 3</a:t>
                </a:r>
                <a:endParaRPr lang="en-US" altLang="zh-CN" sz="1200" b="1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endParaRPr>
              </a:p>
            </p:txBody>
          </p:sp>
        </p:grpSp>
        <p:grpSp>
          <p:nvGrpSpPr>
            <p:cNvPr id="22" name="Group 146"/>
            <p:cNvGrpSpPr>
              <a:grpSpLocks/>
            </p:cNvGrpSpPr>
            <p:nvPr/>
          </p:nvGrpSpPr>
          <p:grpSpPr bwMode="auto">
            <a:xfrm>
              <a:off x="4519" y="3863"/>
              <a:ext cx="496" cy="206"/>
              <a:chOff x="3143" y="3695"/>
              <a:chExt cx="496" cy="206"/>
            </a:xfrm>
          </p:grpSpPr>
          <p:pic>
            <p:nvPicPr>
              <p:cNvPr id="31779" name="Picture 30" descr="ICON_FileFolder_yellow_Q308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143" y="3695"/>
                <a:ext cx="165" cy="2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1780" name="TextBox 70"/>
              <p:cNvSpPr txBox="1">
                <a:spLocks noChangeArrowheads="1"/>
              </p:cNvSpPr>
              <p:nvPr/>
            </p:nvSpPr>
            <p:spPr bwMode="auto">
              <a:xfrm>
                <a:off x="3277" y="3711"/>
                <a:ext cx="362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Aft>
                    <a:spcPct val="40000"/>
                  </a:spcAft>
                </a:pPr>
                <a:r>
                  <a:rPr lang="en-US" altLang="zh-CN" sz="1200" b="1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 4</a:t>
                </a:r>
                <a:endParaRPr lang="en-US" altLang="zh-CN" sz="1200" b="1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endParaRPr>
              </a:p>
            </p:txBody>
          </p:sp>
        </p:grpSp>
      </p:grpSp>
      <p:pic>
        <p:nvPicPr>
          <p:cNvPr id="63" name="Picture 18" descr="ICON_FileFolder_yellow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33150" y="3473002"/>
            <a:ext cx="931298" cy="101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TextBox 29"/>
          <p:cNvSpPr txBox="1">
            <a:spLocks noChangeArrowheads="1"/>
          </p:cNvSpPr>
          <p:nvPr/>
        </p:nvSpPr>
        <p:spPr bwMode="auto">
          <a:xfrm>
            <a:off x="7554043" y="3849310"/>
            <a:ext cx="7747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ct val="40000"/>
              </a:spcAft>
            </a:pPr>
            <a:r>
              <a:rPr lang="en-US" altLang="zh-CN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SAN</a:t>
            </a:r>
            <a:endParaRPr lang="zh-CN" altLang="en-US" sz="1400" b="1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65" name="Group 130"/>
          <p:cNvGrpSpPr>
            <a:grpSpLocks/>
          </p:cNvGrpSpPr>
          <p:nvPr/>
        </p:nvGrpSpPr>
        <p:grpSpPr bwMode="auto">
          <a:xfrm>
            <a:off x="6458880" y="2447807"/>
            <a:ext cx="1463850" cy="1232694"/>
            <a:chOff x="4047" y="1654"/>
            <a:chExt cx="458" cy="428"/>
          </a:xfrm>
        </p:grpSpPr>
        <p:pic>
          <p:nvPicPr>
            <p:cNvPr id="66" name="Picture 18" descr="ICON_FileFolder_yellow_Q30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47" y="1654"/>
              <a:ext cx="393" cy="4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" name="TextBox 29"/>
            <p:cNvSpPr txBox="1">
              <a:spLocks noChangeArrowheads="1"/>
            </p:cNvSpPr>
            <p:nvPr/>
          </p:nvSpPr>
          <p:spPr bwMode="auto">
            <a:xfrm>
              <a:off x="4057" y="1796"/>
              <a:ext cx="448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1400" b="1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volumes</a:t>
              </a:r>
              <a:endParaRPr lang="zh-CN" altLang="en-US" sz="1400" b="1">
                <a:solidFill>
                  <a:srgbClr val="000000"/>
                </a:solidFill>
                <a:latin typeface="Arial"/>
                <a:ea typeface="DFHeiW5-GB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1461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loud 1"/>
          <p:cNvSpPr/>
          <p:nvPr/>
        </p:nvSpPr>
        <p:spPr bwMode="auto">
          <a:xfrm>
            <a:off x="3620489" y="810027"/>
            <a:ext cx="5099050" cy="1846748"/>
          </a:xfrm>
          <a:prstGeom prst="cloud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22000"/>
                </a:schemeClr>
              </a:gs>
              <a:gs pos="50000">
                <a:schemeClr val="accent1">
                  <a:tint val="44500"/>
                  <a:satMod val="160000"/>
                  <a:alpha val="51000"/>
                </a:schemeClr>
              </a:gs>
              <a:gs pos="100000">
                <a:schemeClr val="accent1">
                  <a:tint val="23500"/>
                  <a:satMod val="160000"/>
                  <a:alpha val="31000"/>
                </a:schemeClr>
              </a:gs>
            </a:gsLst>
            <a:lin ang="5400000" scaled="0"/>
          </a:gradFill>
          <a:ln w="12700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混合云</a:t>
            </a:r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13"/>
          </p:nvPr>
        </p:nvSpPr>
        <p:spPr>
          <a:xfrm>
            <a:off x="314325" y="946149"/>
            <a:ext cx="3219450" cy="5002213"/>
          </a:xfrm>
        </p:spPr>
        <p:txBody>
          <a:bodyPr>
            <a:normAutofit/>
          </a:bodyPr>
          <a:lstStyle/>
          <a:p>
            <a:pPr lvl="1"/>
            <a:r>
              <a:rPr lang="zh-CN" altLang="en-US" sz="1800" dirty="0" smtClean="0">
                <a:latin typeface="Arial"/>
                <a:ea typeface="DFHeiW5-GB"/>
                <a:cs typeface="SimSun"/>
                <a:sym typeface="Arial"/>
              </a:rPr>
              <a:t>安装 </a:t>
            </a:r>
            <a:r>
              <a:rPr lang="en-US" altLang="zh-CN" sz="1800" dirty="0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sz="1800" dirty="0" smtClean="0">
                <a:latin typeface="Arial"/>
                <a:ea typeface="DFHeiW5-GB"/>
                <a:cs typeface="SimSun"/>
                <a:sym typeface="Arial"/>
              </a:rPr>
              <a:t>时会创建</a:t>
            </a:r>
            <a:r>
              <a:rPr lang="en-US" altLang="zh-CN" sz="1800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z="1800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z="1800" dirty="0" smtClean="0">
                <a:latin typeface="Arial"/>
                <a:ea typeface="DFHeiW5-GB"/>
                <a:cs typeface="SimSun"/>
                <a:sym typeface="Arial"/>
              </a:rPr>
              <a:t>一个虚拟基础架构。</a:t>
            </a:r>
          </a:p>
          <a:p>
            <a:pPr lvl="1"/>
            <a:r>
              <a:rPr lang="zh-CN" altLang="en-US" sz="1800" dirty="0" smtClean="0">
                <a:latin typeface="Arial"/>
                <a:ea typeface="DFHeiW5-GB"/>
                <a:cs typeface="SimSun"/>
                <a:sym typeface="Arial"/>
              </a:rPr>
              <a:t>您的虚拟机将在此虚拟</a:t>
            </a:r>
            <a:r>
              <a:rPr lang="en-US" altLang="zh-CN" sz="1800" dirty="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z="1800" dirty="0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z="1800" dirty="0" smtClean="0">
                <a:latin typeface="Arial"/>
                <a:ea typeface="DFHeiW5-GB"/>
                <a:cs typeface="SimSun"/>
                <a:sym typeface="Arial"/>
              </a:rPr>
              <a:t>基础架构上运行。</a:t>
            </a:r>
          </a:p>
          <a:p>
            <a:pPr lvl="1"/>
            <a:r>
              <a:rPr lang="zh-CN" altLang="en-US" sz="1800" dirty="0" smtClean="0">
                <a:latin typeface="Arial"/>
                <a:ea typeface="DFHeiW5-GB"/>
                <a:cs typeface="SimSun"/>
                <a:sym typeface="Arial"/>
              </a:rPr>
              <a:t>借助 </a:t>
            </a:r>
            <a:r>
              <a:rPr lang="en-US" altLang="zh-CN" sz="1800" dirty="0" smtClean="0">
                <a:latin typeface="Arial"/>
                <a:ea typeface="DFHeiW5-GB"/>
                <a:cs typeface="SimSun"/>
                <a:sym typeface="Arial"/>
              </a:rPr>
              <a:t>VMware® </a:t>
            </a:r>
            <a:r>
              <a:rPr lang="en-US" altLang="zh-CN" sz="1800" dirty="0" err="1" smtClean="0">
                <a:latin typeface="Arial"/>
                <a:ea typeface="DFHeiW5-GB"/>
                <a:cs typeface="SimSun"/>
                <a:sym typeface="Arial"/>
              </a:rPr>
              <a:t>vRealize</a:t>
            </a:r>
            <a:r>
              <a:rPr lang="en-US" altLang="zh-CN" sz="1800" dirty="0" smtClean="0">
                <a:latin typeface="Arial"/>
                <a:ea typeface="DFHeiW5-GB"/>
                <a:cs typeface="SimSun"/>
                <a:sym typeface="Arial"/>
              </a:rPr>
              <a:t> Automation® </a:t>
            </a:r>
            <a:r>
              <a:rPr lang="zh-CN" altLang="en-US" sz="1800" dirty="0" smtClean="0">
                <a:latin typeface="Arial"/>
                <a:ea typeface="DFHeiW5-GB"/>
                <a:cs typeface="SimSun"/>
                <a:sym typeface="Arial"/>
              </a:rPr>
              <a:t>可以创建云计算环境。</a:t>
            </a:r>
          </a:p>
          <a:p>
            <a:pPr lvl="1"/>
            <a:r>
              <a:rPr lang="zh-CN" altLang="en-US" sz="1800" dirty="0" smtClean="0">
                <a:latin typeface="Arial"/>
                <a:ea typeface="DFHeiW5-GB"/>
                <a:cs typeface="SimSun"/>
                <a:sym typeface="Arial"/>
              </a:rPr>
              <a:t>第三方提供商可托管公有云或私有云。</a:t>
            </a:r>
          </a:p>
          <a:p>
            <a:pPr lvl="1"/>
            <a:r>
              <a:rPr lang="zh-CN" altLang="en-US" sz="1800" dirty="0" smtClean="0">
                <a:latin typeface="Arial"/>
                <a:ea typeface="DFHeiW5-GB"/>
                <a:cs typeface="SimSun"/>
                <a:sym typeface="Arial"/>
              </a:rPr>
              <a:t>利用 </a:t>
            </a:r>
            <a:r>
              <a:rPr lang="en-US" altLang="zh-CN" sz="1800" dirty="0" smtClean="0">
                <a:latin typeface="Arial"/>
                <a:ea typeface="DFHeiW5-GB"/>
                <a:cs typeface="SimSun"/>
                <a:sym typeface="Arial"/>
              </a:rPr>
              <a:t>VMware® </a:t>
            </a:r>
            <a:r>
              <a:rPr lang="zh-CN" altLang="en-US" sz="1800" dirty="0" smtClean="0">
                <a:latin typeface="Arial"/>
                <a:ea typeface="DFHeiW5-GB"/>
                <a:cs typeface="SimSun"/>
                <a:sym typeface="Arial"/>
              </a:rPr>
              <a:t>云计算技术，您可以在私有云、公有云或混合云中运行虚拟机，从而满足您的业务需求。</a:t>
            </a:r>
          </a:p>
          <a:p>
            <a:endParaRPr lang="zh-CN" altLang="en-US" sz="1800" dirty="0">
              <a:latin typeface="Arial"/>
              <a:ea typeface="DFHeiW5-GB"/>
              <a:sym typeface="Arial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如何融入云计算</a:t>
            </a:r>
          </a:p>
        </p:txBody>
      </p:sp>
      <p:pic>
        <p:nvPicPr>
          <p:cNvPr id="32" name="Picture 7" descr="ICON_Datacenter_wStorage_1up_Q4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1106" y="3328988"/>
            <a:ext cx="1196975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3" name="Group 45"/>
          <p:cNvGrpSpPr>
            <a:grpSpLocks/>
          </p:cNvGrpSpPr>
          <p:nvPr/>
        </p:nvGrpSpPr>
        <p:grpSpPr bwMode="auto">
          <a:xfrm>
            <a:off x="6116034" y="2302762"/>
            <a:ext cx="2641602" cy="3838582"/>
            <a:chOff x="3912" y="1504"/>
            <a:chExt cx="1664" cy="2418"/>
          </a:xfrm>
        </p:grpSpPr>
        <p:pic>
          <p:nvPicPr>
            <p:cNvPr id="34" name="Picture 2" descr="C:\Users\Abject-3D\Desktop\VMWare Files\FINAL diagrams\Basic Virtualization\3D PNGs\DGRM_Datacenter_VI_Q408_Comm_3.png"/>
            <p:cNvPicPr>
              <a:picLocks noChangeAspect="1" noChangeArrowheads="1"/>
            </p:cNvPicPr>
            <p:nvPr/>
          </p:nvPicPr>
          <p:blipFill>
            <a:blip r:embed="rId4" cstate="print"/>
            <a:srcRect l="4482"/>
            <a:stretch>
              <a:fillRect/>
            </a:stretch>
          </p:blipFill>
          <p:spPr bwMode="auto">
            <a:xfrm>
              <a:off x="3995" y="1964"/>
              <a:ext cx="1581" cy="19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6" name="Group 25"/>
            <p:cNvGrpSpPr>
              <a:grpSpLocks/>
            </p:cNvGrpSpPr>
            <p:nvPr/>
          </p:nvGrpSpPr>
          <p:grpSpPr bwMode="auto">
            <a:xfrm>
              <a:off x="3912" y="1691"/>
              <a:ext cx="1637" cy="1171"/>
              <a:chOff x="5181600" y="1143000"/>
              <a:chExt cx="3243263" cy="2320085"/>
            </a:xfrm>
          </p:grpSpPr>
          <p:pic>
            <p:nvPicPr>
              <p:cNvPr id="47" name="Picture 6" descr="C:\Users\Abject-3D\Desktop\VMWare Files\FINAL diagrams\Basic Virtualization\3D PNGs\ICON_ThinApp_3D_Q408_Comm_3.pn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410200" y="1143000"/>
                <a:ext cx="3014663" cy="23200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8" name="TextBox 47"/>
              <p:cNvSpPr txBox="1"/>
              <p:nvPr/>
            </p:nvSpPr>
            <p:spPr>
              <a:xfrm>
                <a:off x="5181600" y="2166552"/>
                <a:ext cx="2819400" cy="499359"/>
              </a:xfrm>
              <a:prstGeom prst="rect">
                <a:avLst/>
              </a:prstGeom>
              <a:noFill/>
              <a:scene3d>
                <a:camera prst="orthographicFront">
                  <a:rot lat="2400000" lon="2520000" rev="0"/>
                </a:camera>
                <a:lightRig rig="threePt" dir="t"/>
              </a:scene3d>
              <a:sp3d z="38100"/>
            </p:spPr>
            <p:txBody>
              <a:bodyPr>
                <a:spAutoFit/>
                <a:scene3d>
                  <a:camera prst="isometricOffAxis2Top">
                    <a:rot lat="18075715" lon="2520000" rev="18141449"/>
                  </a:camera>
                  <a:lightRig rig="threePt" dir="t"/>
                </a:scene3d>
              </a:bodyPr>
              <a:lstStyle/>
              <a:p>
                <a:pPr algn="ctr">
                  <a:defRPr/>
                </a:pPr>
                <a:r>
                  <a:rPr lang="en-US" altLang="zh-CN" sz="2000" b="1" smtClean="0">
                    <a:solidFill>
                      <a:schemeClr val="bg1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VMware vSphere</a:t>
                </a:r>
                <a:endParaRPr lang="en-US" altLang="zh-CN" sz="2000" b="1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endParaRPr>
              </a:p>
            </p:txBody>
          </p:sp>
        </p:grpSp>
        <p:pic>
          <p:nvPicPr>
            <p:cNvPr id="37" name="Picture 150" descr="ICON_VM_basic_label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46" y="1504"/>
              <a:ext cx="304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150" descr="ICON_VM_basic_label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446" y="1618"/>
              <a:ext cx="303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150" descr="ICON_VM_basic_label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076" y="1612"/>
              <a:ext cx="303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150" descr="ICON_VM_basic_label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76" y="1727"/>
              <a:ext cx="30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" name="Picture 150" descr="ICON_VM_basic_label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662" y="1744"/>
              <a:ext cx="304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" name="Picture 150" descr="ICON_VM_basic_label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62" y="1858"/>
              <a:ext cx="303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3" name="Picture 150" descr="ICON_VM_basic_label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492" y="1852"/>
              <a:ext cx="303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4" name="Picture 150" descr="ICON_VM_basic_label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692" y="1967"/>
              <a:ext cx="303" cy="3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" name="Picture 150" descr="ICON_VM_basic_label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062" y="1976"/>
              <a:ext cx="304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6" name="Picture 150" descr="ICON_VM_basic_label_Q308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892" y="2084"/>
              <a:ext cx="303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9" name="Picture 164" descr="DGRM_VirtualizationLayer_Q4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35394" y="3103563"/>
            <a:ext cx="1169987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" name="Picture 150" descr="ICON_VM_basic_label_Q3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51306" y="2863850"/>
            <a:ext cx="482600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150" descr="ICON_VM_basic_label_Q3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81431" y="3035300"/>
            <a:ext cx="481013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2" name="Group 26"/>
          <p:cNvGrpSpPr>
            <a:grpSpLocks/>
          </p:cNvGrpSpPr>
          <p:nvPr/>
        </p:nvGrpSpPr>
        <p:grpSpPr bwMode="auto">
          <a:xfrm>
            <a:off x="3204034" y="914008"/>
            <a:ext cx="2198688" cy="1398588"/>
            <a:chOff x="1224" y="976"/>
            <a:chExt cx="1385" cy="881"/>
          </a:xfrm>
        </p:grpSpPr>
        <p:pic>
          <p:nvPicPr>
            <p:cNvPr id="53" name="Picture 27" descr="ICON_Cloud_Q30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224" y="976"/>
              <a:ext cx="1385" cy="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4" name="Text Box 28"/>
            <p:cNvSpPr txBox="1">
              <a:spLocks noChangeArrowheads="1"/>
            </p:cNvSpPr>
            <p:nvPr/>
          </p:nvSpPr>
          <p:spPr bwMode="auto">
            <a:xfrm>
              <a:off x="1557" y="1324"/>
              <a:ext cx="72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私有云</a:t>
              </a:r>
              <a:endParaRPr lang="zh-CN" altLang="en-US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grpSp>
        <p:nvGrpSpPr>
          <p:cNvPr id="55" name="Group 29"/>
          <p:cNvGrpSpPr>
            <a:grpSpLocks/>
          </p:cNvGrpSpPr>
          <p:nvPr/>
        </p:nvGrpSpPr>
        <p:grpSpPr bwMode="auto">
          <a:xfrm>
            <a:off x="6613984" y="876300"/>
            <a:ext cx="2198688" cy="1398588"/>
            <a:chOff x="1224" y="976"/>
            <a:chExt cx="1385" cy="881"/>
          </a:xfrm>
        </p:grpSpPr>
        <p:pic>
          <p:nvPicPr>
            <p:cNvPr id="57" name="Picture 27" descr="ICON_Cloud_Q308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224" y="976"/>
              <a:ext cx="1385" cy="8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" name="Text Box 31"/>
            <p:cNvSpPr txBox="1">
              <a:spLocks noChangeArrowheads="1"/>
            </p:cNvSpPr>
            <p:nvPr/>
          </p:nvSpPr>
          <p:spPr bwMode="auto">
            <a:xfrm>
              <a:off x="1557" y="1324"/>
              <a:ext cx="72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公有云</a:t>
              </a:r>
              <a:endParaRPr lang="zh-CN" altLang="en-US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pic>
        <p:nvPicPr>
          <p:cNvPr id="61" name="Picture 150" descr="ICON_VM_basic_label_Q3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68806" y="3044825"/>
            <a:ext cx="481013" cy="57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" name="Picture 150" descr="ICON_VM_basic_label_Q3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98931" y="3217863"/>
            <a:ext cx="48101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79553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85185E-6 L 0.45834 0.03889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900" y="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7 L 0.45694 0.03889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00" y="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729 0.03773 L 0.00035 -0.0011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00" y="-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386647913"/>
              </p:ext>
            </p:extLst>
          </p:nvPr>
        </p:nvGraphicFramePr>
        <p:xfrm>
          <a:off x="362310" y="1396131"/>
          <a:ext cx="8402128" cy="4236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您的进度</a:t>
            </a:r>
            <a:endParaRPr lang="en-US" altLang="zh-CN">
              <a:latin typeface="Arial"/>
              <a:ea typeface="DFHeiW5-GB"/>
              <a:sym typeface="Arial"/>
            </a:endParaRPr>
          </a:p>
        </p:txBody>
      </p:sp>
      <p:sp>
        <p:nvSpPr>
          <p:cNvPr id="6" name="Isosceles Triangle 5"/>
          <p:cNvSpPr/>
          <p:nvPr/>
        </p:nvSpPr>
        <p:spPr bwMode="auto">
          <a:xfrm rot="5400000">
            <a:off x="463405" y="2343675"/>
            <a:ext cx="537028" cy="449943"/>
          </a:xfrm>
          <a:prstGeom prst="triangle">
            <a:avLst/>
          </a:prstGeom>
          <a:solidFill>
            <a:schemeClr val="accent5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en-US" altLang="zh-CN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913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9" name="Rectangle 35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zh-CN" altLang="en-US" sz="1800" smtClean="0">
                <a:latin typeface="Arial"/>
                <a:ea typeface="DFHeiW5-GB"/>
                <a:cs typeface="SimSun"/>
                <a:sym typeface="Arial"/>
              </a:rPr>
              <a:t>各个部门或公司内部组织（分公司）能够根据需要，通过虚拟系统部署和管理 </a:t>
            </a:r>
            <a:r>
              <a:rPr lang="en-US" altLang="zh-CN" sz="1800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z="1800" smtClean="0">
                <a:latin typeface="Arial"/>
                <a:ea typeface="DFHeiW5-GB"/>
                <a:cs typeface="SimSun"/>
                <a:sym typeface="Arial"/>
              </a:rPr>
            </a:br>
            <a:r>
              <a:rPr lang="en-US" altLang="zh-CN" sz="1800" smtClean="0">
                <a:latin typeface="Arial"/>
                <a:ea typeface="DFHeiW5-GB"/>
                <a:cs typeface="SimSun"/>
                <a:sym typeface="Arial"/>
              </a:rPr>
              <a:t>IT </a:t>
            </a:r>
            <a:r>
              <a:rPr lang="zh-CN" altLang="en-US" sz="1800" smtClean="0">
                <a:latin typeface="Arial"/>
                <a:ea typeface="DFHeiW5-GB"/>
                <a:cs typeface="SimSun"/>
                <a:sym typeface="Arial"/>
              </a:rPr>
              <a:t>基础架构。</a:t>
            </a:r>
          </a:p>
          <a:p>
            <a:pPr lvl="1"/>
            <a:r>
              <a:rPr lang="en-US" altLang="zh-CN" sz="1800" smtClean="0">
                <a:latin typeface="Arial"/>
                <a:ea typeface="DFHeiW5-GB"/>
                <a:cs typeface="SimSun"/>
                <a:sym typeface="Arial"/>
              </a:rPr>
              <a:t>IT </a:t>
            </a:r>
            <a:r>
              <a:rPr lang="zh-CN" altLang="en-US" sz="1800" smtClean="0">
                <a:latin typeface="Arial"/>
                <a:ea typeface="DFHeiW5-GB"/>
                <a:cs typeface="SimSun"/>
                <a:sym typeface="Arial"/>
              </a:rPr>
              <a:t>能力将以服务的形式通过内部专用网在企业内提供，并受防火墙保护。</a:t>
            </a:r>
          </a:p>
          <a:p>
            <a:pPr lvl="1"/>
            <a:endParaRPr lang="zh-CN" altLang="en-US" sz="1800" smtClean="0">
              <a:latin typeface="Arial"/>
              <a:ea typeface="DFHeiW5-GB"/>
              <a:sym typeface="Arial"/>
            </a:endParaRPr>
          </a:p>
          <a:p>
            <a:pPr lvl="1"/>
            <a:endParaRPr lang="zh-CN" altLang="en-US" sz="1800" smtClean="0">
              <a:latin typeface="Arial"/>
              <a:ea typeface="DFHeiW5-GB"/>
              <a:sym typeface="Arial"/>
            </a:endParaRPr>
          </a:p>
        </p:txBody>
      </p:sp>
      <p:sp>
        <p:nvSpPr>
          <p:cNvPr id="16418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关于私有云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1539081" y="2365814"/>
            <a:ext cx="1260610" cy="972253"/>
          </a:xfrm>
          <a:prstGeom prst="line">
            <a:avLst/>
          </a:prstGeom>
          <a:solidFill>
            <a:srgbClr val="0095D3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flipV="1">
            <a:off x="2339258" y="2349467"/>
            <a:ext cx="1064450" cy="515"/>
          </a:xfrm>
          <a:prstGeom prst="line">
            <a:avLst/>
          </a:prstGeom>
          <a:solidFill>
            <a:srgbClr val="0095D3"/>
          </a:solidFill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 flipH="1">
            <a:off x="918492" y="3603345"/>
            <a:ext cx="772314" cy="793844"/>
          </a:xfrm>
          <a:prstGeom prst="line">
            <a:avLst/>
          </a:prstGeom>
          <a:solidFill>
            <a:srgbClr val="0095D3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7" descr="C:\Users\testuser\AppData\Local\Temp\VMwareDnD\122f469e\ICON_Building_Q3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054" y="4182365"/>
            <a:ext cx="1094873" cy="126457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29226" y="5415754"/>
            <a:ext cx="13371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Gizmo </a:t>
            </a:r>
            <a:br>
              <a:rPr lang="en-US" altLang="zh-CN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分公司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42522" y="5415753"/>
            <a:ext cx="1497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Widget </a:t>
            </a:r>
            <a:br>
              <a:rPr lang="en-US" altLang="zh-CN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分公司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034924" y="5416042"/>
            <a:ext cx="14011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人力资源</a:t>
            </a:r>
            <a:r>
              <a:rPr lang="en-US" altLang="zh-CN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部门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308170" y="5416043"/>
            <a:ext cx="89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销售部门</a:t>
            </a:r>
          </a:p>
        </p:txBody>
      </p:sp>
      <p:cxnSp>
        <p:nvCxnSpPr>
          <p:cNvPr id="24" name="Straight Connector 23"/>
          <p:cNvCxnSpPr>
            <a:stCxn id="10" idx="0"/>
          </p:cNvCxnSpPr>
          <p:nvPr/>
        </p:nvCxnSpPr>
        <p:spPr bwMode="auto">
          <a:xfrm rot="16200000" flipH="1">
            <a:off x="2254073" y="2846783"/>
            <a:ext cx="130020" cy="2801184"/>
          </a:xfrm>
          <a:prstGeom prst="line">
            <a:avLst/>
          </a:prstGeom>
          <a:solidFill>
            <a:srgbClr val="0095D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rot="10800000" flipV="1">
            <a:off x="302297" y="3592077"/>
            <a:ext cx="1632154" cy="1189703"/>
          </a:xfrm>
          <a:prstGeom prst="line">
            <a:avLst/>
          </a:prstGeom>
          <a:solidFill>
            <a:srgbClr val="0095D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" name="Straight Connector 30"/>
          <p:cNvCxnSpPr/>
          <p:nvPr/>
        </p:nvCxnSpPr>
        <p:spPr bwMode="auto">
          <a:xfrm flipH="1">
            <a:off x="2252254" y="3397066"/>
            <a:ext cx="547437" cy="1067893"/>
          </a:xfrm>
          <a:prstGeom prst="line">
            <a:avLst/>
          </a:prstGeom>
          <a:solidFill>
            <a:srgbClr val="0095D3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3387724" y="3603345"/>
            <a:ext cx="276643" cy="1252531"/>
          </a:xfrm>
          <a:prstGeom prst="line">
            <a:avLst/>
          </a:prstGeom>
          <a:solidFill>
            <a:srgbClr val="0095D3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>
            <a:off x="3894715" y="3518686"/>
            <a:ext cx="852073" cy="1337192"/>
          </a:xfrm>
          <a:prstGeom prst="line">
            <a:avLst/>
          </a:prstGeom>
          <a:solidFill>
            <a:srgbClr val="0095D3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27" descr="ICON_Cloud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1245" y="3079533"/>
            <a:ext cx="4046820" cy="878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C:\Users\testuser\AppData\Local\Temp\VMwareDnD\122f469e\ICON_Building_Q3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4818" y="4182364"/>
            <a:ext cx="1094873" cy="1264578"/>
          </a:xfrm>
          <a:prstGeom prst="rect">
            <a:avLst/>
          </a:prstGeom>
          <a:noFill/>
        </p:spPr>
      </p:pic>
      <p:pic>
        <p:nvPicPr>
          <p:cNvPr id="13" name="Picture 215" descr="ICON_People_LtBlue_Q4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87724" y="4506295"/>
            <a:ext cx="673100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16" descr="ICON_People_MedBlue_Q4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89599" y="4515027"/>
            <a:ext cx="71437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1286010" y="3403290"/>
            <a:ext cx="3214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企业级私有云</a:t>
            </a:r>
          </a:p>
        </p:txBody>
      </p:sp>
      <p:pic>
        <p:nvPicPr>
          <p:cNvPr id="29" name="Picture 27" descr="ICON_Cloud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5219" y="1929890"/>
            <a:ext cx="1931867" cy="878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TextBox 29"/>
          <p:cNvSpPr txBox="1"/>
          <p:nvPr/>
        </p:nvSpPr>
        <p:spPr>
          <a:xfrm>
            <a:off x="3253584" y="2209633"/>
            <a:ext cx="16144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Internet</a:t>
            </a:r>
          </a:p>
        </p:txBody>
      </p:sp>
      <p:cxnSp>
        <p:nvCxnSpPr>
          <p:cNvPr id="36" name="Straight Connector 35"/>
          <p:cNvCxnSpPr/>
          <p:nvPr/>
        </p:nvCxnSpPr>
        <p:spPr bwMode="auto">
          <a:xfrm flipV="1">
            <a:off x="873111" y="2351742"/>
            <a:ext cx="1277253" cy="14072"/>
          </a:xfrm>
          <a:prstGeom prst="line">
            <a:avLst/>
          </a:prstGeom>
          <a:solidFill>
            <a:srgbClr val="0095D3"/>
          </a:solidFill>
          <a:ln w="762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2" name="Picture 45" descr="ICON_Firewall_Q3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11468" y="1860422"/>
            <a:ext cx="764958" cy="707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Rounded Rectangle 37"/>
          <p:cNvSpPr/>
          <p:nvPr/>
        </p:nvSpPr>
        <p:spPr bwMode="auto">
          <a:xfrm>
            <a:off x="5228654" y="2940030"/>
            <a:ext cx="3641839" cy="2931252"/>
          </a:xfrm>
          <a:prstGeom prst="roundRect">
            <a:avLst>
              <a:gd name="adj" fmla="val 10268"/>
            </a:avLst>
          </a:prstGeom>
          <a:gradFill flip="none" rotWithShape="1">
            <a:gsLst>
              <a:gs pos="98000">
                <a:schemeClr val="bg1">
                  <a:lumMod val="75000"/>
                </a:schemeClr>
              </a:gs>
              <a:gs pos="0">
                <a:schemeClr val="bg1">
                  <a:lumMod val="65000"/>
                </a:schemeClr>
              </a:gs>
              <a:gs pos="71000">
                <a:schemeClr val="bg1"/>
              </a:gs>
            </a:gsLst>
            <a:lin ang="13500000" scaled="1"/>
            <a:tileRect/>
          </a:gradFill>
          <a:ln w="12700">
            <a:noFill/>
            <a:round/>
            <a:headEnd/>
            <a:tailEnd/>
          </a:ln>
        </p:spPr>
        <p:txBody>
          <a:bodyPr wrap="none" lIns="0" tIns="0" rIns="0" bIns="0" rtlCol="0" anchor="t"/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2000" b="1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优势</a:t>
            </a:r>
          </a:p>
        </p:txBody>
      </p:sp>
      <p:sp>
        <p:nvSpPr>
          <p:cNvPr id="40" name="Rectangle 35"/>
          <p:cNvSpPr txBox="1">
            <a:spLocks noChangeArrowheads="1"/>
          </p:cNvSpPr>
          <p:nvPr/>
        </p:nvSpPr>
        <p:spPr bwMode="auto">
          <a:xfrm>
            <a:off x="5327193" y="3473265"/>
            <a:ext cx="3441572" cy="2823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400"/>
              </a:lnSpc>
              <a:spcBef>
                <a:spcPts val="1000"/>
              </a:spcBef>
              <a:spcAft>
                <a:spcPct val="0"/>
              </a:spcAft>
              <a:buClr>
                <a:srgbClr val="246978"/>
              </a:buClr>
              <a:buFont typeface="Arial" pitchFamily="34" charset="0"/>
              <a:buNone/>
              <a:defRPr sz="2000" b="1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398463" indent="-344488" algn="l" rtl="0" eaLnBrk="1" fontAlgn="base" hangingPunct="1">
              <a:lnSpc>
                <a:spcPts val="2200"/>
              </a:lnSpc>
              <a:spcBef>
                <a:spcPts val="8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+mn-lt"/>
                <a:ea typeface="+mn-ea"/>
              </a:defRPr>
            </a:lvl2pPr>
            <a:lvl3pPr marL="740664" indent="-283464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800">
                <a:solidFill>
                  <a:srgbClr val="333333"/>
                </a:solidFill>
                <a:latin typeface="+mn-lt"/>
                <a:ea typeface="+mn-ea"/>
              </a:defRPr>
            </a:lvl3pPr>
            <a:lvl4pPr marL="1088136" indent="-292608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tabLst/>
              <a:defRPr sz="1700">
                <a:solidFill>
                  <a:srgbClr val="333333"/>
                </a:solidFill>
                <a:latin typeface="+mn-lt"/>
                <a:ea typeface="+mn-ea"/>
              </a:defRPr>
            </a:lvl4pPr>
            <a:lvl5pPr marL="1417320" indent="-292608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defRPr sz="1600">
                <a:solidFill>
                  <a:srgbClr val="333333"/>
                </a:solidFill>
                <a:latin typeface="+mn-lt"/>
                <a:ea typeface="+mn-ea"/>
              </a:defRPr>
            </a:lvl5pPr>
            <a:lvl6pPr marL="16002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0574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5146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29718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/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自助式资源调配</a:t>
            </a:r>
          </a:p>
          <a:p>
            <a:pPr lvl="1"/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资源富有弹性</a:t>
            </a:r>
          </a:p>
          <a:p>
            <a:pPr lvl="1"/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快速简单的调配</a:t>
            </a:r>
          </a:p>
          <a:p>
            <a:pPr lvl="1"/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安全的多租户</a:t>
            </a:r>
          </a:p>
          <a:p>
            <a:pPr lvl="1"/>
            <a:r>
              <a:rPr lang="en-US" altLang="zh-CN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IT </a:t>
            </a:r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资源利用率提高</a:t>
            </a:r>
          </a:p>
          <a:p>
            <a:pPr lvl="1"/>
            <a:r>
              <a:rPr lang="en-US" altLang="zh-CN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IT </a:t>
            </a:r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预算控制力增强</a:t>
            </a:r>
          </a:p>
        </p:txBody>
      </p:sp>
    </p:spTree>
    <p:extLst>
      <p:ext uri="{BB962C8B-B14F-4D97-AF65-F5344CB8AC3E}">
        <p14:creationId xmlns:p14="http://schemas.microsoft.com/office/powerpoint/2010/main" val="4439328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 bwMode="auto">
          <a:xfrm>
            <a:off x="348480" y="2183964"/>
            <a:ext cx="4924426" cy="2966830"/>
          </a:xfrm>
          <a:prstGeom prst="roundRect">
            <a:avLst>
              <a:gd name="adj" fmla="val 10268"/>
            </a:avLst>
          </a:prstGeom>
          <a:gradFill flip="none" rotWithShape="1">
            <a:gsLst>
              <a:gs pos="98000">
                <a:schemeClr val="bg1">
                  <a:lumMod val="75000"/>
                </a:schemeClr>
              </a:gs>
              <a:gs pos="0">
                <a:schemeClr val="bg1">
                  <a:lumMod val="65000"/>
                </a:schemeClr>
              </a:gs>
              <a:gs pos="71000">
                <a:schemeClr val="bg1"/>
              </a:gs>
            </a:gsLst>
            <a:lin ang="13500000" scaled="1"/>
            <a:tileRect/>
          </a:gradFill>
          <a:ln w="12700">
            <a:noFill/>
            <a:round/>
            <a:headEnd/>
            <a:tailEnd/>
          </a:ln>
        </p:spPr>
        <p:txBody>
          <a:bodyPr wrap="none" lIns="0" tIns="0" rIns="0" bIns="0" rtlCol="0" anchor="t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zh-CN" altLang="en-US" sz="20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优势</a:t>
            </a:r>
          </a:p>
        </p:txBody>
      </p:sp>
      <p:cxnSp>
        <p:nvCxnSpPr>
          <p:cNvPr id="28" name="Straight Connector 27"/>
          <p:cNvCxnSpPr/>
          <p:nvPr/>
        </p:nvCxnSpPr>
        <p:spPr bwMode="auto">
          <a:xfrm flipH="1">
            <a:off x="6016296" y="2698247"/>
            <a:ext cx="530991" cy="1220199"/>
          </a:xfrm>
          <a:prstGeom prst="line">
            <a:avLst/>
          </a:prstGeom>
          <a:solidFill>
            <a:srgbClr val="0095D3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419" name="Rectangle 35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一个云计算服务提供商托管多家企业日常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IT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运营活动。</a:t>
            </a:r>
          </a:p>
          <a:p>
            <a:pPr lvl="1"/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IT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资源以服务的形式通过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Internet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提供。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公有云类似于公用设施或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Internet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服务提供商。</a:t>
            </a:r>
          </a:p>
        </p:txBody>
      </p:sp>
      <p:sp>
        <p:nvSpPr>
          <p:cNvPr id="16418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关于公有云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  <p:pic>
        <p:nvPicPr>
          <p:cNvPr id="10" name="Picture 7" descr="C:\Users\testuser\AppData\Local\Temp\VMwareDnD\122f469e\ICON_Building_Q3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811" y="3589871"/>
            <a:ext cx="1094873" cy="1264578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5255983" y="4800103"/>
            <a:ext cx="1337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公司 </a:t>
            </a:r>
            <a:r>
              <a:rPr lang="en-US" altLang="zh-CN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A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547287" y="4800103"/>
            <a:ext cx="1337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公司 </a:t>
            </a:r>
            <a:r>
              <a:rPr lang="en-US" altLang="zh-CN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B</a:t>
            </a:r>
          </a:p>
        </p:txBody>
      </p:sp>
      <p:cxnSp>
        <p:nvCxnSpPr>
          <p:cNvPr id="31" name="Straight Connector 30"/>
          <p:cNvCxnSpPr/>
          <p:nvPr/>
        </p:nvCxnSpPr>
        <p:spPr bwMode="auto">
          <a:xfrm flipH="1">
            <a:off x="7130969" y="2767687"/>
            <a:ext cx="29144" cy="1150759"/>
          </a:xfrm>
          <a:prstGeom prst="line">
            <a:avLst/>
          </a:prstGeom>
          <a:solidFill>
            <a:srgbClr val="0095D3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3" name="Straight Connector 32"/>
          <p:cNvCxnSpPr/>
          <p:nvPr/>
        </p:nvCxnSpPr>
        <p:spPr bwMode="auto">
          <a:xfrm>
            <a:off x="7463777" y="2498192"/>
            <a:ext cx="881732" cy="1420254"/>
          </a:xfrm>
          <a:prstGeom prst="line">
            <a:avLst/>
          </a:prstGeom>
          <a:solidFill>
            <a:srgbClr val="0095D3"/>
          </a:solidFill>
          <a:ln w="762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27" descr="ICON_Cloud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811" y="2045144"/>
            <a:ext cx="3495135" cy="878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C:\Users\testuser\AppData\Local\Temp\VMwareDnD\122f469e\ICON_Building_Q3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15718" y="3589871"/>
            <a:ext cx="1094873" cy="1264578"/>
          </a:xfrm>
          <a:prstGeom prst="rect">
            <a:avLst/>
          </a:prstGeom>
          <a:noFill/>
        </p:spPr>
      </p:pic>
      <p:pic>
        <p:nvPicPr>
          <p:cNvPr id="27" name="Picture 7" descr="C:\Users\testuser\AppData\Local\Temp\VMwareDnD\122f469e\ICON_Building_Q30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98073" y="3589871"/>
            <a:ext cx="1094873" cy="1264578"/>
          </a:xfrm>
          <a:prstGeom prst="rect">
            <a:avLst/>
          </a:prstGeom>
          <a:noFill/>
        </p:spPr>
      </p:pic>
      <p:sp>
        <p:nvSpPr>
          <p:cNvPr id="38" name="TextBox 37"/>
          <p:cNvSpPr txBox="1"/>
          <p:nvPr/>
        </p:nvSpPr>
        <p:spPr>
          <a:xfrm>
            <a:off x="5687486" y="2330795"/>
            <a:ext cx="3012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云计算服务提供商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710591" y="4800103"/>
            <a:ext cx="13371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公司 </a:t>
            </a:r>
            <a:r>
              <a:rPr lang="en-US" altLang="zh-CN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C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 bwMode="auto">
          <a:xfrm>
            <a:off x="491481" y="2724745"/>
            <a:ext cx="4639722" cy="2996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lnSpc>
                <a:spcPts val="2400"/>
              </a:lnSpc>
              <a:spcBef>
                <a:spcPts val="1000"/>
              </a:spcBef>
              <a:spcAft>
                <a:spcPct val="0"/>
              </a:spcAft>
              <a:buClr>
                <a:srgbClr val="246978"/>
              </a:buClr>
              <a:buFont typeface="Arial" pitchFamily="34" charset="0"/>
              <a:buNone/>
              <a:defRPr sz="2000" b="1">
                <a:solidFill>
                  <a:srgbClr val="333333"/>
                </a:solidFill>
                <a:latin typeface="+mn-lt"/>
                <a:ea typeface="+mn-ea"/>
                <a:cs typeface="+mn-cs"/>
              </a:defRPr>
            </a:lvl1pPr>
            <a:lvl2pPr marL="398463" indent="-344488" algn="l" rtl="0" eaLnBrk="1" fontAlgn="base" hangingPunct="1">
              <a:lnSpc>
                <a:spcPts val="2200"/>
              </a:lnSpc>
              <a:spcBef>
                <a:spcPts val="8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Wingdings" pitchFamily="2" charset="2"/>
              <a:buChar char="§"/>
              <a:defRPr sz="2000">
                <a:solidFill>
                  <a:srgbClr val="333333"/>
                </a:solidFill>
                <a:latin typeface="+mn-lt"/>
                <a:ea typeface="+mn-ea"/>
              </a:defRPr>
            </a:lvl2pPr>
            <a:lvl3pPr marL="740664" indent="-283464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800">
                <a:solidFill>
                  <a:srgbClr val="333333"/>
                </a:solidFill>
                <a:latin typeface="+mn-lt"/>
                <a:ea typeface="+mn-ea"/>
              </a:defRPr>
            </a:lvl3pPr>
            <a:lvl4pPr marL="1088136" indent="-292608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tabLst/>
              <a:defRPr sz="1700">
                <a:solidFill>
                  <a:srgbClr val="333333"/>
                </a:solidFill>
                <a:latin typeface="+mn-lt"/>
                <a:ea typeface="+mn-ea"/>
              </a:defRPr>
            </a:lvl4pPr>
            <a:lvl5pPr marL="1417320" indent="-292608" algn="l" rtl="0" eaLnBrk="1" fontAlgn="base" hangingPunct="1">
              <a:lnSpc>
                <a:spcPts val="2000"/>
              </a:lnSpc>
              <a:spcBef>
                <a:spcPts val="600"/>
              </a:spcBef>
              <a:spcAft>
                <a:spcPct val="0"/>
              </a:spcAft>
              <a:buClr>
                <a:srgbClr val="246978"/>
              </a:buClr>
              <a:buSzPct val="140000"/>
              <a:buFont typeface="Arial" charset="0"/>
              <a:buChar char="­"/>
              <a:defRPr sz="1600">
                <a:solidFill>
                  <a:srgbClr val="333333"/>
                </a:solidFill>
                <a:latin typeface="+mn-lt"/>
                <a:ea typeface="+mn-ea"/>
              </a:defRPr>
            </a:lvl5pPr>
            <a:lvl6pPr marL="16002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20574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25146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2971800" indent="-171450" algn="l" rtl="0" eaLnBrk="1" fontAlgn="base" hangingPunct="1">
              <a:spcBef>
                <a:spcPct val="0"/>
              </a:spcBef>
              <a:spcAft>
                <a:spcPct val="40000"/>
              </a:spcAft>
              <a:buClr>
                <a:schemeClr val="accent2"/>
              </a:buClr>
              <a:buFont typeface="Arial" charset="0"/>
              <a:buChar char="­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lvl="1"/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公有云包含了私有云具备的全部优势：</a:t>
            </a:r>
          </a:p>
          <a:p>
            <a:pPr lvl="2"/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客户自己管理 </a:t>
            </a:r>
            <a:r>
              <a:rPr lang="en-US" altLang="zh-CN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IT </a:t>
            </a:r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工作</a:t>
            </a:r>
          </a:p>
          <a:p>
            <a:pPr lvl="2"/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快速灵活的部署方式 </a:t>
            </a:r>
          </a:p>
          <a:p>
            <a:pPr lvl="2"/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经济高效的部署方式</a:t>
            </a:r>
          </a:p>
          <a:p>
            <a:pPr lvl="2"/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安全的 </a:t>
            </a:r>
            <a:r>
              <a:rPr lang="en-US" altLang="zh-CN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IT </a:t>
            </a:r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资产</a:t>
            </a:r>
          </a:p>
          <a:p>
            <a:pPr lvl="1"/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客户公司再也无需将 </a:t>
            </a:r>
            <a:r>
              <a:rPr lang="en-US" altLang="zh-CN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IT </a:t>
            </a:r>
            <a:r>
              <a:rPr lang="zh-CN" altLang="en-US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视为一项日常开销。</a:t>
            </a:r>
            <a:endParaRPr lang="zh-CN" altLang="en-US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49039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19" name="Rectangle 35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3956854"/>
            <a:ext cx="8404098" cy="2129621"/>
          </a:xfrm>
        </p:spPr>
        <p:txBody>
          <a:bodyPr>
            <a:normAutofit/>
          </a:bodyPr>
          <a:lstStyle/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某些基于云的资产需通过内部专用网从内部进行访问。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某些基于云的资产可通过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Internet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从外部进行访问。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企业首先将应用和数据迁移到各自的私有云中。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通过迁移到可从外部访问的云环境，企业可节约更多成本。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利用符合开放标准的软件可实现应用迁移。</a:t>
            </a:r>
            <a:endParaRPr lang="en-US" altLang="zh-CN" smtClean="0">
              <a:latin typeface="Arial"/>
              <a:ea typeface="DFHeiW5-GB"/>
              <a:sym typeface="Arial"/>
            </a:endParaRPr>
          </a:p>
        </p:txBody>
      </p:sp>
      <p:sp>
        <p:nvSpPr>
          <p:cNvPr id="16418" name="Rectangle 3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关于混合云</a:t>
            </a:r>
            <a:endParaRPr lang="en-US" altLang="zh-CN">
              <a:latin typeface="Arial"/>
              <a:ea typeface="DFHeiW5-GB"/>
              <a:sym typeface="Arial"/>
            </a:endParaRPr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>
          <a:xfrm>
            <a:off x="333375" y="809630"/>
            <a:ext cx="8458200" cy="2882582"/>
            <a:chOff x="80959" y="657226"/>
            <a:chExt cx="8988301" cy="2971122"/>
          </a:xfrm>
        </p:grpSpPr>
        <p:pic>
          <p:nvPicPr>
            <p:cNvPr id="7" name="Picture 27" descr="ICON_Cloud_Q30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327623" y="1761828"/>
              <a:ext cx="3741637" cy="1516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" name="Picture 27" descr="ICON_Cloud_Q30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51777" y="657226"/>
              <a:ext cx="5086347" cy="2078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" name="Picture 27" descr="ICON_Cloud_Q30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59" y="1912520"/>
              <a:ext cx="3741637" cy="1516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7" descr="ICON_Cloud_Q30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026391" y="1912520"/>
              <a:ext cx="3741637" cy="1516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" name="Rounded Rectangle 1"/>
            <p:cNvSpPr/>
            <p:nvPr/>
          </p:nvSpPr>
          <p:spPr bwMode="auto">
            <a:xfrm>
              <a:off x="3975837" y="1541841"/>
              <a:ext cx="904875" cy="884070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12700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zh-CN" altLang="en-US" sz="18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应用</a:t>
              </a:r>
              <a:r>
                <a:rPr lang="en-US" altLang="zh-CN" smtClean="0">
                  <a:latin typeface="Arial"/>
                  <a:ea typeface="DFHeiW5-GB"/>
                  <a:sym typeface="Arial"/>
                </a:rPr>
                <a:t/>
              </a:r>
              <a:br>
                <a:rPr lang="en-US" altLang="zh-CN" smtClean="0">
                  <a:latin typeface="Arial"/>
                  <a:ea typeface="DFHeiW5-GB"/>
                  <a:sym typeface="Arial"/>
                </a:rPr>
              </a:br>
              <a:r>
                <a:rPr lang="zh-CN" altLang="en-US" sz="18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负载</a:t>
              </a:r>
              <a:endParaRPr lang="en-US" altLang="zh-CN" sz="1800" b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3375763" y="1762444"/>
              <a:ext cx="453285" cy="442863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  <a:alpha val="71000"/>
              </a:schemeClr>
            </a:solidFill>
            <a:ln w="12700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zh-CN" altLang="en-US" sz="9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应用</a:t>
              </a:r>
              <a:r>
                <a:rPr lang="en-US" altLang="zh-CN" smtClean="0">
                  <a:latin typeface="Arial"/>
                  <a:ea typeface="DFHeiW5-GB"/>
                  <a:sym typeface="Arial"/>
                </a:rPr>
                <a:t/>
              </a:r>
              <a:br>
                <a:rPr lang="en-US" altLang="zh-CN" smtClean="0">
                  <a:latin typeface="Arial"/>
                  <a:ea typeface="DFHeiW5-GB"/>
                  <a:sym typeface="Arial"/>
                </a:rPr>
              </a:br>
              <a:r>
                <a:rPr lang="zh-CN" altLang="en-US" sz="9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负载</a:t>
              </a:r>
              <a:endParaRPr lang="en-US" altLang="zh-CN" sz="900" b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5023588" y="1762444"/>
              <a:ext cx="453285" cy="442863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  <a:alpha val="71000"/>
              </a:schemeClr>
            </a:solidFill>
            <a:ln w="12700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zh-CN" altLang="en-US" sz="9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应用</a:t>
              </a:r>
              <a:r>
                <a:rPr lang="en-US" altLang="zh-CN" smtClean="0">
                  <a:latin typeface="Arial"/>
                  <a:ea typeface="DFHeiW5-GB"/>
                  <a:sym typeface="Arial"/>
                </a:rPr>
                <a:t/>
              </a:r>
              <a:br>
                <a:rPr lang="en-US" altLang="zh-CN" smtClean="0">
                  <a:latin typeface="Arial"/>
                  <a:ea typeface="DFHeiW5-GB"/>
                  <a:sym typeface="Arial"/>
                </a:rPr>
              </a:br>
              <a:r>
                <a:rPr lang="zh-CN" altLang="en-US" sz="9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负载</a:t>
              </a:r>
              <a:endParaRPr lang="en-US" altLang="zh-CN" sz="900" b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332175" y="779858"/>
              <a:ext cx="1106584" cy="380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8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混合云</a:t>
              </a:r>
              <a:endParaRPr lang="en-US" altLang="zh-CN" sz="18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45219" y="3247672"/>
              <a:ext cx="1290544" cy="380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8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私有云</a:t>
              </a:r>
              <a:endParaRPr lang="en-US" altLang="zh-CN" sz="18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502396" y="3230926"/>
              <a:ext cx="1416129" cy="3806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18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公有云</a:t>
              </a:r>
              <a:endParaRPr lang="en-US" altLang="zh-CN" sz="18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4" name="Left-Right Arrow 3"/>
            <p:cNvSpPr/>
            <p:nvPr/>
          </p:nvSpPr>
          <p:spPr bwMode="auto">
            <a:xfrm>
              <a:off x="3395660" y="2425911"/>
              <a:ext cx="1943100" cy="619035"/>
            </a:xfrm>
            <a:prstGeom prst="leftRightArrow">
              <a:avLst/>
            </a:prstGeom>
            <a:solidFill>
              <a:srgbClr val="0070C0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zh-CN" altLang="en-US" sz="1600" b="1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桥接</a:t>
              </a:r>
              <a:endParaRPr lang="en-US" altLang="zh-CN" sz="16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928685" y="2342147"/>
              <a:ext cx="1895475" cy="466725"/>
            </a:xfrm>
            <a:prstGeom prst="ellipse">
              <a:avLst/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zh-CN" altLang="en-US" sz="1400" b="1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管理</a:t>
              </a:r>
              <a:endParaRPr lang="en-US" altLang="zh-CN" sz="14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6090386" y="2342147"/>
              <a:ext cx="1895475" cy="466725"/>
            </a:xfrm>
            <a:prstGeom prst="ellipse">
              <a:avLst/>
            </a:prstGeom>
            <a:solidFill>
              <a:srgbClr val="00B050"/>
            </a:solidFill>
            <a:ln w="12700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zh-CN" altLang="en-US" sz="1400" b="1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管理</a:t>
              </a:r>
              <a:endParaRPr lang="en-US" altLang="zh-CN" sz="14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928685" y="2716333"/>
              <a:ext cx="1895475" cy="466725"/>
            </a:xfrm>
            <a:prstGeom prst="ellipse">
              <a:avLst/>
            </a:prstGeom>
            <a:solidFill>
              <a:srgbClr val="0070C0"/>
            </a:solidFill>
            <a:ln w="12700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sz="1400" b="1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vSphere</a:t>
              </a: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6090386" y="2716333"/>
              <a:ext cx="1895475" cy="466725"/>
            </a:xfrm>
            <a:prstGeom prst="ellipse">
              <a:avLst/>
            </a:prstGeom>
            <a:solidFill>
              <a:srgbClr val="0070C0"/>
            </a:solidFill>
            <a:ln w="12700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sz="1400" b="1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vSphere</a:t>
              </a:r>
            </a:p>
          </p:txBody>
        </p:sp>
        <p:sp>
          <p:nvSpPr>
            <p:cNvPr id="20" name="Rounded Rectangle 19"/>
            <p:cNvSpPr/>
            <p:nvPr/>
          </p:nvSpPr>
          <p:spPr bwMode="auto">
            <a:xfrm>
              <a:off x="2940680" y="1834152"/>
              <a:ext cx="306495" cy="299448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  <a:alpha val="31000"/>
              </a:schemeClr>
            </a:solidFill>
            <a:ln w="12700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altLang="zh-CN" sz="900" b="1" smtClean="0">
                <a:solidFill>
                  <a:schemeClr val="bg1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1" name="Rounded Rectangle 20"/>
            <p:cNvSpPr/>
            <p:nvPr/>
          </p:nvSpPr>
          <p:spPr bwMode="auto">
            <a:xfrm>
              <a:off x="5607680" y="1834152"/>
              <a:ext cx="306495" cy="299448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  <a:alpha val="31000"/>
              </a:schemeClr>
            </a:solidFill>
            <a:ln w="12700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altLang="zh-CN" sz="900" b="1" smtClean="0">
                <a:solidFill>
                  <a:schemeClr val="bg1"/>
                </a:solidFill>
                <a:latin typeface="Arial"/>
                <a:ea typeface="DFHeiW5-GB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59723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全面的云计算基础架构和管理套件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79685" y="974362"/>
            <a:ext cx="7817058" cy="4981994"/>
            <a:chOff x="857795" y="1111169"/>
            <a:chExt cx="7424928" cy="4397257"/>
          </a:xfrm>
        </p:grpSpPr>
        <p:sp>
          <p:nvSpPr>
            <p:cNvPr id="5" name="Round Same Side Corner Rectangle 4"/>
            <p:cNvSpPr/>
            <p:nvPr/>
          </p:nvSpPr>
          <p:spPr bwMode="auto">
            <a:xfrm>
              <a:off x="857795" y="1111169"/>
              <a:ext cx="7424928" cy="4273632"/>
            </a:xfrm>
            <a:prstGeom prst="round2SameRect">
              <a:avLst>
                <a:gd name="adj1" fmla="val 3951"/>
                <a:gd name="adj2" fmla="val 0"/>
              </a:avLst>
            </a:prstGeom>
            <a:gradFill flip="none" rotWithShape="1">
              <a:gsLst>
                <a:gs pos="7000">
                  <a:srgbClr val="004F76">
                    <a:alpha val="0"/>
                  </a:srgbClr>
                </a:gs>
                <a:gs pos="32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plastic">
              <a:bevelT w="63500" h="38100"/>
              <a:bevelB w="88900" h="31750" prst="angle"/>
            </a:sp3d>
          </p:spPr>
          <p:txBody>
            <a:bodyPr tIns="182880" anchor="t" anchorCtr="1"/>
            <a:lstStyle/>
            <a:p>
              <a:pPr algn="ctr" defTabSz="914400"/>
              <a:r>
                <a:rPr lang="zh-CN" altLang="en-US" sz="1400" b="1" kern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管理和自动化</a:t>
              </a:r>
              <a:endParaRPr lang="zh-CN" altLang="en-US" sz="1400" b="1" i="1" ker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6" name="Round Single Corner Rectangle 5"/>
            <p:cNvSpPr/>
            <p:nvPr/>
          </p:nvSpPr>
          <p:spPr bwMode="auto">
            <a:xfrm>
              <a:off x="3429000" y="2991780"/>
              <a:ext cx="2286000" cy="2505216"/>
            </a:xfrm>
            <a:prstGeom prst="round1Rect">
              <a:avLst>
                <a:gd name="adj" fmla="val 495"/>
              </a:avLst>
            </a:prstGeom>
            <a:gradFill flip="none" rotWithShape="1">
              <a:gsLst>
                <a:gs pos="7000">
                  <a:srgbClr val="004F76">
                    <a:alpha val="0"/>
                  </a:srgbClr>
                </a:gs>
                <a:gs pos="32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plastic">
              <a:bevelT w="63500" h="38100"/>
              <a:bevelB w="88900" h="31750" prst="angle"/>
            </a:sp3d>
          </p:spPr>
          <p:txBody>
            <a:bodyPr tIns="182880" anchor="t" anchorCtr="1"/>
            <a:lstStyle/>
            <a:p>
              <a:r>
                <a:rPr lang="zh-CN" altLang="en-US" sz="1400" b="1" kern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网络</a:t>
              </a:r>
              <a:r>
                <a:rPr lang="en-US" altLang="zh-CN" sz="1400" b="1" kern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/</a:t>
              </a:r>
              <a:r>
                <a:rPr lang="zh-CN" altLang="en-US" sz="1400" b="1" kern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安全性</a:t>
              </a:r>
              <a:r>
                <a:rPr lang="zh-CN" altLang="en-US" smtClean="0">
                  <a:latin typeface="Arial"/>
                  <a:ea typeface="DFHeiW5-GB"/>
                  <a:sym typeface="Arial"/>
                </a:rPr>
                <a:t/>
              </a:r>
              <a:br>
                <a:rPr lang="zh-CN" altLang="en-US" smtClean="0">
                  <a:latin typeface="Arial"/>
                  <a:ea typeface="DFHeiW5-GB"/>
                  <a:sym typeface="Arial"/>
                </a:rPr>
              </a:br>
              <a:endParaRPr lang="zh-CN" altLang="en-US" sz="1400" b="1" ker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7" name="Round Single Corner Rectangle 6"/>
            <p:cNvSpPr/>
            <p:nvPr/>
          </p:nvSpPr>
          <p:spPr bwMode="auto">
            <a:xfrm flipH="1">
              <a:off x="992038" y="2991780"/>
              <a:ext cx="2372285" cy="2482356"/>
            </a:xfrm>
            <a:prstGeom prst="round1Rect">
              <a:avLst>
                <a:gd name="adj" fmla="val 12232"/>
              </a:avLst>
            </a:prstGeom>
            <a:gradFill flip="none" rotWithShape="1">
              <a:gsLst>
                <a:gs pos="7000">
                  <a:srgbClr val="004F76">
                    <a:alpha val="0"/>
                  </a:srgbClr>
                </a:gs>
                <a:gs pos="32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plastic">
              <a:bevelT w="63500" h="38100"/>
              <a:bevelB w="88900" h="31750" prst="angle"/>
            </a:sp3d>
          </p:spPr>
          <p:txBody>
            <a:bodyPr tIns="182880" anchor="t" anchorCtr="1"/>
            <a:lstStyle/>
            <a:p>
              <a:r>
                <a:rPr lang="zh-CN" altLang="en-US" sz="1400" b="1" kern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计算</a:t>
              </a:r>
              <a:r>
                <a:rPr lang="zh-CN" altLang="en-US" smtClean="0">
                  <a:latin typeface="Arial"/>
                  <a:ea typeface="DFHeiW5-GB"/>
                  <a:sym typeface="Arial"/>
                </a:rPr>
                <a:t/>
              </a:r>
              <a:br>
                <a:rPr lang="zh-CN" altLang="en-US" smtClean="0">
                  <a:latin typeface="Arial"/>
                  <a:ea typeface="DFHeiW5-GB"/>
                  <a:sym typeface="Arial"/>
                </a:rPr>
              </a:br>
              <a:endParaRPr lang="zh-CN" altLang="en-US" sz="1400" b="1" ker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252762" y="1682433"/>
              <a:ext cx="2130417" cy="617977"/>
            </a:xfrm>
            <a:prstGeom prst="roundRect">
              <a:avLst>
                <a:gd name="adj" fmla="val 13452"/>
              </a:avLst>
            </a:prstGeom>
            <a:solidFill>
              <a:schemeClr val="accent4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38100" h="38100"/>
            </a:sp3d>
          </p:spPr>
          <p:txBody>
            <a:bodyPr vert="horz" wrap="square" lIns="45720" tIns="0" rIns="4572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defTabSz="914363" fontAlgn="base">
                <a:lnSpc>
                  <a:spcPct val="90000"/>
                </a:lnSpc>
                <a:buClr>
                  <a:srgbClr val="FFFF99"/>
                </a:buClr>
                <a:buSzPct val="90000"/>
              </a:pPr>
              <a:r>
                <a:rPr lang="en-US" altLang="zh-CN" sz="11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vCloud</a:t>
              </a:r>
              <a:r>
                <a:rPr lang="zh-CN" altLang="en-US" smtClean="0">
                  <a:latin typeface="Arial"/>
                  <a:ea typeface="DFHeiW5-GB"/>
                  <a:sym typeface="Arial"/>
                </a:rPr>
                <a:t/>
              </a:r>
              <a:br>
                <a:rPr lang="zh-CN" altLang="en-US" smtClean="0">
                  <a:latin typeface="Arial"/>
                  <a:ea typeface="DFHeiW5-GB"/>
                  <a:sym typeface="Arial"/>
                </a:rPr>
              </a:br>
              <a:r>
                <a:rPr lang="en-US" altLang="zh-CN" sz="11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Automation Center </a:t>
              </a:r>
              <a:endParaRPr lang="zh-CN" altLang="en-US" sz="1100" b="1">
                <a:solidFill>
                  <a:schemeClr val="bg1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3429000" y="1677602"/>
              <a:ext cx="2362200" cy="622807"/>
            </a:xfrm>
            <a:prstGeom prst="roundRect">
              <a:avLst>
                <a:gd name="adj" fmla="val 13347"/>
              </a:avLst>
            </a:prstGeom>
            <a:solidFill>
              <a:schemeClr val="accent4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38100" h="38100"/>
            </a:sp3d>
          </p:spPr>
          <p:txBody>
            <a:bodyPr vert="horz" wrap="square" lIns="45720" tIns="0" rIns="4572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914363">
                <a:lnSpc>
                  <a:spcPct val="90000"/>
                </a:lnSpc>
                <a:buClr>
                  <a:srgbClr val="FFFF99"/>
                </a:buClr>
                <a:buSzPct val="90000"/>
              </a:pPr>
              <a:r>
                <a:rPr lang="en-US" altLang="zh-CN" sz="11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vCenter Operations</a:t>
              </a:r>
              <a:r>
                <a:rPr lang="zh-CN" altLang="en-US" smtClean="0">
                  <a:latin typeface="Arial"/>
                  <a:ea typeface="DFHeiW5-GB"/>
                  <a:sym typeface="Arial"/>
                </a:rPr>
                <a:t/>
              </a:r>
              <a:br>
                <a:rPr lang="zh-CN" altLang="en-US" smtClean="0">
                  <a:latin typeface="Arial"/>
                  <a:ea typeface="DFHeiW5-GB"/>
                  <a:sym typeface="Arial"/>
                </a:rPr>
              </a:br>
              <a:r>
                <a:rPr lang="en-US" altLang="zh-CN" sz="11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Management Suite</a:t>
              </a:r>
              <a:endParaRPr lang="zh-CN" altLang="en-US" sz="1100" b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854218" y="1682433"/>
              <a:ext cx="2049730" cy="621792"/>
            </a:xfrm>
            <a:prstGeom prst="roundRect">
              <a:avLst>
                <a:gd name="adj" fmla="val 11586"/>
              </a:avLst>
            </a:prstGeom>
            <a:solidFill>
              <a:schemeClr val="accent4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38100" h="38100"/>
            </a:sp3d>
          </p:spPr>
          <p:txBody>
            <a:bodyPr vert="horz" wrap="square" lIns="45720" tIns="0" rIns="4572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914363">
                <a:lnSpc>
                  <a:spcPct val="90000"/>
                </a:lnSpc>
                <a:buClr>
                  <a:srgbClr val="FFFF99"/>
                </a:buClr>
                <a:buSzPct val="90000"/>
              </a:pPr>
              <a:r>
                <a:rPr lang="en-US" altLang="zh-CN" sz="11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IT Business </a:t>
              </a:r>
              <a:r>
                <a:rPr lang="zh-CN" altLang="en-US" smtClean="0">
                  <a:latin typeface="Arial"/>
                  <a:ea typeface="DFHeiW5-GB"/>
                  <a:sym typeface="Arial"/>
                </a:rPr>
                <a:t/>
              </a:r>
              <a:br>
                <a:rPr lang="zh-CN" altLang="en-US" smtClean="0">
                  <a:latin typeface="Arial"/>
                  <a:ea typeface="DFHeiW5-GB"/>
                  <a:sym typeface="Arial"/>
                </a:rPr>
              </a:br>
              <a:r>
                <a:rPr lang="en-US" altLang="zh-CN" sz="11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Management Suite</a:t>
              </a:r>
              <a:endParaRPr lang="zh-CN" altLang="en-US" sz="1100" b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3543300" y="4004874"/>
              <a:ext cx="2057400" cy="627477"/>
            </a:xfrm>
            <a:prstGeom prst="roundRect">
              <a:avLst>
                <a:gd name="adj" fmla="val 12365"/>
              </a:avLst>
            </a:prstGeom>
            <a:solidFill>
              <a:schemeClr val="accent4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38100" h="38100"/>
            </a:sp3d>
          </p:spPr>
          <p:txBody>
            <a:bodyPr vert="horz" wrap="square" lIns="45720" tIns="0" rIns="4572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914363">
                <a:lnSpc>
                  <a:spcPct val="90000"/>
                </a:lnSpc>
                <a:buClr>
                  <a:srgbClr val="FFFF99"/>
                </a:buClr>
                <a:buSzPct val="90000"/>
              </a:pPr>
              <a:r>
                <a:rPr lang="en-US" altLang="zh-CN" sz="11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NSX</a:t>
              </a:r>
              <a:endParaRPr lang="en-US" altLang="zh-CN" sz="1100" b="1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543300" y="3547415"/>
              <a:ext cx="2057400" cy="420624"/>
            </a:xfrm>
            <a:prstGeom prst="roundRect">
              <a:avLst>
                <a:gd name="adj" fmla="val 15811"/>
              </a:avLst>
            </a:prstGeom>
            <a:solidFill>
              <a:schemeClr val="accent4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38100" h="38100"/>
            </a:sp3d>
          </p:spPr>
          <p:txBody>
            <a:bodyPr vert="horz" wrap="square" lIns="45720" tIns="0" rIns="4572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914363">
                <a:lnSpc>
                  <a:spcPct val="90000"/>
                </a:lnSpc>
                <a:buClr>
                  <a:srgbClr val="FFFF99"/>
                </a:buClr>
                <a:buSzPct val="90000"/>
              </a:pPr>
              <a:r>
                <a:rPr lang="en-US" altLang="zh-CN" sz="11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vCloud</a:t>
              </a:r>
              <a:r>
                <a:rPr lang="zh-CN" altLang="en-US" smtClean="0">
                  <a:latin typeface="Arial"/>
                  <a:ea typeface="DFHeiW5-GB"/>
                  <a:sym typeface="Arial"/>
                </a:rPr>
                <a:t/>
              </a:r>
              <a:br>
                <a:rPr lang="zh-CN" altLang="en-US" smtClean="0">
                  <a:latin typeface="Arial"/>
                  <a:ea typeface="DFHeiW5-GB"/>
                  <a:sym typeface="Arial"/>
                </a:rPr>
              </a:br>
              <a:r>
                <a:rPr lang="en-US" altLang="zh-CN" sz="11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Networking and Security</a:t>
              </a:r>
              <a:endParaRPr lang="zh-CN" altLang="en-US" sz="1100" b="1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13" name="Round Single Corner Rectangle 12"/>
            <p:cNvSpPr/>
            <p:nvPr/>
          </p:nvSpPr>
          <p:spPr bwMode="auto">
            <a:xfrm>
              <a:off x="5765596" y="2991780"/>
              <a:ext cx="2377740" cy="2516646"/>
            </a:xfrm>
            <a:prstGeom prst="round1Rect">
              <a:avLst>
                <a:gd name="adj" fmla="val 10752"/>
              </a:avLst>
            </a:prstGeom>
            <a:gradFill flip="none" rotWithShape="1">
              <a:gsLst>
                <a:gs pos="7000">
                  <a:srgbClr val="004F76">
                    <a:alpha val="0"/>
                  </a:srgbClr>
                </a:gs>
                <a:gs pos="32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prstMaterial="plastic">
              <a:bevelT w="63500" h="38100"/>
              <a:bevelB w="88900" h="31750" prst="angle"/>
            </a:sp3d>
          </p:spPr>
          <p:txBody>
            <a:bodyPr tIns="182880" anchor="t" anchorCtr="1"/>
            <a:lstStyle/>
            <a:p>
              <a:r>
                <a:rPr lang="zh-CN" altLang="en-US" sz="1400" b="1" kern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存储</a:t>
              </a:r>
              <a:r>
                <a:rPr lang="en-US" altLang="zh-CN" sz="1400" b="1" kern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/</a:t>
              </a:r>
              <a:r>
                <a:rPr lang="zh-CN" altLang="en-US" sz="1400" b="1" kern="0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可用性 </a:t>
              </a:r>
              <a:r>
                <a:rPr lang="zh-CN" altLang="en-US" smtClean="0">
                  <a:latin typeface="Arial"/>
                  <a:ea typeface="DFHeiW5-GB"/>
                  <a:sym typeface="Arial"/>
                </a:rPr>
                <a:t/>
              </a:r>
              <a:br>
                <a:rPr lang="zh-CN" altLang="en-US" smtClean="0">
                  <a:latin typeface="Arial"/>
                  <a:ea typeface="DFHeiW5-GB"/>
                  <a:sym typeface="Arial"/>
                </a:rPr>
              </a:br>
              <a:endParaRPr lang="zh-CN" altLang="en-US" sz="1400" b="1" ker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5854218" y="4004874"/>
              <a:ext cx="2049730" cy="627477"/>
            </a:xfrm>
            <a:prstGeom prst="roundRect">
              <a:avLst>
                <a:gd name="adj" fmla="val 11482"/>
              </a:avLst>
            </a:prstGeom>
            <a:solidFill>
              <a:schemeClr val="accent4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38100" h="38100"/>
            </a:sp3d>
          </p:spPr>
          <p:txBody>
            <a:bodyPr vert="horz" wrap="square" lIns="45720" tIns="0" rIns="4572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914363">
                <a:lnSpc>
                  <a:spcPct val="90000"/>
                </a:lnSpc>
                <a:buClr>
                  <a:srgbClr val="FFFF99"/>
                </a:buClr>
                <a:buSzPct val="90000"/>
              </a:pPr>
              <a:r>
                <a:rPr lang="en-US" altLang="zh-CN" sz="11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Virtual SAN</a:t>
              </a:r>
              <a:endParaRPr lang="en-US" altLang="zh-CN" sz="1100" b="1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854218" y="3534914"/>
              <a:ext cx="2049730" cy="420624"/>
            </a:xfrm>
            <a:prstGeom prst="roundRect">
              <a:avLst>
                <a:gd name="adj" fmla="val 14493"/>
              </a:avLst>
            </a:prstGeom>
            <a:solidFill>
              <a:schemeClr val="accent4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38100" h="38100"/>
            </a:sp3d>
          </p:spPr>
          <p:txBody>
            <a:bodyPr vert="horz" wrap="square" lIns="45720" tIns="0" rIns="4572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914363">
                <a:lnSpc>
                  <a:spcPct val="90000"/>
                </a:lnSpc>
                <a:buClr>
                  <a:srgbClr val="FFFF99"/>
                </a:buClr>
                <a:buSzPct val="90000"/>
              </a:pPr>
              <a:r>
                <a:rPr lang="en-US" altLang="zh-CN" sz="11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vCenter </a:t>
              </a:r>
              <a:r>
                <a:rPr lang="zh-CN" altLang="en-US" smtClean="0">
                  <a:latin typeface="Arial"/>
                  <a:ea typeface="DFHeiW5-GB"/>
                  <a:sym typeface="Arial"/>
                </a:rPr>
                <a:t/>
              </a:r>
              <a:br>
                <a:rPr lang="zh-CN" altLang="en-US" smtClean="0">
                  <a:latin typeface="Arial"/>
                  <a:ea typeface="DFHeiW5-GB"/>
                  <a:sym typeface="Arial"/>
                </a:rPr>
              </a:br>
              <a:r>
                <a:rPr lang="en-US" altLang="zh-CN" sz="11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Site Recovery Manager</a:t>
              </a:r>
              <a:endParaRPr lang="zh-CN" altLang="en-US" sz="1100" b="1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1252762" y="2350386"/>
              <a:ext cx="6651186" cy="486377"/>
            </a:xfrm>
            <a:prstGeom prst="roundRect">
              <a:avLst>
                <a:gd name="adj" fmla="val 18231"/>
              </a:avLst>
            </a:prstGeom>
            <a:solidFill>
              <a:schemeClr val="accent4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38100" h="38100"/>
            </a:sp3d>
          </p:spPr>
          <p:txBody>
            <a:bodyPr vert="horz" wrap="square" lIns="45720" tIns="0" rIns="4572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914363">
                <a:lnSpc>
                  <a:spcPct val="90000"/>
                </a:lnSpc>
                <a:buClr>
                  <a:srgbClr val="FFFF99"/>
                </a:buClr>
                <a:buSzPct val="90000"/>
              </a:pPr>
              <a:r>
                <a:rPr lang="en-US" altLang="zh-CN" sz="11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vCenter Server </a:t>
              </a:r>
              <a:r>
                <a:rPr lang="zh-CN" altLang="en-US" sz="11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和 </a:t>
              </a:r>
              <a:r>
                <a:rPr lang="en-US" altLang="zh-CN" sz="11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vCloud Director</a:t>
              </a:r>
              <a:endParaRPr lang="en-US" altLang="zh-CN" sz="1100" b="1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1252762" y="3535071"/>
              <a:ext cx="2001736" cy="1097280"/>
            </a:xfrm>
            <a:prstGeom prst="roundRect">
              <a:avLst>
                <a:gd name="adj" fmla="val 8585"/>
              </a:avLst>
            </a:prstGeom>
            <a:solidFill>
              <a:schemeClr val="accent4"/>
            </a:solidFill>
            <a:ln w="31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38100" h="38100"/>
            </a:sp3d>
          </p:spPr>
          <p:txBody>
            <a:bodyPr vert="horz" wrap="square" lIns="45720" tIns="0" rIns="45720" bIns="0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defTabSz="914363">
                <a:lnSpc>
                  <a:spcPct val="90000"/>
                </a:lnSpc>
                <a:buClr>
                  <a:srgbClr val="FFFF99"/>
                </a:buClr>
                <a:buSzPct val="90000"/>
              </a:pPr>
              <a:r>
                <a:rPr lang="en-US" altLang="zh-CN" sz="11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vSphere</a:t>
              </a:r>
              <a:endParaRPr lang="en-US" altLang="zh-CN" sz="1100" b="1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332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您应能够做到以下几点：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比较和对比物理与虚拟体系结构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介绍使用虚拟机的优势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讲述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与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CPU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、内存、网络以及磁盘的交互方式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介绍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如何在云环境以及软件定义的数据中心内发挥作用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37065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2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zh-CN" altLang="en-US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smtClean="0">
                <a:latin typeface="Arial"/>
                <a:ea typeface="DFHeiW5-GB"/>
                <a:sym typeface="Arial"/>
              </a:rPr>
            </a:b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Client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92976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5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本课时结束后，您应能够做到以下几点：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了解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和 </a:t>
            </a:r>
            <a:r>
              <a:rPr lang="en-US" altLang="zh-CN" sz="2000" smtClean="0">
                <a:latin typeface="Arial"/>
                <a:ea typeface="DFHeiW5-GB"/>
                <a:cs typeface="SimSun"/>
                <a:sym typeface="Arial"/>
              </a:rPr>
              <a:t>VMware® vCenter™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使用的用户界面</a:t>
            </a:r>
            <a:endParaRPr lang="en-US" altLang="zh-CN" sz="2000" smtClean="0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下载并安装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Client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介绍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Client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的导航窗格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  <a:endParaRPr lang="en-US" altLang="zh-CN" smtClean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6865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用户界面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402251" y="763671"/>
            <a:ext cx="8026642" cy="4708570"/>
            <a:chOff x="402251" y="763671"/>
            <a:chExt cx="8026642" cy="4708570"/>
          </a:xfrm>
        </p:grpSpPr>
        <p:pic>
          <p:nvPicPr>
            <p:cNvPr id="5" name="Picture 4" descr="DGRM_Server_VMs_detail_6_VMware_Q408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600613" y="763671"/>
              <a:ext cx="1447742" cy="1702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Arc 23"/>
            <p:cNvSpPr/>
            <p:nvPr/>
          </p:nvSpPr>
          <p:spPr bwMode="auto">
            <a:xfrm>
              <a:off x="1709287" y="1992770"/>
              <a:ext cx="5260768" cy="3479471"/>
            </a:xfrm>
            <a:prstGeom prst="arc">
              <a:avLst>
                <a:gd name="adj1" fmla="val 10800001"/>
                <a:gd name="adj2" fmla="val 20291591"/>
              </a:avLst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40000"/>
                </a:spcAft>
                <a:buClrTx/>
                <a:buSzTx/>
                <a:buFontTx/>
                <a:buNone/>
                <a:tabLst/>
              </a:pPr>
              <a:endParaRPr kumimoji="0" lang="zh-CN" altLang="en-US" sz="2400" b="0" i="0" u="none" strike="noStrike" cap="none" normalizeH="0" baseline="0" smtClean="0">
                <a:ln>
                  <a:noFill/>
                </a:ln>
                <a:solidFill>
                  <a:srgbClr val="0095D3"/>
                </a:solidFill>
                <a:effectLst/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25" name="Arc 24"/>
            <p:cNvSpPr/>
            <p:nvPr/>
          </p:nvSpPr>
          <p:spPr bwMode="auto">
            <a:xfrm flipV="1">
              <a:off x="1707309" y="2145171"/>
              <a:ext cx="5138968" cy="3077688"/>
            </a:xfrm>
            <a:prstGeom prst="arc">
              <a:avLst>
                <a:gd name="adj1" fmla="val 10800001"/>
                <a:gd name="adj2" fmla="val 20956909"/>
              </a:avLst>
            </a:prstGeom>
            <a:noFill/>
            <a:ln w="38100" cap="flat" cmpd="sng" algn="ctr">
              <a:solidFill>
                <a:schemeClr val="tx1">
                  <a:lumMod val="50000"/>
                </a:schemeClr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0" tIns="0" rIns="0" bIns="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40000"/>
                </a:spcAft>
                <a:buClrTx/>
                <a:buSzTx/>
                <a:buFontTx/>
                <a:buNone/>
                <a:tabLst/>
              </a:pPr>
              <a:endParaRPr kumimoji="0" lang="zh-CN" altLang="en-US" sz="2400" b="0" i="0" u="none" strike="noStrike" cap="none" normalizeH="0" baseline="0" smtClean="0">
                <a:ln>
                  <a:noFill/>
                </a:ln>
                <a:solidFill>
                  <a:srgbClr val="0095D3"/>
                </a:solidFill>
                <a:effectLst/>
                <a:latin typeface="Arial"/>
                <a:ea typeface="DFHeiW5-GB"/>
                <a:sym typeface="Arial"/>
              </a:endParaRPr>
            </a:p>
          </p:txBody>
        </p:sp>
        <p:pic>
          <p:nvPicPr>
            <p:cNvPr id="9" name="Picture 42" descr="ICON_Desktop_Q30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961141" y="3005536"/>
              <a:ext cx="1171419" cy="1353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TextBox 25"/>
            <p:cNvSpPr txBox="1"/>
            <p:nvPr/>
          </p:nvSpPr>
          <p:spPr>
            <a:xfrm>
              <a:off x="2993532" y="2352782"/>
              <a:ext cx="254984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vSphere Client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968980" y="4100386"/>
              <a:ext cx="24611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vSphere Web Client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573109" y="2147757"/>
              <a:ext cx="85578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ESXi</a:t>
              </a:r>
              <a:r>
                <a:rPr lang="zh-CN" altLang="en-US" smtClean="0">
                  <a:latin typeface="Arial"/>
                  <a:ea typeface="DFHeiW5-GB"/>
                  <a:sym typeface="Arial"/>
                </a:rPr>
                <a:t/>
              </a:r>
              <a:br>
                <a:rPr lang="zh-CN" altLang="en-US" smtClean="0">
                  <a:latin typeface="Arial"/>
                  <a:ea typeface="DFHeiW5-GB"/>
                  <a:sym typeface="Arial"/>
                </a:rPr>
              </a:br>
              <a:r>
                <a:rPr lang="zh-CN" altLang="en-US" sz="16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主机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02251" y="4185418"/>
              <a:ext cx="14265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您的桌面</a:t>
              </a:r>
            </a:p>
          </p:txBody>
        </p:sp>
        <p:sp>
          <p:nvSpPr>
            <p:cNvPr id="17" name="Rounded Rectangle 16"/>
            <p:cNvSpPr/>
            <p:nvPr/>
          </p:nvSpPr>
          <p:spPr bwMode="auto">
            <a:xfrm>
              <a:off x="5955323" y="2848708"/>
              <a:ext cx="1582616" cy="1277815"/>
            </a:xfrm>
            <a:prstGeom prst="round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sz="1800" b="1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vCenter</a:t>
              </a:r>
              <a:r>
                <a:rPr lang="zh-CN" altLang="en-US" smtClean="0">
                  <a:latin typeface="Arial"/>
                  <a:ea typeface="DFHeiW5-GB"/>
                  <a:sym typeface="Arial"/>
                </a:rPr>
                <a:t/>
              </a:r>
              <a:br>
                <a:rPr lang="zh-CN" altLang="en-US" smtClean="0">
                  <a:latin typeface="Arial"/>
                  <a:ea typeface="DFHeiW5-GB"/>
                  <a:sym typeface="Arial"/>
                </a:rPr>
              </a:br>
              <a:r>
                <a:rPr lang="en-US" altLang="zh-CN" sz="1800" b="1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Server</a:t>
              </a:r>
              <a:endParaRPr lang="zh-CN" altLang="en-US" sz="18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 flipV="1">
              <a:off x="4900245" y="1617785"/>
              <a:ext cx="1629509" cy="2"/>
            </a:xfrm>
            <a:prstGeom prst="straightConnector1">
              <a:avLst/>
            </a:prstGeom>
            <a:solidFill>
              <a:srgbClr val="0095D3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pic>
          <p:nvPicPr>
            <p:cNvPr id="20" name="Picture 19" descr="Mod3-vSphereClientLoginToESXiHost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530395" y="1166370"/>
              <a:ext cx="1514791" cy="1149284"/>
            </a:xfrm>
            <a:prstGeom prst="rect">
              <a:avLst/>
            </a:prstGeom>
          </p:spPr>
        </p:pic>
      </p:grpSp>
      <p:cxnSp>
        <p:nvCxnSpPr>
          <p:cNvPr id="18" name="Straight Arrow Connector 17"/>
          <p:cNvCxnSpPr/>
          <p:nvPr/>
        </p:nvCxnSpPr>
        <p:spPr bwMode="auto">
          <a:xfrm flipH="1" flipV="1">
            <a:off x="7196667" y="2398389"/>
            <a:ext cx="3582" cy="439356"/>
          </a:xfrm>
          <a:prstGeom prst="straightConnector1">
            <a:avLst/>
          </a:prstGeom>
          <a:solidFill>
            <a:srgbClr val="0095D3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981" y="4466354"/>
            <a:ext cx="1965397" cy="1513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994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677" y="1008260"/>
            <a:ext cx="48387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Rectangle 13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1115794"/>
            <a:ext cx="3317828" cy="4651890"/>
          </a:xfrm>
        </p:spPr>
        <p:txBody>
          <a:bodyPr>
            <a:normAutofit/>
          </a:bodyPr>
          <a:lstStyle/>
          <a:p>
            <a:pPr marL="0" indent="0"/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Client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是用于从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Windows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系统远程连接到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VMware® vCenter Server™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或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主机的界面。</a:t>
            </a:r>
          </a:p>
          <a:p>
            <a:pPr marL="0" indent="0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要下载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Client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，请：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使用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VMware vCenter Server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安装程序。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  <a:p>
            <a:pPr lvl="1"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通过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vCenter Server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系统或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主机下载客户端。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  <a:p>
            <a:pPr lvl="2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需要连接到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Internet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。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2253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下载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Client</a:t>
            </a:r>
          </a:p>
        </p:txBody>
      </p:sp>
      <p:sp>
        <p:nvSpPr>
          <p:cNvPr id="10" name="Rounded Rectangular Callout 9"/>
          <p:cNvSpPr/>
          <p:nvPr/>
        </p:nvSpPr>
        <p:spPr>
          <a:xfrm>
            <a:off x="6634009" y="5043688"/>
            <a:ext cx="2181521" cy="1055648"/>
          </a:xfrm>
          <a:prstGeom prst="wedgeRoundRectCallout">
            <a:avLst>
              <a:gd name="adj1" fmla="val -61798"/>
              <a:gd name="adj2" fmla="val -10431"/>
              <a:gd name="adj3" fmla="val 16667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6" rIns="127993" bIns="63996" anchor="ctr"/>
          <a:lstStyle/>
          <a:p>
            <a:pPr algn="ctr">
              <a:defRPr/>
            </a:pPr>
            <a:r>
              <a:rPr lang="zh-CN" altLang="en-US" sz="16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将 </a:t>
            </a:r>
            <a:r>
              <a:rPr lang="en-US" altLang="zh-CN" sz="16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vSphere Client </a:t>
            </a:r>
            <a:r>
              <a:rPr lang="zh-CN" altLang="en-US" sz="16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下载到受支持的 </a:t>
            </a:r>
            <a:r>
              <a:rPr lang="en-US" altLang="zh-CN" sz="16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Windows </a:t>
            </a:r>
            <a:r>
              <a:rPr lang="zh-CN" altLang="en-US" sz="16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系统中。</a:t>
            </a:r>
            <a:endParaRPr lang="en-US" altLang="zh-CN" sz="160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9" name="Rounded Rectangular Callout 8"/>
          <p:cNvSpPr/>
          <p:nvPr/>
        </p:nvSpPr>
        <p:spPr>
          <a:xfrm>
            <a:off x="6684246" y="982675"/>
            <a:ext cx="2178345" cy="647076"/>
          </a:xfrm>
          <a:prstGeom prst="wedgeRoundRectCallout">
            <a:avLst>
              <a:gd name="adj1" fmla="val -88497"/>
              <a:gd name="adj2" fmla="val -18304"/>
              <a:gd name="adj3" fmla="val 16667"/>
            </a:avLst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7993" tIns="63996" rIns="127993" bIns="63996" anchor="ctr"/>
          <a:lstStyle/>
          <a:p>
            <a:pPr algn="ctr">
              <a:defRPr/>
            </a:pPr>
            <a:r>
              <a:rPr lang="zh-CN" altLang="en-US" sz="16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指向 </a:t>
            </a:r>
            <a:r>
              <a:rPr lang="en-US" altLang="zh-CN" sz="16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vCenter Server </a:t>
            </a:r>
            <a:r>
              <a:rPr lang="zh-CN" altLang="en-US" sz="16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或 </a:t>
            </a:r>
            <a:r>
              <a:rPr lang="en-US" altLang="zh-CN" sz="16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z="16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rPr>
              <a:t>主机。</a:t>
            </a:r>
            <a:endParaRPr lang="en-US" altLang="zh-CN" sz="1600">
              <a:solidFill>
                <a:schemeClr val="bg1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8668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 txBox="1">
            <a:spLocks noGrp="1" noChangeArrowheads="1"/>
          </p:cNvSpPr>
          <p:nvPr>
            <p:ph type="body" sz="quarter" idx="13"/>
          </p:nvPr>
        </p:nvSpPr>
        <p:spPr>
          <a:xfrm>
            <a:off x="314325" y="1145406"/>
            <a:ext cx="4115632" cy="4651890"/>
          </a:xfrm>
        </p:spPr>
        <p:txBody>
          <a:bodyPr/>
          <a:lstStyle/>
          <a:p>
            <a:pPr lvl="0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在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Client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登录窗口中输入以下内容：</a:t>
            </a:r>
            <a:endParaRPr lang="en-US" altLang="zh-CN" noProof="0" smtClean="0">
              <a:latin typeface="Arial"/>
              <a:ea typeface="DFHeiW5-GB"/>
              <a:sym typeface="Arial"/>
            </a:endParaRPr>
          </a:p>
          <a:p>
            <a:pPr marL="342900" indent="-342900">
              <a:buFont typeface="Wingdings" pitchFamily="2" charset="2"/>
              <a:buChar char="§"/>
            </a:pPr>
            <a:r>
              <a:rPr lang="en-US" altLang="zh-CN" noProof="0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noProof="0" smtClean="0">
                <a:latin typeface="Arial"/>
                <a:ea typeface="DFHeiW5-GB"/>
                <a:cs typeface="SimSun"/>
                <a:sym typeface="Arial"/>
              </a:rPr>
              <a:t>主机或 </a:t>
            </a:r>
            <a:r>
              <a:rPr lang="en-US" altLang="zh-CN" noProof="0" smtClean="0">
                <a:latin typeface="Arial"/>
                <a:ea typeface="DFHeiW5-GB"/>
                <a:cs typeface="SimSun"/>
                <a:sym typeface="Arial"/>
              </a:rPr>
              <a:t>vCenter Server </a:t>
            </a:r>
            <a:r>
              <a:rPr lang="zh-CN" altLang="en-US" noProof="0" smtClean="0">
                <a:latin typeface="Arial"/>
                <a:ea typeface="DFHeiW5-GB"/>
                <a:cs typeface="SimSun"/>
                <a:sym typeface="Arial"/>
              </a:rPr>
              <a:t>的主机名或 </a:t>
            </a:r>
            <a:r>
              <a:rPr lang="en-US" altLang="zh-CN" noProof="0" smtClean="0">
                <a:latin typeface="Arial"/>
                <a:ea typeface="DFHeiW5-GB"/>
                <a:cs typeface="SimSun"/>
                <a:sym typeface="Arial"/>
              </a:rPr>
              <a:t>IP </a:t>
            </a:r>
            <a:r>
              <a:rPr lang="zh-CN" altLang="en-US" noProof="0" smtClean="0">
                <a:latin typeface="Arial"/>
                <a:ea typeface="DFHeiW5-GB"/>
                <a:cs typeface="SimSun"/>
                <a:sym typeface="Arial"/>
              </a:rPr>
              <a:t>地址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用户名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该用户的</a:t>
            </a:r>
            <a:r>
              <a:rPr lang="zh-CN" altLang="en-US" noProof="0" smtClean="0">
                <a:latin typeface="Arial"/>
                <a:ea typeface="DFHeiW5-GB"/>
                <a:cs typeface="SimSun"/>
                <a:sym typeface="Arial"/>
              </a:rPr>
              <a:t>密码</a:t>
            </a:r>
          </a:p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（可选）使用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Windows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会话凭据。</a:t>
            </a:r>
          </a:p>
          <a:p>
            <a:pPr lvl="1"/>
            <a:endParaRPr lang="en-US" altLang="zh-CN" noProof="0" dirty="0" smtClean="0">
              <a:latin typeface="Arial"/>
              <a:ea typeface="DFHeiW5-GB"/>
              <a:sym typeface="Arial"/>
            </a:endParaRPr>
          </a:p>
        </p:txBody>
      </p:sp>
      <p:sp>
        <p:nvSpPr>
          <p:cNvPr id="2355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使用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Client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971550"/>
            <a:ext cx="3971925" cy="4914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974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0" name="Rectangle 18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VMware vSphere®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软件套件基于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管理员应当熟悉的许多组件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构建。您必须了解以下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概念和最佳实践： </a:t>
            </a:r>
          </a:p>
          <a:p>
            <a:pPr marL="342900" indent="-342900">
              <a:buSzPct val="120000"/>
              <a:buFont typeface="Wingdings" pitchFamily="2" charset="2"/>
              <a:buChar char="§"/>
            </a:pP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虚拟化的基本概念、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VMware ESXi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™ 以及虚拟机 </a:t>
            </a:r>
          </a:p>
          <a:p>
            <a:pPr marL="342900" indent="-342900">
              <a:buSzPct val="120000"/>
              <a:buFont typeface="Wingdings" pitchFamily="2" charset="2"/>
              <a:buChar char="§"/>
            </a:pP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基本组件以及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在软件定义的数据中心内的具体应用</a:t>
            </a:r>
          </a:p>
          <a:p>
            <a:pPr marL="342900" indent="-342900">
              <a:buSzPct val="120000"/>
              <a:buFont typeface="Wingdings" pitchFamily="2" charset="2"/>
              <a:buChar char="§"/>
            </a:pP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使用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VMware vSphere® Client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™ 和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VMware vSphere® Web Client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管理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环境的方式</a:t>
            </a:r>
          </a:p>
        </p:txBody>
      </p:sp>
      <p:sp>
        <p:nvSpPr>
          <p:cNvPr id="8209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重要信息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9245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394" y="919164"/>
            <a:ext cx="8494833" cy="4540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Client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：配置选项卡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5770767" y="2082748"/>
            <a:ext cx="1303020" cy="2286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6720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73" y="4475432"/>
            <a:ext cx="8463912" cy="1675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573" y="839602"/>
            <a:ext cx="8391250" cy="351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查看处理器和内存配置</a:t>
            </a:r>
          </a:p>
        </p:txBody>
      </p:sp>
      <p:sp>
        <p:nvSpPr>
          <p:cNvPr id="9" name="Oval 8"/>
          <p:cNvSpPr/>
          <p:nvPr/>
        </p:nvSpPr>
        <p:spPr bwMode="auto">
          <a:xfrm>
            <a:off x="1993410" y="5442410"/>
            <a:ext cx="1303020" cy="2286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2052616" y="1691238"/>
            <a:ext cx="1303020" cy="2286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317355" y="4406609"/>
            <a:ext cx="8602133" cy="1588"/>
          </a:xfrm>
          <a:prstGeom prst="line">
            <a:avLst/>
          </a:prstGeom>
          <a:solidFill>
            <a:srgbClr val="0095D3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46232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426127" y="1092200"/>
            <a:ext cx="8404601" cy="4292600"/>
          </a:xfrm>
          <a:prstGeom prst="roundRect">
            <a:avLst>
              <a:gd name="adj" fmla="val 10582"/>
            </a:avLst>
          </a:prstGeom>
          <a:gradFill>
            <a:gsLst>
              <a:gs pos="0">
                <a:schemeClr val="accent3">
                  <a:lumMod val="20000"/>
                  <a:lumOff val="80000"/>
                </a:schemeClr>
              </a:gs>
              <a:gs pos="50000">
                <a:schemeClr val="accent3">
                  <a:lumMod val="50000"/>
                  <a:lumOff val="50000"/>
                </a:schemeClr>
              </a:gs>
              <a:gs pos="89000">
                <a:schemeClr val="accent3">
                  <a:lumMod val="20000"/>
                  <a:lumOff val="80000"/>
                </a:schemeClr>
              </a:gs>
            </a:gsLst>
            <a:lin ang="13500000" scaled="1"/>
          </a:gradFill>
          <a:ln w="12700">
            <a:noFill/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 rtlCol="0" anchor="t"/>
          <a:lstStyle/>
          <a:p>
            <a:pPr marL="0" indent="0" eaLnBrk="1" hangingPunct="1">
              <a:buFont typeface="Wingdings 3" pitchFamily="18" charset="2"/>
              <a:buNone/>
            </a:pPr>
            <a:r>
              <a:rPr lang="zh-CN" altLang="en-GB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使用 </a:t>
            </a:r>
            <a:r>
              <a:rPr lang="en-GB" altLang="zh-CN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vSphere Client </a:t>
            </a:r>
            <a:r>
              <a:rPr lang="zh-CN" altLang="en-GB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查看日志。</a:t>
            </a:r>
            <a:endParaRPr lang="zh-CN" altLang="en-GB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pic>
        <p:nvPicPr>
          <p:cNvPr id="6" name="Picture 5" descr="ESXiSystemLo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234" y="1727012"/>
            <a:ext cx="5309864" cy="3435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379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查看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系统日志</a:t>
            </a:r>
          </a:p>
        </p:txBody>
      </p:sp>
      <p:sp>
        <p:nvSpPr>
          <p:cNvPr id="33796" name="Rectangle 8"/>
          <p:cNvSpPr>
            <a:spLocks noGrp="1" noChangeArrowheads="1"/>
          </p:cNvSpPr>
          <p:nvPr>
            <p:ph type="body" sz="quarter" idx="13"/>
          </p:nvPr>
        </p:nvSpPr>
        <p:spPr>
          <a:xfrm>
            <a:off x="689545" y="2429518"/>
            <a:ext cx="2334214" cy="2120017"/>
          </a:xfrm>
        </p:spPr>
        <p:txBody>
          <a:bodyPr/>
          <a:lstStyle/>
          <a:p>
            <a:pPr marL="0" indent="0" eaLnBrk="1" hangingPunct="1">
              <a:buFont typeface="Wingdings 3" pitchFamily="18" charset="2"/>
              <a:buNone/>
            </a:pP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可将系统日志导出为归档文件：</a:t>
            </a:r>
          </a:p>
          <a:p>
            <a:pPr lvl="1"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发送给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支持部门。</a:t>
            </a:r>
          </a:p>
        </p:txBody>
      </p:sp>
      <p:sp>
        <p:nvSpPr>
          <p:cNvPr id="33798" name="Oval 5"/>
          <p:cNvSpPr>
            <a:spLocks noChangeArrowheads="1"/>
          </p:cNvSpPr>
          <p:nvPr/>
        </p:nvSpPr>
        <p:spPr bwMode="auto">
          <a:xfrm>
            <a:off x="2906879" y="2603173"/>
            <a:ext cx="2570162" cy="465491"/>
          </a:xfrm>
          <a:prstGeom prst="ellips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2284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查看已许可的功能</a:t>
            </a:r>
          </a:p>
        </p:txBody>
      </p:sp>
      <p:sp>
        <p:nvSpPr>
          <p:cNvPr id="8" name="Oval 7"/>
          <p:cNvSpPr/>
          <p:nvPr/>
        </p:nvSpPr>
        <p:spPr bwMode="auto">
          <a:xfrm>
            <a:off x="1947754" y="3806157"/>
            <a:ext cx="1303020" cy="228600"/>
          </a:xfrm>
          <a:prstGeom prst="ellips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347662" y="1029821"/>
            <a:ext cx="8448675" cy="3695700"/>
            <a:chOff x="347662" y="1029821"/>
            <a:chExt cx="8448675" cy="3695700"/>
          </a:xfrm>
        </p:grpSpPr>
        <p:grpSp>
          <p:nvGrpSpPr>
            <p:cNvPr id="4" name="Group 3"/>
            <p:cNvGrpSpPr/>
            <p:nvPr/>
          </p:nvGrpSpPr>
          <p:grpSpPr>
            <a:xfrm>
              <a:off x="347662" y="1029821"/>
              <a:ext cx="8448675" cy="3695700"/>
              <a:chOff x="347662" y="1029821"/>
              <a:chExt cx="8448675" cy="3695700"/>
            </a:xfrm>
          </p:grpSpPr>
          <p:pic>
            <p:nvPicPr>
              <p:cNvPr id="5126" name="Picture 6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7662" y="1029821"/>
                <a:ext cx="8448675" cy="3695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Rectangle 1"/>
              <p:cNvSpPr/>
              <p:nvPr/>
            </p:nvSpPr>
            <p:spPr bwMode="auto">
              <a:xfrm>
                <a:off x="4856085" y="2281561"/>
                <a:ext cx="1704513" cy="106532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lIns="0" tIns="0" rIns="0" bIns="0" rtlCol="0" anchor="ctr"/>
              <a:lstStyle/>
              <a:p>
                <a:pPr marL="0" marR="0" indent="0" algn="ctr" defTabSz="914400" eaLnBrk="1" latinLnBrk="0" hangingPunct="1">
                  <a:lnSpc>
                    <a:spcPct val="100000"/>
                  </a:lnSpc>
                  <a:buClrTx/>
                  <a:buSzTx/>
                  <a:buFontTx/>
                  <a:buNone/>
                  <a:tabLst/>
                </a:pPr>
                <a:endParaRPr lang="zh-CN" altLang="en-US" sz="1800" smtClean="0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</p:grpSp>
        <p:sp>
          <p:nvSpPr>
            <p:cNvPr id="5" name="TextBox 4"/>
            <p:cNvSpPr txBox="1"/>
            <p:nvPr/>
          </p:nvSpPr>
          <p:spPr>
            <a:xfrm>
              <a:off x="4793939" y="2220594"/>
              <a:ext cx="255494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altLang="zh-CN" sz="900" b="1" smtClean="0">
                  <a:solidFill>
                    <a:srgbClr val="333333"/>
                  </a:solidFill>
                  <a:latin typeface="Arial"/>
                  <a:ea typeface="DFHeiW5-GB"/>
                  <a:cs typeface="SimSun"/>
                  <a:sym typeface="Arial"/>
                </a:rPr>
                <a:t>XXXXX-XXXXX-XXXXX-XXXXX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5440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您应能够做到以下几点：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了解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和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VMware® vCenter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™ 使用的用户界面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下载并安装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Client</a:t>
            </a:r>
            <a:endParaRPr lang="zh-CN" altLang="en-US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介绍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Client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的导航窗格</a:t>
            </a:r>
          </a:p>
          <a:p>
            <a:pPr marL="0" lvl="1" indent="0">
              <a:buNone/>
            </a:pPr>
            <a:endParaRPr lang="zh-CN" altLang="en-US" smtClean="0">
              <a:latin typeface="Arial"/>
              <a:ea typeface="DFHeiW5-GB"/>
              <a:sym typeface="Arial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4193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3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zh-CN" altLang="en-US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smtClean="0">
                <a:latin typeface="Arial"/>
                <a:ea typeface="DFHeiW5-GB"/>
                <a:sym typeface="Arial"/>
              </a:rPr>
            </a:b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概述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506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5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本课时结束后，您应能够做到以下几点：</a:t>
            </a:r>
            <a:endParaRPr lang="zh-CN" altLang="en-US" smtClean="0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介绍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体系结构</a:t>
            </a:r>
            <a:endParaRPr lang="zh-CN" altLang="en-US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使用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Client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访问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主机</a:t>
            </a:r>
            <a:endParaRPr lang="zh-CN" altLang="en-US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查看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设置：</a:t>
            </a:r>
          </a:p>
          <a:p>
            <a:pPr lvl="2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处理器和内存配置</a:t>
            </a:r>
          </a:p>
          <a:p>
            <a:pPr lvl="2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许可方式</a:t>
            </a:r>
          </a:p>
          <a:p>
            <a:pPr lvl="2"/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NTP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客户端</a:t>
            </a:r>
          </a:p>
          <a:p>
            <a:pPr lvl="2"/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DNS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和路由</a:t>
            </a:r>
          </a:p>
          <a:p>
            <a:pPr lvl="2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安全配置文件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指出用户帐户的最佳实践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  <a:endParaRPr lang="zh-CN" altLang="en-US" smtClean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8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的提供方式和功能特性如下：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购买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vSphere 6.0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时随附，也可通过下载免费版本获得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高安全性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内存强化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内核模块完整性</a:t>
            </a:r>
          </a:p>
          <a:p>
            <a:pPr lvl="2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值得信赖的平台模块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磁盘占用空间小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可安装在硬盘、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SAN LUN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、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USB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设备、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SD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卡或无磁盘的主机中</a:t>
            </a:r>
          </a:p>
          <a:p>
            <a:endParaRPr lang="zh-CN" altLang="en-US" dirty="0">
              <a:latin typeface="Arial"/>
              <a:ea typeface="DFHeiW5-GB"/>
              <a:sym typeface="Arial"/>
            </a:endParaRPr>
          </a:p>
        </p:txBody>
      </p:sp>
      <p:sp>
        <p:nvSpPr>
          <p:cNvPr id="11267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</a:t>
            </a:r>
          </a:p>
        </p:txBody>
      </p:sp>
    </p:spTree>
    <p:extLst>
      <p:ext uri="{BB962C8B-B14F-4D97-AF65-F5344CB8AC3E}">
        <p14:creationId xmlns:p14="http://schemas.microsoft.com/office/powerpoint/2010/main" val="46418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物理与虚拟体系结构</a:t>
            </a:r>
          </a:p>
        </p:txBody>
      </p:sp>
      <p:sp>
        <p:nvSpPr>
          <p:cNvPr id="2" name="Rectangle 1"/>
          <p:cNvSpPr/>
          <p:nvPr/>
        </p:nvSpPr>
        <p:spPr bwMode="auto">
          <a:xfrm>
            <a:off x="1325880" y="2788920"/>
            <a:ext cx="6918960" cy="2910840"/>
          </a:xfrm>
          <a:prstGeom prst="rect">
            <a:avLst/>
          </a:prstGeom>
          <a:solidFill>
            <a:schemeClr val="bg1">
              <a:lumMod val="50000"/>
            </a:schemeClr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508760" y="2971800"/>
            <a:ext cx="6553200" cy="2575560"/>
          </a:xfrm>
          <a:prstGeom prst="rect">
            <a:avLst/>
          </a:prstGeom>
          <a:solidFill>
            <a:schemeClr val="bg2"/>
          </a:solidFill>
          <a:ln w="12700">
            <a:noFill/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zh-CN" altLang="en-US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125539" y="4244340"/>
            <a:ext cx="5319642" cy="1028700"/>
          </a:xfrm>
          <a:prstGeom prst="roundRect">
            <a:avLst/>
          </a:prstGeom>
          <a:solidFill>
            <a:schemeClr val="accent2"/>
          </a:solidFill>
          <a:ln w="12700">
            <a:noFill/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zh-CN" altLang="en-US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虚拟化管理程序 </a:t>
            </a:r>
            <a:r>
              <a:rPr lang="en-US" altLang="zh-CN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– </a:t>
            </a:r>
            <a:r>
              <a:rPr lang="zh-CN" altLang="en-US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smtClean="0">
                <a:latin typeface="Arial"/>
                <a:ea typeface="DFHeiW5-GB"/>
                <a:sym typeface="Arial"/>
              </a:rPr>
            </a:br>
            <a:r>
              <a:rPr lang="en-US" altLang="zh-CN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VMkernel</a:t>
            </a:r>
            <a:endParaRPr lang="zh-CN" altLang="en-US" b="1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125539" y="3205630"/>
            <a:ext cx="5319642" cy="970207"/>
            <a:chOff x="2485002" y="3022750"/>
            <a:chExt cx="5319642" cy="970207"/>
          </a:xfrm>
        </p:grpSpPr>
        <p:pic>
          <p:nvPicPr>
            <p:cNvPr id="70" name="Picture 9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888480" y="3022750"/>
              <a:ext cx="916164" cy="965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" name="Picture 9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787609" y="3022751"/>
              <a:ext cx="916164" cy="965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2" name="Picture 9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86740" y="3027756"/>
              <a:ext cx="916164" cy="965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3" name="Picture 9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85871" y="3022752"/>
              <a:ext cx="916164" cy="965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" name="Picture 9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485002" y="3027756"/>
              <a:ext cx="916164" cy="965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7" name="Rectangle 6"/>
          <p:cNvSpPr/>
          <p:nvPr/>
        </p:nvSpPr>
        <p:spPr bwMode="auto">
          <a:xfrm>
            <a:off x="2331720" y="4064151"/>
            <a:ext cx="548640" cy="294489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4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VMM</a:t>
            </a:r>
            <a:endParaRPr lang="zh-CN" altLang="en-US" sz="1800" b="1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77" name="Rectangle 76"/>
          <p:cNvSpPr/>
          <p:nvPr/>
        </p:nvSpPr>
        <p:spPr bwMode="auto">
          <a:xfrm>
            <a:off x="3410170" y="4064151"/>
            <a:ext cx="548640" cy="294489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4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VMM</a:t>
            </a:r>
            <a:endParaRPr lang="zh-CN" altLang="en-US" sz="1800" b="1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78" name="Rectangle 77"/>
          <p:cNvSpPr/>
          <p:nvPr/>
        </p:nvSpPr>
        <p:spPr bwMode="auto">
          <a:xfrm>
            <a:off x="4511040" y="4064151"/>
            <a:ext cx="548640" cy="294489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4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VMM</a:t>
            </a:r>
            <a:endParaRPr lang="zh-CN" altLang="en-US" sz="1800" b="1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79" name="Rectangle 78"/>
          <p:cNvSpPr/>
          <p:nvPr/>
        </p:nvSpPr>
        <p:spPr bwMode="auto">
          <a:xfrm>
            <a:off x="5611908" y="4064151"/>
            <a:ext cx="548640" cy="294489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4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VMM</a:t>
            </a:r>
            <a:endParaRPr lang="zh-CN" altLang="en-US" sz="1800" b="1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80" name="Rectangle 79"/>
          <p:cNvSpPr/>
          <p:nvPr/>
        </p:nvSpPr>
        <p:spPr bwMode="auto">
          <a:xfrm>
            <a:off x="6712779" y="4064151"/>
            <a:ext cx="548640" cy="294489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4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VMM</a:t>
            </a:r>
            <a:endParaRPr lang="zh-CN" altLang="en-US" sz="1800" b="1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615897" y="1059180"/>
            <a:ext cx="1715823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6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Web Client</a:t>
            </a:r>
          </a:p>
        </p:txBody>
      </p:sp>
      <p:sp>
        <p:nvSpPr>
          <p:cNvPr id="81" name="Rounded Rectangle 80"/>
          <p:cNvSpPr/>
          <p:nvPr/>
        </p:nvSpPr>
        <p:spPr bwMode="auto">
          <a:xfrm>
            <a:off x="1478280" y="1935480"/>
            <a:ext cx="1715823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r>
              <a:rPr lang="en-US" altLang="zh-CN" sz="16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vCenter Server</a:t>
            </a:r>
            <a:endParaRPr lang="en-US" altLang="zh-CN" sz="1600" b="1">
              <a:solidFill>
                <a:srgbClr val="FFFFFF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82" name="Rounded Rectangle 81"/>
          <p:cNvSpPr/>
          <p:nvPr/>
        </p:nvSpPr>
        <p:spPr bwMode="auto">
          <a:xfrm>
            <a:off x="2583621" y="1028700"/>
            <a:ext cx="1715823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r>
              <a:rPr lang="en-US" altLang="zh-CN" sz="16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vSphere Client</a:t>
            </a:r>
            <a:endParaRPr lang="zh-CN" altLang="en-US" sz="1600" b="1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83" name="Rounded Rectangle 82"/>
          <p:cNvSpPr/>
          <p:nvPr/>
        </p:nvSpPr>
        <p:spPr bwMode="auto">
          <a:xfrm>
            <a:off x="5028316" y="830508"/>
            <a:ext cx="1715823" cy="67056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r>
              <a:rPr lang="en-US" altLang="zh-CN" sz="16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vCLI</a:t>
            </a:r>
            <a:r>
              <a:rPr lang="zh-CN" altLang="en-US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smtClean="0">
                <a:latin typeface="Arial"/>
                <a:ea typeface="DFHeiW5-GB"/>
                <a:sym typeface="Arial"/>
              </a:rPr>
            </a:br>
            <a:r>
              <a:rPr lang="zh-CN" altLang="en-US" sz="16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（脚本编写）</a:t>
            </a:r>
            <a:endParaRPr lang="zh-CN" altLang="en-US" sz="1600" b="1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90" name="Rounded Rectangle 89"/>
          <p:cNvSpPr/>
          <p:nvPr/>
        </p:nvSpPr>
        <p:spPr bwMode="auto">
          <a:xfrm>
            <a:off x="3958810" y="1767840"/>
            <a:ext cx="1715823" cy="5334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r>
              <a:rPr lang="en-US" altLang="zh-CN" sz="16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vSphere API/DSK</a:t>
            </a:r>
            <a:endParaRPr lang="zh-CN" altLang="en-US" sz="1600" b="1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92" name="Rounded Rectangle 91"/>
          <p:cNvSpPr/>
          <p:nvPr/>
        </p:nvSpPr>
        <p:spPr bwMode="auto">
          <a:xfrm>
            <a:off x="6344310" y="1706880"/>
            <a:ext cx="1900530" cy="762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r>
              <a:rPr lang="en-US" altLang="zh-CN" sz="16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CIM</a:t>
            </a:r>
            <a:r>
              <a:rPr lang="zh-CN" altLang="en-US" smtClean="0">
                <a:latin typeface="Arial"/>
                <a:ea typeface="DFHeiW5-GB"/>
                <a:sym typeface="Arial"/>
              </a:rPr>
              <a:t/>
            </a:r>
            <a:br>
              <a:rPr lang="zh-CN" altLang="en-US" smtClean="0">
                <a:latin typeface="Arial"/>
                <a:ea typeface="DFHeiW5-GB"/>
                <a:sym typeface="Arial"/>
              </a:rPr>
            </a:br>
            <a:r>
              <a:rPr lang="zh-CN" altLang="en-US" sz="16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（硬件管理）</a:t>
            </a:r>
            <a:endParaRPr lang="zh-CN" altLang="en-US" sz="1600" b="1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cxnSp>
        <p:nvCxnSpPr>
          <p:cNvPr id="10" name="Straight Connector 9"/>
          <p:cNvCxnSpPr>
            <a:stCxn id="92" idx="2"/>
          </p:cNvCxnSpPr>
          <p:nvPr/>
        </p:nvCxnSpPr>
        <p:spPr bwMode="auto">
          <a:xfrm>
            <a:off x="7294575" y="2468880"/>
            <a:ext cx="0" cy="320040"/>
          </a:xfrm>
          <a:prstGeom prst="line">
            <a:avLst/>
          </a:prstGeom>
          <a:solidFill>
            <a:srgbClr val="0095D3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>
            <a:off x="2431221" y="2453640"/>
            <a:ext cx="0" cy="320040"/>
          </a:xfrm>
          <a:prstGeom prst="line">
            <a:avLst/>
          </a:prstGeom>
          <a:solidFill>
            <a:srgbClr val="0095D3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>
            <a:off x="2880360" y="1562100"/>
            <a:ext cx="0" cy="373380"/>
          </a:xfrm>
          <a:prstGeom prst="line">
            <a:avLst/>
          </a:prstGeom>
          <a:solidFill>
            <a:srgbClr val="0095D3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5" name="Straight Connector 104"/>
          <p:cNvCxnSpPr/>
          <p:nvPr/>
        </p:nvCxnSpPr>
        <p:spPr bwMode="auto">
          <a:xfrm>
            <a:off x="3679105" y="1600200"/>
            <a:ext cx="0" cy="1173480"/>
          </a:xfrm>
          <a:prstGeom prst="line">
            <a:avLst/>
          </a:prstGeom>
          <a:solidFill>
            <a:srgbClr val="0095D3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6" name="Straight Connector 105"/>
          <p:cNvCxnSpPr>
            <a:stCxn id="90" idx="2"/>
          </p:cNvCxnSpPr>
          <p:nvPr/>
        </p:nvCxnSpPr>
        <p:spPr bwMode="auto">
          <a:xfrm flipH="1">
            <a:off x="4816721" y="2301240"/>
            <a:ext cx="1" cy="472440"/>
          </a:xfrm>
          <a:prstGeom prst="line">
            <a:avLst/>
          </a:prstGeom>
          <a:solidFill>
            <a:srgbClr val="0095D3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7" name="Straight Connector 106"/>
          <p:cNvCxnSpPr/>
          <p:nvPr/>
        </p:nvCxnSpPr>
        <p:spPr bwMode="auto">
          <a:xfrm>
            <a:off x="6029655" y="1447800"/>
            <a:ext cx="0" cy="1325880"/>
          </a:xfrm>
          <a:prstGeom prst="line">
            <a:avLst/>
          </a:prstGeom>
          <a:solidFill>
            <a:srgbClr val="0095D3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8" name="Straight Connector 107"/>
          <p:cNvCxnSpPr/>
          <p:nvPr/>
        </p:nvCxnSpPr>
        <p:spPr bwMode="auto">
          <a:xfrm>
            <a:off x="1823415" y="1615440"/>
            <a:ext cx="0" cy="320040"/>
          </a:xfrm>
          <a:prstGeom prst="line">
            <a:avLst/>
          </a:prstGeom>
          <a:solidFill>
            <a:srgbClr val="0095D3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1" name="Picture 359" descr="ICON_Memory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37318" y="5519785"/>
            <a:ext cx="862013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" name="Picture 357" descr="ICON_NIC_Q30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05705" y="5462635"/>
            <a:ext cx="9175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" name="Picture 382" descr="ICON_DiscDrive_Q3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29655" y="5511848"/>
            <a:ext cx="933450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5" name="Picture 356" descr="ICON_CPU_Q30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80360" y="5431005"/>
            <a:ext cx="477936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231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直接控制台用户界面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(DCUI)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类似于仅使用键盘操作用户界面的计算机的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BIOS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界面。</a:t>
            </a:r>
          </a:p>
        </p:txBody>
      </p:sp>
      <p:sp>
        <p:nvSpPr>
          <p:cNvPr id="18436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配置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</a:t>
            </a:r>
            <a:endParaRPr lang="zh-CN" altLang="en-US" smtClean="0">
              <a:latin typeface="Arial"/>
              <a:ea typeface="DFHeiW5-GB"/>
              <a:sym typeface="Arial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76238" y="1688921"/>
            <a:ext cx="8391525" cy="3995663"/>
            <a:chOff x="376238" y="1466850"/>
            <a:chExt cx="8391525" cy="3995663"/>
          </a:xfrm>
        </p:grpSpPr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238" y="1466850"/>
              <a:ext cx="8391525" cy="3924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7284" y="4657947"/>
              <a:ext cx="8390479" cy="8045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Oval 5"/>
          <p:cNvSpPr>
            <a:spLocks noChangeArrowheads="1"/>
          </p:cNvSpPr>
          <p:nvPr/>
        </p:nvSpPr>
        <p:spPr bwMode="auto">
          <a:xfrm>
            <a:off x="376238" y="5282301"/>
            <a:ext cx="2570162" cy="465491"/>
          </a:xfrm>
          <a:prstGeom prst="ellips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FF0000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26748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>
              <a:tabLst>
                <a:tab pos="1701800" algn="l"/>
              </a:tabLst>
            </a:pP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1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	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软件定义的数据中心简介</a:t>
            </a:r>
          </a:p>
          <a:p>
            <a:pPr>
              <a:tabLst>
                <a:tab pos="1701800" algn="l"/>
              </a:tabLst>
            </a:pP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2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	vSphere Client</a:t>
            </a:r>
            <a:endParaRPr lang="zh-CN" altLang="en-US" smtClean="0">
              <a:latin typeface="Arial"/>
              <a:ea typeface="DFHeiW5-GB"/>
              <a:cs typeface="SimSun"/>
              <a:sym typeface="Arial"/>
            </a:endParaRPr>
          </a:p>
          <a:p>
            <a:pPr>
              <a:tabLst>
                <a:tab pos="1701800" algn="l"/>
              </a:tabLst>
            </a:pP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3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	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概述</a:t>
            </a:r>
          </a:p>
          <a:p>
            <a:endParaRPr lang="zh-CN" altLang="en-US" smtClean="0">
              <a:latin typeface="Arial"/>
              <a:ea typeface="DFHeiW5-GB"/>
              <a:sym typeface="Arial"/>
            </a:endParaRPr>
          </a:p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本单元课时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8311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14324" y="946149"/>
            <a:ext cx="8829675" cy="5002213"/>
          </a:xfrm>
        </p:spPr>
        <p:txBody>
          <a:bodyPr/>
          <a:lstStyle/>
          <a:p>
            <a:pPr lvl="0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利用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DCUI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，管理员可以执行以下操作：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设置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root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密码（仅限复杂密码）。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启用或禁用锁定模式：</a:t>
            </a:r>
          </a:p>
          <a:p>
            <a:pPr lvl="2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限定只有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vCenter Server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可以执行主机管理，只有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root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用户才能访问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DCUI</a:t>
            </a:r>
            <a:endParaRPr lang="zh-CN" altLang="en-US" smtClean="0">
              <a:latin typeface="Arial"/>
              <a:ea typeface="DFHeiW5-GB"/>
              <a:cs typeface="SimSun"/>
              <a:sym typeface="Arial"/>
            </a:endParaRPr>
          </a:p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19460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配置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：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root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访问权限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510274" y="2535759"/>
            <a:ext cx="8107081" cy="3079173"/>
            <a:chOff x="154099" y="2393491"/>
            <a:chExt cx="8797700" cy="3341479"/>
          </a:xfrm>
        </p:grpSpPr>
        <p:grpSp>
          <p:nvGrpSpPr>
            <p:cNvPr id="2" name="Group 1"/>
            <p:cNvGrpSpPr/>
            <p:nvPr/>
          </p:nvGrpSpPr>
          <p:grpSpPr>
            <a:xfrm>
              <a:off x="171450" y="2393491"/>
              <a:ext cx="8780349" cy="3341479"/>
              <a:chOff x="76200" y="2393491"/>
              <a:chExt cx="8780349" cy="3341479"/>
            </a:xfrm>
          </p:grpSpPr>
          <p:pic>
            <p:nvPicPr>
              <p:cNvPr id="2050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423" y="2393491"/>
                <a:ext cx="8769126" cy="3341479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051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" y="5449220"/>
                <a:ext cx="1409700" cy="2667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28880" y="5468270"/>
                <a:ext cx="1200150" cy="2667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053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740425" y="5420645"/>
                <a:ext cx="1104900" cy="2952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3" name="Rounded Rectangle 12"/>
            <p:cNvSpPr/>
            <p:nvPr/>
          </p:nvSpPr>
          <p:spPr bwMode="auto">
            <a:xfrm>
              <a:off x="154099" y="2714625"/>
              <a:ext cx="4348441" cy="495300"/>
            </a:xfrm>
            <a:prstGeom prst="roundRect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2635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利用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DCUI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可修改下列网络设置：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主机名</a:t>
            </a:r>
          </a:p>
          <a:p>
            <a:pPr lvl="1"/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IP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配置（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IP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地址、子网掩码、默认网关）</a:t>
            </a:r>
          </a:p>
          <a:p>
            <a:pPr lvl="1"/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DNS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服务器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配置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：管理网络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502109" y="2762114"/>
            <a:ext cx="8215541" cy="2867611"/>
            <a:chOff x="142876" y="2762113"/>
            <a:chExt cx="8915400" cy="3111895"/>
          </a:xfrm>
        </p:grpSpPr>
        <p:grpSp>
          <p:nvGrpSpPr>
            <p:cNvPr id="2" name="Group 1"/>
            <p:cNvGrpSpPr/>
            <p:nvPr/>
          </p:nvGrpSpPr>
          <p:grpSpPr>
            <a:xfrm>
              <a:off x="142876" y="2762113"/>
              <a:ext cx="8915400" cy="3111895"/>
              <a:chOff x="142876" y="2438400"/>
              <a:chExt cx="8915400" cy="3111895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2876" y="2438400"/>
                <a:ext cx="8915400" cy="3111895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450" y="5258719"/>
                <a:ext cx="1409700" cy="2667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7931" y="5258719"/>
                <a:ext cx="1200150" cy="2667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1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53376" y="5244432"/>
                <a:ext cx="1104900" cy="2952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3" name="Rounded Rectangle 2"/>
            <p:cNvSpPr/>
            <p:nvPr/>
          </p:nvSpPr>
          <p:spPr bwMode="auto">
            <a:xfrm>
              <a:off x="142876" y="3562350"/>
              <a:ext cx="4348441" cy="755710"/>
            </a:xfrm>
            <a:prstGeom prst="roundRect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510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defRPr/>
            </a:pPr>
            <a:r>
              <a:rPr lang="zh-CN" altLang="en-GB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利用 </a:t>
            </a:r>
            <a:r>
              <a:rPr lang="en-GB" altLang="zh-CN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DCUI</a:t>
            </a:r>
            <a:r>
              <a:rPr lang="zh-CN" altLang="en-GB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，管理员可以执行以下操作：</a:t>
            </a:r>
          </a:p>
          <a:p>
            <a:pPr marL="517525" lvl="1" indent="-288925">
              <a:defRPr/>
            </a:pPr>
            <a:r>
              <a:rPr lang="zh-CN" altLang="en-GB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配置键盘布局。</a:t>
            </a:r>
          </a:p>
          <a:p>
            <a:pPr marL="517525" lvl="1" indent="-288925">
              <a:defRPr/>
            </a:pPr>
            <a:r>
              <a:rPr lang="zh-CN" altLang="en-GB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查看支持信息。</a:t>
            </a:r>
          </a:p>
          <a:p>
            <a:pPr marL="517525" lvl="1" indent="-288925">
              <a:defRPr/>
            </a:pPr>
            <a:r>
              <a:rPr lang="zh-CN" altLang="en-GB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查看系统日志。</a:t>
            </a:r>
          </a:p>
          <a:p>
            <a:pPr marL="517525" lvl="1" indent="-288925">
              <a:defRPr/>
            </a:pPr>
            <a:r>
              <a:rPr lang="zh-CN" altLang="en-GB" smtClean="0">
                <a:solidFill>
                  <a:srgbClr val="333333"/>
                </a:solidFill>
                <a:latin typeface="Arial"/>
                <a:ea typeface="DFHeiW5-GB"/>
                <a:cs typeface="SimSun"/>
                <a:sym typeface="Arial"/>
              </a:rPr>
              <a:t>必要时启用故障排除服务。</a:t>
            </a:r>
            <a:endParaRPr lang="zh-CN" altLang="en-GB">
              <a:solidFill>
                <a:srgbClr val="333333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21508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配置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：其他设置</a:t>
            </a:r>
          </a:p>
        </p:txBody>
      </p:sp>
      <p:grpSp>
        <p:nvGrpSpPr>
          <p:cNvPr id="4" name="Group 3"/>
          <p:cNvGrpSpPr>
            <a:grpSpLocks noChangeAspect="1"/>
          </p:cNvGrpSpPr>
          <p:nvPr/>
        </p:nvGrpSpPr>
        <p:grpSpPr>
          <a:xfrm>
            <a:off x="485781" y="3016940"/>
            <a:ext cx="8171654" cy="2871819"/>
            <a:chOff x="142876" y="2799220"/>
            <a:chExt cx="8867774" cy="3116461"/>
          </a:xfrm>
        </p:grpSpPr>
        <p:grpSp>
          <p:nvGrpSpPr>
            <p:cNvPr id="2" name="Group 1"/>
            <p:cNvGrpSpPr/>
            <p:nvPr/>
          </p:nvGrpSpPr>
          <p:grpSpPr>
            <a:xfrm>
              <a:off x="152400" y="2799220"/>
              <a:ext cx="8858250" cy="3116461"/>
              <a:chOff x="152400" y="2799220"/>
              <a:chExt cx="8858250" cy="3116461"/>
            </a:xfrm>
          </p:grpSpPr>
          <p:pic>
            <p:nvPicPr>
              <p:cNvPr id="4098" name="Picture 2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00" y="2799220"/>
                <a:ext cx="8858250" cy="3116461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8" name="Picture 3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450" y="5621324"/>
                <a:ext cx="1409700" cy="2667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47931" y="5621324"/>
                <a:ext cx="1200150" cy="2667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5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05750" y="5607037"/>
                <a:ext cx="1104900" cy="29527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1" name="Rounded Rectangle 10"/>
            <p:cNvSpPr/>
            <p:nvPr/>
          </p:nvSpPr>
          <p:spPr bwMode="auto">
            <a:xfrm>
              <a:off x="142876" y="4318059"/>
              <a:ext cx="4348441" cy="1597621"/>
            </a:xfrm>
            <a:prstGeom prst="roundRect">
              <a:avLst/>
            </a:prstGeom>
            <a:noFill/>
            <a:ln w="57150">
              <a:solidFill>
                <a:srgbClr val="C00000"/>
              </a:solidFill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zh-CN" altLang="en-US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2158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Line 38"/>
          <p:cNvSpPr>
            <a:spLocks noChangeShapeType="1"/>
          </p:cNvSpPr>
          <p:nvPr/>
        </p:nvSpPr>
        <p:spPr bwMode="black">
          <a:xfrm flipH="1">
            <a:off x="6145499" y="3773875"/>
            <a:ext cx="775520" cy="978544"/>
          </a:xfrm>
          <a:prstGeom prst="line">
            <a:avLst/>
          </a:prstGeom>
          <a:noFill/>
          <a:ln w="25400">
            <a:solidFill>
              <a:srgbClr val="F77C18"/>
            </a:solidFill>
            <a:round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endParaRPr lang="zh-CN" altLang="en-US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8676" name="Rectangle 7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946149"/>
            <a:ext cx="4429125" cy="5002213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 3" pitchFamily="18" charset="2"/>
              <a:buNone/>
            </a:pP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网络时间协议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(NTP)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是一种“客户端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-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服务器”协议，用于实现计算机时钟与基准时间的同步。</a:t>
            </a:r>
          </a:p>
          <a:p>
            <a:pPr marL="0" indent="0" eaLnBrk="1" hangingPunct="1">
              <a:buFont typeface="Wingdings 3" pitchFamily="18" charset="2"/>
              <a:buNone/>
            </a:pP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NTP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具有以下重要用途：</a:t>
            </a:r>
          </a:p>
          <a:p>
            <a:pPr lvl="1"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获得准确的性能图示</a:t>
            </a:r>
          </a:p>
          <a:p>
            <a:pPr lvl="1"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在日志消息中使用准确的时间戳</a:t>
            </a:r>
          </a:p>
          <a:p>
            <a:pPr lvl="1"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以便虚拟机具有同步所需的时间源</a:t>
            </a:r>
          </a:p>
          <a:p>
            <a:pPr marL="0" indent="0">
              <a:lnSpc>
                <a:spcPct val="90000"/>
              </a:lnSpc>
            </a:pP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可将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主机配置为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NTP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客户端。</a:t>
            </a:r>
          </a:p>
          <a:p>
            <a:pPr lvl="1">
              <a:lnSpc>
                <a:spcPct val="90000"/>
              </a:lnSpc>
            </a:pP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它可以与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Internet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上的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NTP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服务器或企业的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NTP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服务器保持时间同步。</a:t>
            </a:r>
          </a:p>
          <a:p>
            <a:endParaRPr lang="zh-CN" altLang="en-US" smtClean="0">
              <a:latin typeface="Arial"/>
              <a:ea typeface="DFHeiW5-GB"/>
              <a:sym typeface="Arial"/>
            </a:endParaRPr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用作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NTP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客户端</a:t>
            </a:r>
          </a:p>
        </p:txBody>
      </p:sp>
      <p:sp>
        <p:nvSpPr>
          <p:cNvPr id="6" name="Line 38"/>
          <p:cNvSpPr>
            <a:spLocks noChangeShapeType="1"/>
          </p:cNvSpPr>
          <p:nvPr/>
        </p:nvSpPr>
        <p:spPr bwMode="black">
          <a:xfrm>
            <a:off x="5433311" y="2903013"/>
            <a:ext cx="725488" cy="682625"/>
          </a:xfrm>
          <a:prstGeom prst="line">
            <a:avLst/>
          </a:prstGeom>
          <a:noFill/>
          <a:ln w="25400">
            <a:solidFill>
              <a:srgbClr val="F77C18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zh-CN" altLang="en-US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7" name="Line 56"/>
          <p:cNvSpPr>
            <a:spLocks noChangeShapeType="1"/>
          </p:cNvSpPr>
          <p:nvPr/>
        </p:nvSpPr>
        <p:spPr bwMode="black">
          <a:xfrm>
            <a:off x="6558849" y="2014013"/>
            <a:ext cx="192087" cy="1422400"/>
          </a:xfrm>
          <a:prstGeom prst="line">
            <a:avLst/>
          </a:prstGeom>
          <a:noFill/>
          <a:ln w="25400">
            <a:solidFill>
              <a:srgbClr val="F77C18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zh-CN" altLang="en-US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8" name="Line 57"/>
          <p:cNvSpPr>
            <a:spLocks noChangeShapeType="1"/>
          </p:cNvSpPr>
          <p:nvPr/>
        </p:nvSpPr>
        <p:spPr bwMode="black">
          <a:xfrm flipH="1">
            <a:off x="7017636" y="2536301"/>
            <a:ext cx="779463" cy="1052512"/>
          </a:xfrm>
          <a:prstGeom prst="line">
            <a:avLst/>
          </a:prstGeom>
          <a:noFill/>
          <a:ln w="25400">
            <a:solidFill>
              <a:srgbClr val="F77C18"/>
            </a:solidFill>
            <a:round/>
            <a:headEnd/>
            <a:tailEnd/>
          </a:ln>
        </p:spPr>
        <p:txBody>
          <a:bodyPr lIns="0" tIns="0" rIns="0" bIns="0">
            <a:spAutoFit/>
          </a:bodyPr>
          <a:lstStyle/>
          <a:p>
            <a:endParaRPr lang="zh-CN" altLang="en-US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9" name="Picture 27" descr="ICON_Cloud_Q3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0824" y="3196701"/>
            <a:ext cx="1601787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ounded Rectangle 16"/>
          <p:cNvSpPr/>
          <p:nvPr/>
        </p:nvSpPr>
        <p:spPr bwMode="auto">
          <a:xfrm>
            <a:off x="7285945" y="1438056"/>
            <a:ext cx="964800" cy="1097280"/>
          </a:xfrm>
          <a:prstGeom prst="roundRect">
            <a:avLst/>
          </a:prstGeom>
          <a:gradFill>
            <a:gsLst>
              <a:gs pos="0">
                <a:srgbClr val="F8930C"/>
              </a:gs>
              <a:gs pos="100000">
                <a:srgbClr val="F9A22F">
                  <a:alpha val="79000"/>
                </a:srgbClr>
              </a:gs>
            </a:gsLst>
          </a:gradFill>
          <a:ln w="12700">
            <a:solidFill>
              <a:srgbClr val="F97E1D"/>
            </a:solidFill>
            <a:headEnd type="none" w="med" len="med"/>
            <a:tailEnd type="none" w="med" len="med"/>
          </a:ln>
          <a:effectLst>
            <a:outerShdw blurRad="50800" dist="38100" dir="5400000" algn="t" rotWithShape="0">
              <a:schemeClr val="bg1">
                <a:lumMod val="50000"/>
                <a:lumOff val="50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ct val="0"/>
              </a:spcAft>
              <a:defRPr/>
            </a:pPr>
            <a:r>
              <a:rPr lang="en-US" altLang="zh-CN" sz="18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NTP </a:t>
            </a:r>
            <a:r>
              <a:rPr lang="zh-CN" altLang="en-US" sz="18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服务器</a:t>
            </a:r>
            <a:endParaRPr lang="zh-CN" altLang="en-US" sz="180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5668907" y="4744535"/>
            <a:ext cx="954000" cy="731520"/>
          </a:xfrm>
          <a:prstGeom prst="roundRect">
            <a:avLst/>
          </a:prstGeom>
          <a:gradFill>
            <a:gsLst>
              <a:gs pos="0">
                <a:srgbClr val="F8930C"/>
              </a:gs>
              <a:gs pos="100000">
                <a:srgbClr val="F9A22F">
                  <a:alpha val="79000"/>
                </a:srgbClr>
              </a:gs>
            </a:gsLst>
          </a:gradFill>
          <a:ln w="12700">
            <a:solidFill>
              <a:srgbClr val="F97E1D"/>
            </a:solidFill>
            <a:headEnd type="none" w="med" len="med"/>
            <a:tailEnd type="none" w="med" len="med"/>
          </a:ln>
          <a:effectLst>
            <a:outerShdw blurRad="50800" dist="38100" dir="5400000" algn="t" rotWithShape="0">
              <a:schemeClr val="bg1">
                <a:lumMod val="50000"/>
                <a:lumOff val="50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ct val="0"/>
              </a:spcAft>
              <a:defRPr/>
            </a:pPr>
            <a:r>
              <a:rPr lang="en-US" altLang="zh-CN" sz="18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NTP </a:t>
            </a:r>
            <a:br>
              <a:rPr lang="en-US" altLang="zh-CN" sz="18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z="18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客户端</a:t>
            </a:r>
            <a:endParaRPr lang="zh-CN" altLang="en-US" sz="180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6104397" y="1224696"/>
            <a:ext cx="964800" cy="1097280"/>
          </a:xfrm>
          <a:prstGeom prst="roundRect">
            <a:avLst/>
          </a:prstGeom>
          <a:gradFill>
            <a:gsLst>
              <a:gs pos="0">
                <a:srgbClr val="F8930C"/>
              </a:gs>
              <a:gs pos="100000">
                <a:srgbClr val="F9A22F">
                  <a:alpha val="79000"/>
                </a:srgbClr>
              </a:gs>
            </a:gsLst>
          </a:gradFill>
          <a:ln w="12700">
            <a:solidFill>
              <a:srgbClr val="F97E1D"/>
            </a:solidFill>
            <a:headEnd type="none" w="med" len="med"/>
            <a:tailEnd type="none" w="med" len="med"/>
          </a:ln>
          <a:effectLst>
            <a:outerShdw blurRad="50800" dist="38100" dir="5400000" algn="t" rotWithShape="0">
              <a:schemeClr val="bg1">
                <a:lumMod val="50000"/>
                <a:lumOff val="50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ct val="0"/>
              </a:spcAft>
              <a:defRPr/>
            </a:pPr>
            <a:r>
              <a:rPr lang="en-US" altLang="zh-CN" sz="18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NTP </a:t>
            </a:r>
            <a:r>
              <a:rPr lang="zh-CN" altLang="en-US" sz="18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服务器</a:t>
            </a:r>
            <a:endParaRPr lang="zh-CN" altLang="en-US" sz="180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4965880" y="1818160"/>
            <a:ext cx="964800" cy="1097280"/>
          </a:xfrm>
          <a:prstGeom prst="roundRect">
            <a:avLst/>
          </a:prstGeom>
          <a:gradFill>
            <a:gsLst>
              <a:gs pos="0">
                <a:srgbClr val="F8930C"/>
              </a:gs>
              <a:gs pos="100000">
                <a:srgbClr val="F9A22F">
                  <a:alpha val="79000"/>
                </a:srgbClr>
              </a:gs>
            </a:gsLst>
          </a:gradFill>
          <a:ln w="12700">
            <a:solidFill>
              <a:srgbClr val="F97E1D"/>
            </a:solidFill>
            <a:headEnd type="none" w="med" len="med"/>
            <a:tailEnd type="none" w="med" len="med"/>
          </a:ln>
          <a:effectLst>
            <a:outerShdw blurRad="50800" dist="38100" dir="5400000" algn="t" rotWithShape="0">
              <a:schemeClr val="bg1">
                <a:lumMod val="50000"/>
                <a:lumOff val="50000"/>
                <a:alpha val="40000"/>
              </a:scheme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ct val="0"/>
              </a:spcAft>
              <a:defRPr/>
            </a:pPr>
            <a:r>
              <a:rPr lang="en-US" altLang="zh-CN" sz="18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NTP </a:t>
            </a:r>
            <a:r>
              <a:rPr lang="zh-CN" altLang="en-US" sz="18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服务器</a:t>
            </a:r>
            <a:endParaRPr lang="zh-CN" altLang="en-US" sz="180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13" name="Text Box 64"/>
          <p:cNvSpPr txBox="1">
            <a:spLocks noChangeArrowheads="1"/>
          </p:cNvSpPr>
          <p:nvPr/>
        </p:nvSpPr>
        <p:spPr bwMode="black">
          <a:xfrm>
            <a:off x="5498998" y="5512227"/>
            <a:ext cx="1263362" cy="246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US" altLang="zh-CN" sz="1600" b="0" i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z="1600" b="0" i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主机</a:t>
            </a:r>
            <a:endParaRPr lang="zh-CN" altLang="en-US" sz="1600" b="0" i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610885" y="4770425"/>
            <a:ext cx="1569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NTP </a:t>
            </a:r>
            <a:r>
              <a:rPr lang="zh-CN" altLang="en-US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客户端使用 </a:t>
            </a:r>
            <a:r>
              <a:rPr lang="en-US" altLang="zh-CN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UDP </a:t>
            </a:r>
            <a:r>
              <a:rPr lang="zh-CN" altLang="en-US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通过端口 </a:t>
            </a:r>
            <a:r>
              <a:rPr lang="en-US" altLang="zh-CN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123 </a:t>
            </a:r>
            <a:r>
              <a:rPr lang="zh-CN" altLang="en-US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与 </a:t>
            </a:r>
            <a:r>
              <a:rPr lang="en-US" altLang="zh-CN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NTP </a:t>
            </a:r>
            <a:r>
              <a:rPr lang="zh-CN" altLang="en-US" sz="1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服务器通信。</a:t>
            </a:r>
          </a:p>
        </p:txBody>
      </p:sp>
    </p:spTree>
    <p:extLst>
      <p:ext uri="{BB962C8B-B14F-4D97-AF65-F5344CB8AC3E}">
        <p14:creationId xmlns:p14="http://schemas.microsoft.com/office/powerpoint/2010/main" val="361270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2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4" y="753516"/>
            <a:ext cx="8315325" cy="1889672"/>
          </a:xfrm>
        </p:spPr>
        <p:txBody>
          <a:bodyPr/>
          <a:lstStyle/>
          <a:p>
            <a:r>
              <a:rPr lang="ja-JP" altLang="en-US" smtClean="0">
                <a:latin typeface="Arial"/>
                <a:ea typeface="DFHeiW5-GB"/>
                <a:cs typeface="SimSun"/>
                <a:sym typeface="Arial"/>
              </a:rPr>
              <a:t>通过“</a:t>
            </a:r>
            <a:r>
              <a:rPr lang="en-US" altLang="ja-JP" smtClean="0">
                <a:latin typeface="Arial"/>
                <a:ea typeface="DFHeiW5-GB"/>
                <a:cs typeface="SimSun"/>
                <a:sym typeface="Arial"/>
              </a:rPr>
              <a:t>DNS and Routing”</a:t>
            </a:r>
            <a:r>
              <a:rPr lang="ja-JP" altLang="en-US" smtClean="0">
                <a:latin typeface="Arial"/>
                <a:ea typeface="DFHeiW5-GB"/>
                <a:cs typeface="SimSun"/>
                <a:sym typeface="Arial"/>
              </a:rPr>
              <a:t>（</a:t>
            </a:r>
            <a:r>
              <a:rPr lang="en-US" altLang="ja-JP" smtClean="0">
                <a:latin typeface="Arial"/>
                <a:ea typeface="DFHeiW5-GB"/>
                <a:cs typeface="SimSun"/>
                <a:sym typeface="Arial"/>
              </a:rPr>
              <a:t>DNS </a:t>
            </a:r>
            <a:r>
              <a:rPr lang="ja-JP" altLang="en-US" smtClean="0">
                <a:latin typeface="Arial"/>
                <a:ea typeface="DFHeiW5-GB"/>
                <a:cs typeface="SimSun"/>
                <a:sym typeface="Arial"/>
              </a:rPr>
              <a:t>和路由）链接，您可以应用以下设置：</a:t>
            </a:r>
            <a:endParaRPr lang="ja-JP" altLang="en-US" smtClean="0">
              <a:latin typeface="Arial"/>
              <a:ea typeface="DFHeiW5-GB"/>
              <a:sym typeface="Arial"/>
            </a:endParaRPr>
          </a:p>
          <a:p>
            <a:pPr lvl="1"/>
            <a:r>
              <a:rPr lang="ja-JP" altLang="en-US" smtClean="0">
                <a:latin typeface="Arial"/>
                <a:ea typeface="DFHeiW5-GB"/>
                <a:cs typeface="SimSun"/>
                <a:sym typeface="Arial"/>
              </a:rPr>
              <a:t>主机名和域</a:t>
            </a:r>
          </a:p>
          <a:p>
            <a:pPr lvl="1"/>
            <a:r>
              <a:rPr lang="en-US" altLang="ja-JP" smtClean="0">
                <a:latin typeface="Arial"/>
                <a:ea typeface="DFHeiW5-GB"/>
                <a:cs typeface="SimSun"/>
                <a:sym typeface="Arial"/>
              </a:rPr>
              <a:t>DNS </a:t>
            </a:r>
            <a:r>
              <a:rPr lang="ja-JP" altLang="en-US" smtClean="0">
                <a:latin typeface="Arial"/>
                <a:ea typeface="DFHeiW5-GB"/>
                <a:cs typeface="SimSun"/>
                <a:sym typeface="Arial"/>
              </a:rPr>
              <a:t>服务器地址和搜索域</a:t>
            </a:r>
          </a:p>
          <a:p>
            <a:pPr lvl="1"/>
            <a:r>
              <a:rPr lang="ja-JP" altLang="en-US" smtClean="0">
                <a:latin typeface="Arial"/>
                <a:ea typeface="DFHeiW5-GB"/>
                <a:cs typeface="SimSun"/>
                <a:sym typeface="Arial"/>
              </a:rPr>
              <a:t>默认 </a:t>
            </a:r>
            <a:r>
              <a:rPr lang="en-US" altLang="ja-JP" smtClean="0">
                <a:latin typeface="Arial"/>
                <a:ea typeface="DFHeiW5-GB"/>
                <a:cs typeface="SimSun"/>
                <a:sym typeface="Arial"/>
              </a:rPr>
              <a:t>VMkernel </a:t>
            </a:r>
            <a:r>
              <a:rPr lang="ja-JP" altLang="en-US" smtClean="0">
                <a:latin typeface="Arial"/>
                <a:ea typeface="DFHeiW5-GB"/>
                <a:cs typeface="SimSun"/>
                <a:sym typeface="Arial"/>
              </a:rPr>
              <a:t>网关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>
                <a:latin typeface="Arial"/>
                <a:ea typeface="DFHeiW5-GB"/>
                <a:cs typeface="SimSun"/>
                <a:sym typeface="Arial"/>
              </a:rPr>
              <a:t>网络设置：</a:t>
            </a:r>
            <a:r>
              <a:rPr lang="en-US" altLang="ja-JP" smtClean="0">
                <a:latin typeface="Arial"/>
                <a:ea typeface="DFHeiW5-GB"/>
                <a:cs typeface="SimSun"/>
                <a:sym typeface="Arial"/>
              </a:rPr>
              <a:t>DNS </a:t>
            </a:r>
            <a:r>
              <a:rPr lang="ja-JP" altLang="en-US" smtClean="0">
                <a:latin typeface="Arial"/>
                <a:ea typeface="DFHeiW5-GB"/>
                <a:cs typeface="SimSun"/>
                <a:sym typeface="Arial"/>
              </a:rPr>
              <a:t>和路由</a:t>
            </a:r>
            <a:endParaRPr lang="ja-JP" altLang="en-US">
              <a:latin typeface="Arial"/>
              <a:ea typeface="DFHeiW5-GB"/>
              <a:sym typeface="Arial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262" y="2612570"/>
            <a:ext cx="8319731" cy="3450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7746274" y="3029475"/>
            <a:ext cx="945154" cy="353805"/>
          </a:xfrm>
          <a:prstGeom prst="ellips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3510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>
            <a:lvl1pPr marL="114300" indent="-114300">
              <a:buFont typeface="Arial" pitchFamily="34" charset="0"/>
              <a:buChar char=" "/>
              <a:defRPr/>
            </a:lvl1pPr>
          </a:lstStyle>
          <a:p>
            <a:pPr marL="0" indent="0">
              <a:buNone/>
            </a:pP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在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主机上：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远程客户端无法访问主机上的服务。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本地客户端无法访问远程主机上的服务。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除非另行配置，否则守护进程将随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主机一同启动和停止：</a:t>
            </a:r>
          </a:p>
          <a:p>
            <a:pPr lvl="2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例如：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DCUI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或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NTP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服务器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远程访问设置：安全配置文件</a:t>
            </a:r>
          </a:p>
        </p:txBody>
      </p:sp>
    </p:spTree>
    <p:extLst>
      <p:ext uri="{BB962C8B-B14F-4D97-AF65-F5344CB8AC3E}">
        <p14:creationId xmlns:p14="http://schemas.microsoft.com/office/powerpoint/2010/main" val="922699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9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应当实施以下最佳用户帐户实践：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严格控制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主机的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root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特权。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使用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Client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管理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主机。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最好使用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vCenter Server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（以及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vCenter Server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用户帐户）管理主机。</a:t>
            </a:r>
          </a:p>
        </p:txBody>
      </p:sp>
      <p:sp>
        <p:nvSpPr>
          <p:cNvPr id="32771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用户帐户的最佳实践</a:t>
            </a:r>
          </a:p>
        </p:txBody>
      </p:sp>
    </p:spTree>
    <p:extLst>
      <p:ext uri="{BB962C8B-B14F-4D97-AF65-F5344CB8AC3E}">
        <p14:creationId xmlns:p14="http://schemas.microsoft.com/office/powerpoint/2010/main" val="300664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配置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主机</a:t>
            </a:r>
            <a:endParaRPr lang="zh-CN" altLang="en-US" smtClean="0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通过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Client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连接到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主机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查看主机硬件配置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为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主机配置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DNS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和路由信息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将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主机配置为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NTP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客户端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将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主机配置为使用目录服务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5632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练习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2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：配置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VMware ESXi</a:t>
            </a:r>
            <a:endParaRPr lang="zh-CN" altLang="en-US" smtClean="0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3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您应能够做到以下几点：</a:t>
            </a:r>
            <a:endParaRPr lang="zh-CN" altLang="en-US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介绍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体系结构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使用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Client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访问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主机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查看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设置：</a:t>
            </a:r>
          </a:p>
          <a:p>
            <a:pPr lvl="2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处理器和内存配置</a:t>
            </a:r>
          </a:p>
          <a:p>
            <a:pPr lvl="2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许可方式</a:t>
            </a:r>
          </a:p>
          <a:p>
            <a:pPr lvl="2"/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NTP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客户端</a:t>
            </a:r>
          </a:p>
          <a:p>
            <a:pPr lvl="2"/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DNS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和路由</a:t>
            </a:r>
          </a:p>
          <a:p>
            <a:pPr lvl="2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安全配置文件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指出用户帐户的最佳实践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回顾学员的学习目标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9744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9" name="Rectangle 9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使用虚拟机解决众多数据中心问题。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虚拟机独立于硬件。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虚拟机会共享它们所在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主机的物理资源。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虚拟机是一组易于传送和备份的文件。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虚拟机文件封装在一个文件夹中，并存储在数据存储上。</a:t>
            </a:r>
          </a:p>
          <a:p>
            <a:pPr lvl="1"/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ESXi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直接在主机上运行。</a:t>
            </a:r>
          </a:p>
          <a:p>
            <a:pPr lvl="1"/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可对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CPU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、内存、存储和网络连接进行抽象处理，以供虚拟机使用。</a:t>
            </a:r>
          </a:p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欢迎提问！</a:t>
            </a:r>
          </a:p>
        </p:txBody>
      </p:sp>
      <p:sp>
        <p:nvSpPr>
          <p:cNvPr id="4096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要点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355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1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课：</a:t>
            </a:r>
            <a:r>
              <a:rPr lang="en-US" altLang="zh-CN" smtClean="0">
                <a:latin typeface="Arial"/>
                <a:ea typeface="DFHeiW5-GB"/>
                <a:sym typeface="Arial"/>
              </a:rPr>
              <a:t/>
            </a:r>
            <a:br>
              <a:rPr lang="en-US" altLang="zh-CN" smtClean="0">
                <a:latin typeface="Arial"/>
                <a:ea typeface="DFHeiW5-GB"/>
                <a:sym typeface="Arial"/>
              </a:rPr>
            </a:b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软件定义的数据中心简介</a:t>
            </a:r>
            <a:endParaRPr lang="en-US" altLang="zh-CN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916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本课时结束后，您应能够做到以下几点：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比较和对比物理基础架构与虚拟基础架构</a:t>
            </a:r>
            <a:endParaRPr lang="zh-CN" altLang="en-US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介绍使用虚拟机的优势</a:t>
            </a:r>
            <a:endParaRPr lang="zh-CN" altLang="en-US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讲述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与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CPU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、内存、网络以及磁盘的交互方式</a:t>
            </a:r>
            <a:endParaRPr lang="zh-CN" altLang="en-US">
              <a:latin typeface="Arial"/>
              <a:ea typeface="DFHeiW5-GB"/>
              <a:sym typeface="Arial"/>
            </a:endParaRP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介绍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如何在云环境以及软件定义的数据中心内发挥作用</a:t>
            </a:r>
            <a:endParaRPr lang="zh-CN" altLang="en-US">
              <a:latin typeface="Arial"/>
              <a:ea typeface="DFHeiW5-GB"/>
              <a:sym typeface="Arial"/>
            </a:endParaRPr>
          </a:p>
          <a:p>
            <a:pPr lvl="1"/>
            <a:endParaRPr lang="zh-CN" altLang="en-US" smtClean="0">
              <a:latin typeface="Arial"/>
              <a:ea typeface="DFHeiW5-GB"/>
              <a:sym typeface="Arial"/>
            </a:endParaRPr>
          </a:p>
          <a:p>
            <a:endParaRPr lang="zh-CN" altLang="en-US">
              <a:latin typeface="Arial"/>
              <a:ea typeface="DFHeiW5-GB"/>
              <a:sym typeface="Arial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  <a:endParaRPr lang="zh-CN" altLang="en-US"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8375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数据中心物理基础架构</a:t>
            </a:r>
            <a:endParaRPr lang="en-US" altLang="zh-CN">
              <a:latin typeface="Arial"/>
              <a:ea typeface="DFHeiW5-GB"/>
              <a:sym typeface="Arial"/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955787" y="1081080"/>
            <a:ext cx="7630910" cy="4750089"/>
            <a:chOff x="871822" y="1128155"/>
            <a:chExt cx="7630910" cy="4750089"/>
          </a:xfrm>
        </p:grpSpPr>
        <p:grpSp>
          <p:nvGrpSpPr>
            <p:cNvPr id="76" name="Group 75"/>
            <p:cNvGrpSpPr/>
            <p:nvPr/>
          </p:nvGrpSpPr>
          <p:grpSpPr>
            <a:xfrm>
              <a:off x="1940873" y="1128155"/>
              <a:ext cx="6561859" cy="4750089"/>
              <a:chOff x="931471" y="849745"/>
              <a:chExt cx="7282254" cy="5382471"/>
            </a:xfrm>
          </p:grpSpPr>
          <p:sp>
            <p:nvSpPr>
              <p:cNvPr id="202" name="Line 96"/>
              <p:cNvSpPr>
                <a:spLocks noChangeShapeType="1"/>
              </p:cNvSpPr>
              <p:nvPr/>
            </p:nvSpPr>
            <p:spPr bwMode="auto">
              <a:xfrm>
                <a:off x="3422402" y="3503221"/>
                <a:ext cx="650833" cy="172192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79" name="Line 98"/>
              <p:cNvSpPr>
                <a:spLocks noChangeShapeType="1"/>
              </p:cNvSpPr>
              <p:nvPr/>
            </p:nvSpPr>
            <p:spPr bwMode="auto">
              <a:xfrm>
                <a:off x="5943600" y="3365500"/>
                <a:ext cx="0" cy="16256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grpSp>
            <p:nvGrpSpPr>
              <p:cNvPr id="80" name="Group 97"/>
              <p:cNvGrpSpPr>
                <a:grpSpLocks/>
              </p:cNvGrpSpPr>
              <p:nvPr/>
            </p:nvGrpSpPr>
            <p:grpSpPr bwMode="auto">
              <a:xfrm>
                <a:off x="1590675" y="3479800"/>
                <a:ext cx="1597025" cy="1698625"/>
                <a:chOff x="930" y="2104"/>
                <a:chExt cx="1006" cy="1070"/>
              </a:xfrm>
            </p:grpSpPr>
            <p:sp>
              <p:nvSpPr>
                <p:cNvPr id="81" name="Line 95"/>
                <p:cNvSpPr>
                  <a:spLocks noChangeShapeType="1"/>
                </p:cNvSpPr>
                <p:nvPr/>
              </p:nvSpPr>
              <p:spPr bwMode="auto">
                <a:xfrm flipH="1">
                  <a:off x="930" y="2104"/>
                  <a:ext cx="1006" cy="97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zh-CN">
                    <a:latin typeface="Arial"/>
                    <a:ea typeface="DFHeiW5-GB"/>
                    <a:sym typeface="Arial"/>
                  </a:endParaRPr>
                </a:p>
              </p:txBody>
            </p:sp>
            <p:sp>
              <p:nvSpPr>
                <p:cNvPr id="82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1746" y="2120"/>
                  <a:ext cx="182" cy="105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zh-CN">
                    <a:latin typeface="Arial"/>
                    <a:ea typeface="DFHeiW5-GB"/>
                    <a:sym typeface="Arial"/>
                  </a:endParaRPr>
                </a:p>
              </p:txBody>
            </p:sp>
          </p:grpSp>
          <p:sp>
            <p:nvSpPr>
              <p:cNvPr id="84" name="Line 85"/>
              <p:cNvSpPr>
                <a:spLocks noChangeShapeType="1"/>
              </p:cNvSpPr>
              <p:nvPr/>
            </p:nvSpPr>
            <p:spPr bwMode="auto">
              <a:xfrm>
                <a:off x="1080655" y="2375066"/>
                <a:ext cx="6626431" cy="1187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86" name="Line 86"/>
              <p:cNvSpPr>
                <a:spLocks noChangeShapeType="1"/>
              </p:cNvSpPr>
              <p:nvPr/>
            </p:nvSpPr>
            <p:spPr bwMode="auto">
              <a:xfrm flipV="1">
                <a:off x="2882076" y="1474849"/>
                <a:ext cx="0" cy="914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88" name="Line 87"/>
              <p:cNvSpPr>
                <a:spLocks noChangeShapeType="1"/>
              </p:cNvSpPr>
              <p:nvPr/>
            </p:nvSpPr>
            <p:spPr bwMode="auto">
              <a:xfrm flipV="1">
                <a:off x="3851275" y="1439223"/>
                <a:ext cx="0" cy="914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89" name="Line 88"/>
              <p:cNvSpPr>
                <a:spLocks noChangeShapeType="1"/>
              </p:cNvSpPr>
              <p:nvPr/>
            </p:nvSpPr>
            <p:spPr bwMode="auto">
              <a:xfrm flipV="1">
                <a:off x="4798312" y="1462974"/>
                <a:ext cx="0" cy="914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90" name="Line 89"/>
              <p:cNvSpPr>
                <a:spLocks noChangeShapeType="1"/>
              </p:cNvSpPr>
              <p:nvPr/>
            </p:nvSpPr>
            <p:spPr bwMode="auto">
              <a:xfrm flipV="1">
                <a:off x="5769099" y="1462974"/>
                <a:ext cx="0" cy="914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91" name="Line 90"/>
              <p:cNvSpPr>
                <a:spLocks noChangeShapeType="1"/>
              </p:cNvSpPr>
              <p:nvPr/>
            </p:nvSpPr>
            <p:spPr bwMode="auto">
              <a:xfrm flipV="1">
                <a:off x="3276600" y="2387600"/>
                <a:ext cx="0" cy="5842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93" name="Line 76"/>
              <p:cNvSpPr>
                <a:spLocks noChangeShapeType="1"/>
              </p:cNvSpPr>
              <p:nvPr/>
            </p:nvSpPr>
            <p:spPr bwMode="auto">
              <a:xfrm flipV="1">
                <a:off x="1270660" y="2208810"/>
                <a:ext cx="6650182" cy="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08" name="Line 77"/>
              <p:cNvSpPr>
                <a:spLocks noChangeShapeType="1"/>
              </p:cNvSpPr>
              <p:nvPr/>
            </p:nvSpPr>
            <p:spPr bwMode="auto">
              <a:xfrm flipV="1">
                <a:off x="3187700" y="1625600"/>
                <a:ext cx="0" cy="5842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09" name="Line 79"/>
              <p:cNvSpPr>
                <a:spLocks noChangeShapeType="1"/>
              </p:cNvSpPr>
              <p:nvPr/>
            </p:nvSpPr>
            <p:spPr bwMode="auto">
              <a:xfrm flipV="1">
                <a:off x="4168775" y="1625600"/>
                <a:ext cx="0" cy="5842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10" name="Line 80"/>
              <p:cNvSpPr>
                <a:spLocks noChangeShapeType="1"/>
              </p:cNvSpPr>
              <p:nvPr/>
            </p:nvSpPr>
            <p:spPr bwMode="auto">
              <a:xfrm flipV="1">
                <a:off x="5151438" y="1625600"/>
                <a:ext cx="0" cy="5842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11" name="Line 81"/>
              <p:cNvSpPr>
                <a:spLocks noChangeShapeType="1"/>
              </p:cNvSpPr>
              <p:nvPr/>
            </p:nvSpPr>
            <p:spPr bwMode="auto">
              <a:xfrm flipV="1">
                <a:off x="6134100" y="1625600"/>
                <a:ext cx="0" cy="5842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12" name="Line 82"/>
              <p:cNvSpPr>
                <a:spLocks noChangeShapeType="1"/>
              </p:cNvSpPr>
              <p:nvPr/>
            </p:nvSpPr>
            <p:spPr bwMode="auto">
              <a:xfrm flipV="1">
                <a:off x="5930900" y="2197100"/>
                <a:ext cx="0" cy="5842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pic>
            <p:nvPicPr>
              <p:cNvPr id="117" name="Picture 14" descr="ICON_Storage_3up_Q408.png"/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522352" y="4714690"/>
                <a:ext cx="850900" cy="857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8" name="TextBox 76"/>
              <p:cNvSpPr txBox="1">
                <a:spLocks noChangeArrowheads="1"/>
              </p:cNvSpPr>
              <p:nvPr/>
            </p:nvSpPr>
            <p:spPr bwMode="auto">
              <a:xfrm>
                <a:off x="5442861" y="5510214"/>
                <a:ext cx="1115781" cy="6626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ct val="40000"/>
                  </a:spcAft>
                </a:pPr>
                <a:r>
                  <a:rPr lang="zh-CN" altLang="en-US" sz="16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光纤</a:t>
                </a:r>
                <a:r>
                  <a:rPr lang="zh-CN" altLang="en-US" sz="1600" smtClean="0">
                    <a:solidFill>
                      <a:srgbClr val="333333"/>
                    </a:solidFill>
                    <a:latin typeface="Arial"/>
                    <a:ea typeface="DFHeiW5-GB"/>
                    <a:cs typeface="SimSun"/>
                    <a:sym typeface="Arial"/>
                  </a:rPr>
                  <a:t>通道</a:t>
                </a:r>
                <a:r>
                  <a:rPr lang="en-US" altLang="zh-CN" smtClean="0">
                    <a:latin typeface="Arial"/>
                    <a:ea typeface="DFHeiW5-GB"/>
                    <a:sym typeface="Arial"/>
                  </a:rPr>
                  <a:t/>
                </a:r>
                <a:br>
                  <a:rPr lang="en-US" altLang="zh-CN" smtClean="0">
                    <a:latin typeface="Arial"/>
                    <a:ea typeface="DFHeiW5-GB"/>
                    <a:sym typeface="Arial"/>
                  </a:rPr>
                </a:br>
                <a:r>
                  <a:rPr lang="zh-CN" altLang="en-US" sz="1600" smtClean="0">
                    <a:solidFill>
                      <a:srgbClr val="333333"/>
                    </a:solidFill>
                    <a:latin typeface="Arial"/>
                    <a:ea typeface="DFHeiW5-GB"/>
                    <a:cs typeface="SimSun"/>
                    <a:sym typeface="Arial"/>
                  </a:rPr>
                  <a:t>存储</a:t>
                </a:r>
                <a:endParaRPr lang="en-US" altLang="zh-CN" sz="1600">
                  <a:solidFill>
                    <a:srgbClr val="333333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grpSp>
            <p:nvGrpSpPr>
              <p:cNvPr id="119" name="Group 94"/>
              <p:cNvGrpSpPr>
                <a:grpSpLocks/>
              </p:cNvGrpSpPr>
              <p:nvPr/>
            </p:nvGrpSpPr>
            <p:grpSpPr bwMode="auto">
              <a:xfrm>
                <a:off x="4889500" y="2713038"/>
                <a:ext cx="1957388" cy="1244600"/>
                <a:chOff x="3008" y="1621"/>
                <a:chExt cx="1233" cy="784"/>
              </a:xfrm>
            </p:grpSpPr>
            <p:pic>
              <p:nvPicPr>
                <p:cNvPr id="120" name="Picture 27" descr="ICON_Cloud_Q308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008" y="1621"/>
                  <a:ext cx="1233" cy="7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21" name="Text Box 63"/>
                <p:cNvSpPr txBox="1">
                  <a:spLocks noChangeArrowheads="1"/>
                </p:cNvSpPr>
                <p:nvPr/>
              </p:nvSpPr>
              <p:spPr bwMode="auto">
                <a:xfrm>
                  <a:off x="3189" y="1796"/>
                  <a:ext cx="872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zh-CN" altLang="en-US" sz="2000" smtClean="0">
                      <a:solidFill>
                        <a:srgbClr val="000000"/>
                      </a:solidFill>
                      <a:latin typeface="Arial"/>
                      <a:ea typeface="DFHeiW5-GB"/>
                      <a:cs typeface="SimSun"/>
                      <a:sym typeface="Arial"/>
                    </a:rPr>
                    <a:t>光纤</a:t>
                  </a:r>
                  <a:r>
                    <a:rPr lang="en-US" altLang="zh-CN" smtClean="0">
                      <a:latin typeface="Arial"/>
                      <a:ea typeface="DFHeiW5-GB"/>
                      <a:sym typeface="Arial"/>
                    </a:rPr>
                    <a:t/>
                  </a:r>
                  <a:br>
                    <a:rPr lang="en-US" altLang="zh-CN" smtClean="0">
                      <a:latin typeface="Arial"/>
                      <a:ea typeface="DFHeiW5-GB"/>
                      <a:sym typeface="Arial"/>
                    </a:rPr>
                  </a:br>
                  <a:r>
                    <a:rPr lang="zh-CN" altLang="en-US" sz="2000" smtClean="0">
                      <a:solidFill>
                        <a:srgbClr val="000000"/>
                      </a:solidFill>
                      <a:latin typeface="Arial"/>
                      <a:ea typeface="DFHeiW5-GB"/>
                      <a:cs typeface="SimSun"/>
                      <a:sym typeface="Arial"/>
                    </a:rPr>
                    <a:t>通道</a:t>
                  </a:r>
                  <a:endParaRPr lang="en-US" altLang="zh-CN" sz="200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endParaRPr>
                </a:p>
              </p:txBody>
            </p:sp>
          </p:grpSp>
          <p:grpSp>
            <p:nvGrpSpPr>
              <p:cNvPr id="122" name="Group 72"/>
              <p:cNvGrpSpPr>
                <a:grpSpLocks/>
              </p:cNvGrpSpPr>
              <p:nvPr/>
            </p:nvGrpSpPr>
            <p:grpSpPr bwMode="auto">
              <a:xfrm>
                <a:off x="2171700" y="2713038"/>
                <a:ext cx="1957388" cy="1244600"/>
                <a:chOff x="3008" y="1633"/>
                <a:chExt cx="1233" cy="784"/>
              </a:xfrm>
            </p:grpSpPr>
            <p:pic>
              <p:nvPicPr>
                <p:cNvPr id="153" name="Picture 27" descr="ICON_Cloud_Q308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008" y="1633"/>
                  <a:ext cx="1233" cy="7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54" name="Text Box 74"/>
                <p:cNvSpPr txBox="1">
                  <a:spLocks noChangeArrowheads="1"/>
                </p:cNvSpPr>
                <p:nvPr/>
              </p:nvSpPr>
              <p:spPr bwMode="auto">
                <a:xfrm>
                  <a:off x="3189" y="1941"/>
                  <a:ext cx="872" cy="2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zh-CN" altLang="en-US" sz="2000" smtClean="0">
                      <a:solidFill>
                        <a:srgbClr val="000000"/>
                      </a:solidFill>
                      <a:latin typeface="Arial"/>
                      <a:ea typeface="DFHeiW5-GB"/>
                      <a:cs typeface="SimSun"/>
                      <a:sym typeface="Arial"/>
                    </a:rPr>
                    <a:t>以太网</a:t>
                  </a:r>
                  <a:endParaRPr lang="en-US" altLang="zh-CN" sz="200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endParaRPr>
                </a:p>
              </p:txBody>
            </p:sp>
          </p:grpSp>
          <p:pic>
            <p:nvPicPr>
              <p:cNvPr id="155" name="Picture 14" descr="ICON_Storage_3up_Q408.png"/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5511800" y="4643438"/>
                <a:ext cx="850900" cy="857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6" name="Picture 14" descr="ICON_Storage_3up_Q408.png"/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239652" y="4702814"/>
                <a:ext cx="850900" cy="857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7" name="TextBox 76"/>
              <p:cNvSpPr txBox="1">
                <a:spLocks noChangeArrowheads="1"/>
              </p:cNvSpPr>
              <p:nvPr/>
            </p:nvSpPr>
            <p:spPr bwMode="auto">
              <a:xfrm>
                <a:off x="2464098" y="5569590"/>
                <a:ext cx="660361" cy="6626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ct val="40000"/>
                  </a:spcAft>
                </a:pPr>
                <a:r>
                  <a:rPr lang="en-US" altLang="zh-CN" sz="16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NFS</a:t>
                </a:r>
                <a:r>
                  <a:rPr lang="en-US" altLang="zh-CN" smtClean="0">
                    <a:latin typeface="Arial"/>
                    <a:ea typeface="DFHeiW5-GB"/>
                    <a:sym typeface="Arial"/>
                  </a:rPr>
                  <a:t/>
                </a:r>
                <a:br>
                  <a:rPr lang="en-US" altLang="zh-CN" smtClean="0">
                    <a:latin typeface="Arial"/>
                    <a:ea typeface="DFHeiW5-GB"/>
                    <a:sym typeface="Arial"/>
                  </a:rPr>
                </a:br>
                <a:r>
                  <a:rPr lang="zh-CN" altLang="en-US" sz="16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存储</a:t>
                </a:r>
                <a:endParaRPr lang="en-US" altLang="zh-CN" sz="1600">
                  <a:solidFill>
                    <a:srgbClr val="000000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58" name="TextBox 76"/>
              <p:cNvSpPr txBox="1">
                <a:spLocks noChangeArrowheads="1"/>
              </p:cNvSpPr>
              <p:nvPr/>
            </p:nvSpPr>
            <p:spPr bwMode="auto">
              <a:xfrm>
                <a:off x="1071137" y="5522088"/>
                <a:ext cx="784890" cy="6626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ct val="40000"/>
                  </a:spcAft>
                </a:pPr>
                <a:r>
                  <a:rPr lang="en-US" altLang="zh-CN" sz="16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iSCSI</a:t>
                </a:r>
                <a:r>
                  <a:rPr lang="en-US" altLang="zh-CN" smtClean="0">
                    <a:latin typeface="Arial"/>
                    <a:ea typeface="DFHeiW5-GB"/>
                    <a:sym typeface="Arial"/>
                  </a:rPr>
                  <a:t/>
                </a:r>
                <a:br>
                  <a:rPr lang="en-US" altLang="zh-CN" smtClean="0">
                    <a:latin typeface="Arial"/>
                    <a:ea typeface="DFHeiW5-GB"/>
                    <a:sym typeface="Arial"/>
                  </a:rPr>
                </a:br>
                <a:r>
                  <a:rPr lang="zh-CN" altLang="en-US" sz="16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存储</a:t>
                </a:r>
                <a:endParaRPr lang="en-US" altLang="zh-CN" sz="1600">
                  <a:solidFill>
                    <a:srgbClr val="000000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grpSp>
            <p:nvGrpSpPr>
              <p:cNvPr id="170" name="Group 169"/>
              <p:cNvGrpSpPr/>
              <p:nvPr/>
            </p:nvGrpSpPr>
            <p:grpSpPr>
              <a:xfrm>
                <a:off x="2762250" y="863600"/>
                <a:ext cx="676275" cy="892175"/>
                <a:chOff x="2762250" y="863600"/>
                <a:chExt cx="676275" cy="892175"/>
              </a:xfrm>
            </p:grpSpPr>
            <p:pic>
              <p:nvPicPr>
                <p:cNvPr id="116" name="Picture 384" descr="ICON_Server_Rack_Q308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2762250" y="1260475"/>
                  <a:ext cx="676275" cy="495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59" name="Picture 3" descr="C:\Users\testuser\AppData\Local\Temp\VMwareDnD\ea8c5b47\ICON_OS_3D_Q408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800350" y="1079500"/>
                  <a:ext cx="630238" cy="525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0" name="Picture 2" descr="C:\Users\testuser\AppData\Local\Temp\VMwareDnD\555dc0ff\ICON_App_3D_Q408.pn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800350" y="863600"/>
                  <a:ext cx="631825" cy="533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96" name="Group 195"/>
              <p:cNvGrpSpPr/>
              <p:nvPr/>
            </p:nvGrpSpPr>
            <p:grpSpPr>
              <a:xfrm>
                <a:off x="5657850" y="863600"/>
                <a:ext cx="676275" cy="892175"/>
                <a:chOff x="5657850" y="863600"/>
                <a:chExt cx="676275" cy="892175"/>
              </a:xfrm>
            </p:grpSpPr>
            <p:pic>
              <p:nvPicPr>
                <p:cNvPr id="113" name="Picture 384" descr="ICON_Server_Rack_Q308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5657850" y="1260475"/>
                  <a:ext cx="676275" cy="495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1" name="Picture 3" descr="C:\Users\testuser\AppData\Local\Temp\VMwareDnD\ea8c5b47\ICON_OS_3D_Q408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5695950" y="1079500"/>
                  <a:ext cx="630238" cy="525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2" name="Picture 2" descr="C:\Users\testuser\AppData\Local\Temp\VMwareDnD\555dc0ff\ICON_App_3D_Q408.pn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5695950" y="863600"/>
                  <a:ext cx="631825" cy="533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97" name="Group 196"/>
              <p:cNvGrpSpPr/>
              <p:nvPr/>
            </p:nvGrpSpPr>
            <p:grpSpPr>
              <a:xfrm>
                <a:off x="4692650" y="863600"/>
                <a:ext cx="676275" cy="892175"/>
                <a:chOff x="4692650" y="863600"/>
                <a:chExt cx="676275" cy="892175"/>
              </a:xfrm>
            </p:grpSpPr>
            <p:pic>
              <p:nvPicPr>
                <p:cNvPr id="114" name="Picture 384" descr="ICON_Server_Rack_Q308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4692650" y="1260475"/>
                  <a:ext cx="676275" cy="495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3" name="Picture 3" descr="C:\Users\testuser\AppData\Local\Temp\VMwareDnD\ea8c5b47\ICON_OS_3D_Q408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4730750" y="1079500"/>
                  <a:ext cx="630238" cy="525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4" name="Picture 2" descr="C:\Users\testuser\AppData\Local\Temp\VMwareDnD\555dc0ff\ICON_App_3D_Q408.pn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4730750" y="863600"/>
                  <a:ext cx="631825" cy="533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75" name="Group 174"/>
              <p:cNvGrpSpPr/>
              <p:nvPr/>
            </p:nvGrpSpPr>
            <p:grpSpPr>
              <a:xfrm>
                <a:off x="3725863" y="863600"/>
                <a:ext cx="677862" cy="892175"/>
                <a:chOff x="3725863" y="863600"/>
                <a:chExt cx="677862" cy="892175"/>
              </a:xfrm>
            </p:grpSpPr>
            <p:pic>
              <p:nvPicPr>
                <p:cNvPr id="115" name="Picture 384" descr="ICON_Server_Rack_Q308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725863" y="1260475"/>
                  <a:ext cx="677862" cy="495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5" name="Picture 3" descr="C:\Users\testuser\AppData\Local\Temp\VMwareDnD\ea8c5b47\ICON_OS_3D_Q408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3765550" y="1079500"/>
                  <a:ext cx="630238" cy="525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6" name="Picture 2" descr="C:\Users\testuser\AppData\Local\Temp\VMwareDnD\555dc0ff\ICON_App_3D_Q408.pn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3765550" y="863600"/>
                  <a:ext cx="631825" cy="533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92" name="Line 81"/>
              <p:cNvSpPr>
                <a:spLocks noChangeShapeType="1"/>
              </p:cNvSpPr>
              <p:nvPr/>
            </p:nvSpPr>
            <p:spPr bwMode="auto">
              <a:xfrm flipV="1">
                <a:off x="6915893" y="1635496"/>
                <a:ext cx="0" cy="5842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3" name="Line 81"/>
              <p:cNvSpPr>
                <a:spLocks noChangeShapeType="1"/>
              </p:cNvSpPr>
              <p:nvPr/>
            </p:nvSpPr>
            <p:spPr bwMode="auto">
              <a:xfrm flipV="1">
                <a:off x="7923316" y="1633516"/>
                <a:ext cx="0" cy="5842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4" name="Line 77"/>
              <p:cNvSpPr>
                <a:spLocks noChangeShapeType="1"/>
              </p:cNvSpPr>
              <p:nvPr/>
            </p:nvSpPr>
            <p:spPr bwMode="auto">
              <a:xfrm flipV="1">
                <a:off x="2235694" y="1611745"/>
                <a:ext cx="0" cy="5842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5" name="Line 77"/>
              <p:cNvSpPr>
                <a:spLocks noChangeShapeType="1"/>
              </p:cNvSpPr>
              <p:nvPr/>
            </p:nvSpPr>
            <p:spPr bwMode="auto">
              <a:xfrm flipV="1">
                <a:off x="1273793" y="1635496"/>
                <a:ext cx="0" cy="5842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8" name="Line 89"/>
              <p:cNvSpPr>
                <a:spLocks noChangeShapeType="1"/>
              </p:cNvSpPr>
              <p:nvPr/>
            </p:nvSpPr>
            <p:spPr bwMode="auto">
              <a:xfrm flipV="1">
                <a:off x="7690922" y="1484745"/>
                <a:ext cx="0" cy="914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99" name="Line 89"/>
              <p:cNvSpPr>
                <a:spLocks noChangeShapeType="1"/>
              </p:cNvSpPr>
              <p:nvPr/>
            </p:nvSpPr>
            <p:spPr bwMode="auto">
              <a:xfrm flipV="1">
                <a:off x="6705270" y="1484745"/>
                <a:ext cx="0" cy="914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200" name="Line 89"/>
              <p:cNvSpPr>
                <a:spLocks noChangeShapeType="1"/>
              </p:cNvSpPr>
              <p:nvPr/>
            </p:nvSpPr>
            <p:spPr bwMode="auto">
              <a:xfrm flipV="1">
                <a:off x="2002642" y="1449119"/>
                <a:ext cx="0" cy="914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201" name="Line 89"/>
              <p:cNvSpPr>
                <a:spLocks noChangeShapeType="1"/>
              </p:cNvSpPr>
              <p:nvPr/>
            </p:nvSpPr>
            <p:spPr bwMode="auto">
              <a:xfrm flipV="1">
                <a:off x="1064491" y="1472869"/>
                <a:ext cx="0" cy="91440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grpSp>
            <p:nvGrpSpPr>
              <p:cNvPr id="176" name="Group 175"/>
              <p:cNvGrpSpPr/>
              <p:nvPr/>
            </p:nvGrpSpPr>
            <p:grpSpPr>
              <a:xfrm>
                <a:off x="931471" y="861620"/>
                <a:ext cx="676275" cy="892175"/>
                <a:chOff x="2762250" y="863600"/>
                <a:chExt cx="676275" cy="892175"/>
              </a:xfrm>
            </p:grpSpPr>
            <p:pic>
              <p:nvPicPr>
                <p:cNvPr id="177" name="Picture 384" descr="ICON_Server_Rack_Q308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2762250" y="1260475"/>
                  <a:ext cx="676275" cy="495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8" name="Picture 3" descr="C:\Users\testuser\AppData\Local\Temp\VMwareDnD\ea8c5b47\ICON_OS_3D_Q408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800350" y="1079500"/>
                  <a:ext cx="630238" cy="525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79" name="Picture 2" descr="C:\Users\testuser\AppData\Local\Temp\VMwareDnD\555dc0ff\ICON_App_3D_Q408.pn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800350" y="863600"/>
                  <a:ext cx="631825" cy="533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80" name="Group 179"/>
              <p:cNvGrpSpPr/>
              <p:nvPr/>
            </p:nvGrpSpPr>
            <p:grpSpPr>
              <a:xfrm>
                <a:off x="1895084" y="861620"/>
                <a:ext cx="677862" cy="892175"/>
                <a:chOff x="3725863" y="863600"/>
                <a:chExt cx="677862" cy="892175"/>
              </a:xfrm>
            </p:grpSpPr>
            <p:pic>
              <p:nvPicPr>
                <p:cNvPr id="181" name="Picture 384" descr="ICON_Server_Rack_Q308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725863" y="1260475"/>
                  <a:ext cx="677862" cy="495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2" name="Picture 3" descr="C:\Users\testuser\AppData\Local\Temp\VMwareDnD\ea8c5b47\ICON_OS_3D_Q408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3765550" y="1079500"/>
                  <a:ext cx="630238" cy="525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3" name="Picture 2" descr="C:\Users\testuser\AppData\Local\Temp\VMwareDnD\555dc0ff\ICON_App_3D_Q408.pn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3765550" y="863600"/>
                  <a:ext cx="631825" cy="533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88" name="Group 187"/>
              <p:cNvGrpSpPr/>
              <p:nvPr/>
            </p:nvGrpSpPr>
            <p:grpSpPr>
              <a:xfrm>
                <a:off x="7535863" y="849745"/>
                <a:ext cx="677862" cy="892175"/>
                <a:chOff x="3725863" y="863600"/>
                <a:chExt cx="677862" cy="892175"/>
              </a:xfrm>
            </p:grpSpPr>
            <p:pic>
              <p:nvPicPr>
                <p:cNvPr id="189" name="Picture 384" descr="ICON_Server_Rack_Q308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725863" y="1260475"/>
                  <a:ext cx="677862" cy="495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90" name="Picture 3" descr="C:\Users\testuser\AppData\Local\Temp\VMwareDnD\ea8c5b47\ICON_OS_3D_Q408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3765550" y="1079500"/>
                  <a:ext cx="630238" cy="525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91" name="Picture 2" descr="C:\Users\testuser\AppData\Local\Temp\VMwareDnD\555dc0ff\ICON_App_3D_Q408.pn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3765550" y="863600"/>
                  <a:ext cx="631825" cy="533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84" name="Group 183"/>
              <p:cNvGrpSpPr/>
              <p:nvPr/>
            </p:nvGrpSpPr>
            <p:grpSpPr>
              <a:xfrm>
                <a:off x="6572250" y="849745"/>
                <a:ext cx="676275" cy="892175"/>
                <a:chOff x="2762250" y="863600"/>
                <a:chExt cx="676275" cy="892175"/>
              </a:xfrm>
            </p:grpSpPr>
            <p:pic>
              <p:nvPicPr>
                <p:cNvPr id="185" name="Picture 384" descr="ICON_Server_Rack_Q308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2762250" y="1260475"/>
                  <a:ext cx="676275" cy="4953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6" name="Picture 3" descr="C:\Users\testuser\AppData\Local\Temp\VMwareDnD\ea8c5b47\ICON_OS_3D_Q408.pn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800350" y="1079500"/>
                  <a:ext cx="630238" cy="5254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87" name="Picture 2" descr="C:\Users\testuser\AppData\Local\Temp\VMwareDnD\555dc0ff\ICON_App_3D_Q408.png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800350" y="863600"/>
                  <a:ext cx="631825" cy="5334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203" name="Picture 20" descr="ICON_NetSwitch_LG_Q408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677363" y="5058241"/>
                <a:ext cx="942138" cy="6243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04" name="TextBox 76"/>
              <p:cNvSpPr txBox="1">
                <a:spLocks noChangeArrowheads="1"/>
              </p:cNvSpPr>
              <p:nvPr/>
            </p:nvSpPr>
            <p:spPr bwMode="auto">
              <a:xfrm>
                <a:off x="3910908" y="5615112"/>
                <a:ext cx="660361" cy="3836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ct val="40000"/>
                  </a:spcAft>
                </a:pPr>
                <a:r>
                  <a:rPr lang="zh-CN" altLang="en-US" sz="16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网络</a:t>
                </a:r>
                <a:endParaRPr lang="en-US" altLang="zh-CN" sz="1600">
                  <a:solidFill>
                    <a:srgbClr val="000000"/>
                  </a:solidFill>
                  <a:latin typeface="Arial"/>
                  <a:ea typeface="DFHeiW5-GB"/>
                  <a:sym typeface="Arial"/>
                </a:endParaRPr>
              </a:p>
            </p:txBody>
          </p:sp>
        </p:grpSp>
        <p:sp>
          <p:nvSpPr>
            <p:cNvPr id="205" name="TextBox 204"/>
            <p:cNvSpPr txBox="1"/>
            <p:nvPr/>
          </p:nvSpPr>
          <p:spPr bwMode="auto">
            <a:xfrm>
              <a:off x="871822" y="1235035"/>
              <a:ext cx="748923" cy="60016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>
                <a:spcAft>
                  <a:spcPct val="40000"/>
                </a:spcAft>
                <a:defRPr/>
              </a:pPr>
              <a:r>
                <a:rPr lang="en-US" altLang="zh-CN" sz="11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       </a:t>
              </a:r>
              <a:r>
                <a:rPr lang="zh-CN" altLang="en-US" sz="11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应用</a:t>
              </a:r>
              <a:r>
                <a:rPr lang="en-US" altLang="zh-CN" smtClean="0">
                  <a:latin typeface="Arial"/>
                  <a:ea typeface="DFHeiW5-GB"/>
                  <a:sym typeface="Arial"/>
                </a:rPr>
                <a:t/>
              </a:r>
              <a:br>
                <a:rPr lang="en-US" altLang="zh-CN" smtClean="0">
                  <a:latin typeface="Arial"/>
                  <a:ea typeface="DFHeiW5-GB"/>
                  <a:sym typeface="Arial"/>
                </a:rPr>
              </a:br>
              <a:r>
                <a:rPr lang="zh-CN" altLang="en-US" sz="11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操作系统</a:t>
              </a:r>
              <a:r>
                <a:rPr lang="en-US" altLang="zh-CN" smtClean="0">
                  <a:latin typeface="Arial"/>
                  <a:ea typeface="DFHeiW5-GB"/>
                  <a:sym typeface="Arial"/>
                </a:rPr>
                <a:t/>
              </a:r>
              <a:br>
                <a:rPr lang="en-US" altLang="zh-CN" smtClean="0">
                  <a:latin typeface="Arial"/>
                  <a:ea typeface="DFHeiW5-GB"/>
                  <a:sym typeface="Arial"/>
                </a:rPr>
              </a:br>
              <a:r>
                <a:rPr lang="zh-CN" altLang="en-US" sz="11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物理主机</a:t>
              </a:r>
              <a:endParaRPr lang="en-US" altLang="zh-CN" sz="1100" b="1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cxnSp>
          <p:nvCxnSpPr>
            <p:cNvPr id="206" name="Straight Arrow Connector 113"/>
            <p:cNvCxnSpPr>
              <a:cxnSpLocks noChangeShapeType="1"/>
            </p:cNvCxnSpPr>
            <p:nvPr/>
          </p:nvCxnSpPr>
          <p:spPr bwMode="auto">
            <a:xfrm>
              <a:off x="1543792" y="1389413"/>
              <a:ext cx="391700" cy="1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83" name="Straight Arrow Connector 113"/>
            <p:cNvCxnSpPr>
              <a:cxnSpLocks noChangeShapeType="1"/>
            </p:cNvCxnSpPr>
            <p:nvPr/>
          </p:nvCxnSpPr>
          <p:spPr bwMode="auto">
            <a:xfrm>
              <a:off x="1553689" y="1553688"/>
              <a:ext cx="391700" cy="1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85" name="Straight Arrow Connector 113"/>
            <p:cNvCxnSpPr>
              <a:cxnSpLocks noChangeShapeType="1"/>
            </p:cNvCxnSpPr>
            <p:nvPr/>
          </p:nvCxnSpPr>
          <p:spPr bwMode="auto">
            <a:xfrm>
              <a:off x="1539834" y="1706088"/>
              <a:ext cx="391700" cy="1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371651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虚拟基础架构简介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75" name="TextBox 74"/>
          <p:cNvSpPr txBox="1"/>
          <p:nvPr/>
        </p:nvSpPr>
        <p:spPr bwMode="auto">
          <a:xfrm>
            <a:off x="353784" y="1579942"/>
            <a:ext cx="76595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zh-CN" altLang="en-US" sz="11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虚拟化</a:t>
            </a:r>
            <a:r>
              <a:rPr lang="en-US" altLang="zh-CN" sz="11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z="11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z="11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管理程序</a:t>
            </a:r>
            <a:endParaRPr lang="en-US" altLang="zh-CN" sz="1100" b="1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76" name="TextBox 75"/>
          <p:cNvSpPr txBox="1"/>
          <p:nvPr/>
        </p:nvSpPr>
        <p:spPr bwMode="auto">
          <a:xfrm>
            <a:off x="-66899" y="1944893"/>
            <a:ext cx="153191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>
              <a:defRPr/>
            </a:pPr>
            <a:r>
              <a:rPr lang="en-US" altLang="zh-CN" sz="11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         ESXi </a:t>
            </a:r>
            <a:r>
              <a:rPr lang="zh-CN" altLang="en-US" sz="11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主机</a:t>
            </a:r>
            <a:endParaRPr lang="en-US" altLang="zh-CN" sz="1100" b="1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494435" y="914398"/>
            <a:ext cx="8382062" cy="5074362"/>
            <a:chOff x="607559" y="914398"/>
            <a:chExt cx="8382062" cy="5074362"/>
          </a:xfrm>
        </p:grpSpPr>
        <p:grpSp>
          <p:nvGrpSpPr>
            <p:cNvPr id="72" name="Group 71"/>
            <p:cNvGrpSpPr/>
            <p:nvPr/>
          </p:nvGrpSpPr>
          <p:grpSpPr>
            <a:xfrm>
              <a:off x="1359911" y="914398"/>
              <a:ext cx="7629710" cy="5074362"/>
              <a:chOff x="528638" y="774700"/>
              <a:chExt cx="8085137" cy="5524570"/>
            </a:xfrm>
          </p:grpSpPr>
          <p:sp>
            <p:nvSpPr>
              <p:cNvPr id="13313" name="Line 107"/>
              <p:cNvSpPr>
                <a:spLocks noChangeShapeType="1"/>
              </p:cNvSpPr>
              <p:nvPr/>
            </p:nvSpPr>
            <p:spPr bwMode="auto">
              <a:xfrm>
                <a:off x="2856509" y="2875292"/>
                <a:ext cx="5443" cy="1186069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grpSp>
            <p:nvGrpSpPr>
              <p:cNvPr id="2" name="Group 90"/>
              <p:cNvGrpSpPr>
                <a:grpSpLocks/>
              </p:cNvGrpSpPr>
              <p:nvPr/>
            </p:nvGrpSpPr>
            <p:grpSpPr bwMode="auto">
              <a:xfrm>
                <a:off x="825500" y="1219200"/>
                <a:ext cx="6578600" cy="1917700"/>
                <a:chOff x="752" y="1264"/>
                <a:chExt cx="4144" cy="1208"/>
              </a:xfrm>
            </p:grpSpPr>
            <p:sp>
              <p:nvSpPr>
                <p:cNvPr id="13363" name="Line 85"/>
                <p:cNvSpPr>
                  <a:spLocks noChangeShapeType="1"/>
                </p:cNvSpPr>
                <p:nvPr/>
              </p:nvSpPr>
              <p:spPr bwMode="auto">
                <a:xfrm>
                  <a:off x="752" y="2464"/>
                  <a:ext cx="4144" cy="0"/>
                </a:xfrm>
                <a:prstGeom prst="line">
                  <a:avLst/>
                </a:prstGeom>
                <a:noFill/>
                <a:ln w="381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zh-CN">
                    <a:latin typeface="Arial"/>
                    <a:ea typeface="DFHeiW5-GB"/>
                    <a:sym typeface="Arial"/>
                  </a:endParaRPr>
                </a:p>
              </p:txBody>
            </p:sp>
            <p:sp>
              <p:nvSpPr>
                <p:cNvPr id="13364" name="Line 86"/>
                <p:cNvSpPr>
                  <a:spLocks noChangeShapeType="1"/>
                </p:cNvSpPr>
                <p:nvPr/>
              </p:nvSpPr>
              <p:spPr bwMode="auto">
                <a:xfrm flipV="1">
                  <a:off x="760" y="1344"/>
                  <a:ext cx="0" cy="1128"/>
                </a:xfrm>
                <a:prstGeom prst="line">
                  <a:avLst/>
                </a:prstGeom>
                <a:noFill/>
                <a:ln w="381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zh-CN">
                    <a:latin typeface="Arial"/>
                    <a:ea typeface="DFHeiW5-GB"/>
                    <a:sym typeface="Arial"/>
                  </a:endParaRPr>
                </a:p>
              </p:txBody>
            </p:sp>
            <p:sp>
              <p:nvSpPr>
                <p:cNvPr id="13365" name="Line 87"/>
                <p:cNvSpPr>
                  <a:spLocks noChangeShapeType="1"/>
                </p:cNvSpPr>
                <p:nvPr/>
              </p:nvSpPr>
              <p:spPr bwMode="auto">
                <a:xfrm flipV="1">
                  <a:off x="2176" y="1624"/>
                  <a:ext cx="0" cy="832"/>
                </a:xfrm>
                <a:prstGeom prst="line">
                  <a:avLst/>
                </a:prstGeom>
                <a:noFill/>
                <a:ln w="381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zh-CN">
                    <a:latin typeface="Arial"/>
                    <a:ea typeface="DFHeiW5-GB"/>
                    <a:sym typeface="Arial"/>
                  </a:endParaRPr>
                </a:p>
              </p:txBody>
            </p:sp>
            <p:sp>
              <p:nvSpPr>
                <p:cNvPr id="13366" name="Line 88"/>
                <p:cNvSpPr>
                  <a:spLocks noChangeShapeType="1"/>
                </p:cNvSpPr>
                <p:nvPr/>
              </p:nvSpPr>
              <p:spPr bwMode="auto">
                <a:xfrm flipV="1">
                  <a:off x="3456" y="1264"/>
                  <a:ext cx="0" cy="1208"/>
                </a:xfrm>
                <a:prstGeom prst="line">
                  <a:avLst/>
                </a:prstGeom>
                <a:noFill/>
                <a:ln w="381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zh-CN">
                    <a:latin typeface="Arial"/>
                    <a:ea typeface="DFHeiW5-GB"/>
                    <a:sym typeface="Arial"/>
                  </a:endParaRPr>
                </a:p>
              </p:txBody>
            </p:sp>
            <p:sp>
              <p:nvSpPr>
                <p:cNvPr id="13367" name="Line 89"/>
                <p:cNvSpPr>
                  <a:spLocks noChangeShapeType="1"/>
                </p:cNvSpPr>
                <p:nvPr/>
              </p:nvSpPr>
              <p:spPr bwMode="auto">
                <a:xfrm flipV="1">
                  <a:off x="4886" y="1624"/>
                  <a:ext cx="0" cy="832"/>
                </a:xfrm>
                <a:prstGeom prst="line">
                  <a:avLst/>
                </a:prstGeom>
                <a:noFill/>
                <a:ln w="38100">
                  <a:solidFill>
                    <a:srgbClr val="0000F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zh-CN">
                    <a:latin typeface="Arial"/>
                    <a:ea typeface="DFHeiW5-GB"/>
                    <a:sym typeface="Arial"/>
                  </a:endParaRPr>
                </a:p>
              </p:txBody>
            </p:sp>
          </p:grpSp>
          <p:grpSp>
            <p:nvGrpSpPr>
              <p:cNvPr id="3" name="Group 83"/>
              <p:cNvGrpSpPr>
                <a:grpSpLocks/>
              </p:cNvGrpSpPr>
              <p:nvPr/>
            </p:nvGrpSpPr>
            <p:grpSpPr bwMode="auto">
              <a:xfrm>
                <a:off x="1816100" y="1524000"/>
                <a:ext cx="6578600" cy="1346200"/>
                <a:chOff x="1248" y="1440"/>
                <a:chExt cx="4144" cy="848"/>
              </a:xfrm>
            </p:grpSpPr>
            <p:sp>
              <p:nvSpPr>
                <p:cNvPr id="13358" name="Line 77"/>
                <p:cNvSpPr>
                  <a:spLocks noChangeShapeType="1"/>
                </p:cNvSpPr>
                <p:nvPr/>
              </p:nvSpPr>
              <p:spPr bwMode="auto">
                <a:xfrm>
                  <a:off x="1248" y="2280"/>
                  <a:ext cx="4144" cy="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zh-CN">
                    <a:latin typeface="Arial"/>
                    <a:ea typeface="DFHeiW5-GB"/>
                    <a:sym typeface="Arial"/>
                  </a:endParaRPr>
                </a:p>
              </p:txBody>
            </p:sp>
            <p:sp>
              <p:nvSpPr>
                <p:cNvPr id="13359" name="Line 79"/>
                <p:cNvSpPr>
                  <a:spLocks noChangeShapeType="1"/>
                </p:cNvSpPr>
                <p:nvPr/>
              </p:nvSpPr>
              <p:spPr bwMode="auto">
                <a:xfrm flipV="1">
                  <a:off x="1256" y="1456"/>
                  <a:ext cx="0" cy="83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zh-CN">
                    <a:latin typeface="Arial"/>
                    <a:ea typeface="DFHeiW5-GB"/>
                    <a:sym typeface="Arial"/>
                  </a:endParaRPr>
                </a:p>
              </p:txBody>
            </p:sp>
            <p:sp>
              <p:nvSpPr>
                <p:cNvPr id="13360" name="Line 80"/>
                <p:cNvSpPr>
                  <a:spLocks noChangeShapeType="1"/>
                </p:cNvSpPr>
                <p:nvPr/>
              </p:nvSpPr>
              <p:spPr bwMode="auto">
                <a:xfrm flipV="1">
                  <a:off x="2672" y="1440"/>
                  <a:ext cx="0" cy="83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zh-CN">
                    <a:latin typeface="Arial"/>
                    <a:ea typeface="DFHeiW5-GB"/>
                    <a:sym typeface="Arial"/>
                  </a:endParaRPr>
                </a:p>
              </p:txBody>
            </p:sp>
            <p:sp>
              <p:nvSpPr>
                <p:cNvPr id="13361" name="Line 81"/>
                <p:cNvSpPr>
                  <a:spLocks noChangeShapeType="1"/>
                </p:cNvSpPr>
                <p:nvPr/>
              </p:nvSpPr>
              <p:spPr bwMode="auto">
                <a:xfrm flipV="1">
                  <a:off x="3952" y="1456"/>
                  <a:ext cx="0" cy="83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zh-CN">
                    <a:latin typeface="Arial"/>
                    <a:ea typeface="DFHeiW5-GB"/>
                    <a:sym typeface="Arial"/>
                  </a:endParaRPr>
                </a:p>
              </p:txBody>
            </p:sp>
            <p:sp>
              <p:nvSpPr>
                <p:cNvPr id="13362" name="Line 82"/>
                <p:cNvSpPr>
                  <a:spLocks noChangeShapeType="1"/>
                </p:cNvSpPr>
                <p:nvPr/>
              </p:nvSpPr>
              <p:spPr bwMode="auto">
                <a:xfrm flipV="1">
                  <a:off x="5376" y="1440"/>
                  <a:ext cx="0" cy="83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zh-CN">
                    <a:latin typeface="Arial"/>
                    <a:ea typeface="DFHeiW5-GB"/>
                    <a:sym typeface="Arial"/>
                  </a:endParaRPr>
                </a:p>
              </p:txBody>
            </p:sp>
          </p:grpSp>
          <p:grpSp>
            <p:nvGrpSpPr>
              <p:cNvPr id="4" name="Group 46"/>
              <p:cNvGrpSpPr>
                <a:grpSpLocks/>
              </p:cNvGrpSpPr>
              <p:nvPr/>
            </p:nvGrpSpPr>
            <p:grpSpPr bwMode="auto">
              <a:xfrm>
                <a:off x="528638" y="774700"/>
                <a:ext cx="1773237" cy="1925638"/>
                <a:chOff x="669" y="512"/>
                <a:chExt cx="1117" cy="1213"/>
              </a:xfrm>
            </p:grpSpPr>
            <p:pic>
              <p:nvPicPr>
                <p:cNvPr id="13353" name="Picture 7" descr="C:\Users\Abject-3D\Desktop\VMWare Files\FINAL diagrams\Basic Virtualization\3D PNGs\DGRM_Trad_Arch_Q109-01_2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03" y="876"/>
                  <a:ext cx="1083" cy="8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5" name="Group 41"/>
                <p:cNvGrpSpPr>
                  <a:grpSpLocks/>
                </p:cNvGrpSpPr>
                <p:nvPr/>
              </p:nvGrpSpPr>
              <p:grpSpPr bwMode="auto">
                <a:xfrm>
                  <a:off x="669" y="687"/>
                  <a:ext cx="1107" cy="783"/>
                  <a:chOff x="3931" y="1488"/>
                  <a:chExt cx="1581" cy="1118"/>
                </a:xfrm>
              </p:grpSpPr>
              <p:pic>
                <p:nvPicPr>
                  <p:cNvPr id="13356" name="Picture 4" descr="C:\Users\Abject-3D\Desktop\VMWare Files\FINAL diagrams\Basic Virtualization\3D PNGs\ICON_ThinApp_3D_Q408_Comm_1.png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984" y="1488"/>
                    <a:ext cx="1528" cy="11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13357" name="Text Box 43"/>
                  <p:cNvSpPr txBox="1">
                    <a:spLocks noChangeArrowheads="1"/>
                  </p:cNvSpPr>
                  <p:nvPr/>
                </p:nvSpPr>
                <p:spPr bwMode="auto">
                  <a:xfrm rot="1740000">
                    <a:off x="3931" y="2172"/>
                    <a:ext cx="912" cy="20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altLang="zh-CN" sz="750" b="1" smtClean="0">
                        <a:solidFill>
                          <a:schemeClr val="bg1"/>
                        </a:solidFill>
                        <a:latin typeface="Arial"/>
                        <a:ea typeface="DFHeiW5-GB"/>
                        <a:cs typeface="SimSun"/>
                        <a:sym typeface="Arial"/>
                      </a:rPr>
                      <a:t>VMware vSphere</a:t>
                    </a:r>
                    <a:endParaRPr lang="en-US" altLang="zh-CN" sz="750" b="1">
                      <a:solidFill>
                        <a:schemeClr val="bg1"/>
                      </a:solidFill>
                      <a:latin typeface="Arial"/>
                      <a:ea typeface="DFHeiW5-GB"/>
                      <a:cs typeface="SimSun"/>
                      <a:sym typeface="Arial"/>
                    </a:endParaRPr>
                  </a:p>
                </p:txBody>
              </p:sp>
            </p:grpSp>
            <p:pic>
              <p:nvPicPr>
                <p:cNvPr id="13355" name="Picture 6" descr="C:\Users\Abject-3D\Desktop\VMWare Files\FINAL diagrams\Basic Virtualization\3D PNGs\DGRM_Server_VMs_detail_6_VMware_Q408_0.png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10" y="512"/>
                  <a:ext cx="1021" cy="7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6" name="Group 47"/>
              <p:cNvGrpSpPr>
                <a:grpSpLocks/>
              </p:cNvGrpSpPr>
              <p:nvPr/>
            </p:nvGrpSpPr>
            <p:grpSpPr bwMode="auto">
              <a:xfrm>
                <a:off x="4735513" y="774700"/>
                <a:ext cx="1773237" cy="1925638"/>
                <a:chOff x="669" y="512"/>
                <a:chExt cx="1117" cy="1213"/>
              </a:xfrm>
            </p:grpSpPr>
            <p:pic>
              <p:nvPicPr>
                <p:cNvPr id="13348" name="Picture 7" descr="C:\Users\Abject-3D\Desktop\VMWare Files\FINAL diagrams\Basic Virtualization\3D PNGs\DGRM_Trad_Arch_Q109-01_2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03" y="876"/>
                  <a:ext cx="1083" cy="8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7" name="Group 49"/>
                <p:cNvGrpSpPr>
                  <a:grpSpLocks/>
                </p:cNvGrpSpPr>
                <p:nvPr/>
              </p:nvGrpSpPr>
              <p:grpSpPr bwMode="auto">
                <a:xfrm>
                  <a:off x="669" y="687"/>
                  <a:ext cx="1107" cy="783"/>
                  <a:chOff x="3931" y="1488"/>
                  <a:chExt cx="1581" cy="1118"/>
                </a:xfrm>
              </p:grpSpPr>
              <p:pic>
                <p:nvPicPr>
                  <p:cNvPr id="13351" name="Picture 4" descr="C:\Users\Abject-3D\Desktop\VMWare Files\FINAL diagrams\Basic Virtualization\3D PNGs\ICON_ThinApp_3D_Q408_Comm_1.png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984" y="1488"/>
                    <a:ext cx="1528" cy="11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13352" name="Text Box 51"/>
                  <p:cNvSpPr txBox="1">
                    <a:spLocks noChangeArrowheads="1"/>
                  </p:cNvSpPr>
                  <p:nvPr/>
                </p:nvSpPr>
                <p:spPr bwMode="auto">
                  <a:xfrm rot="1740000">
                    <a:off x="3931" y="2172"/>
                    <a:ext cx="912" cy="20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altLang="zh-CN" sz="750" b="1" smtClean="0">
                        <a:solidFill>
                          <a:schemeClr val="bg1"/>
                        </a:solidFill>
                        <a:latin typeface="Arial"/>
                        <a:ea typeface="DFHeiW5-GB"/>
                        <a:cs typeface="SimSun"/>
                        <a:sym typeface="Arial"/>
                      </a:rPr>
                      <a:t>VMware vSphere</a:t>
                    </a:r>
                    <a:endParaRPr lang="en-US" altLang="zh-CN" sz="750" b="1">
                      <a:solidFill>
                        <a:schemeClr val="bg1"/>
                      </a:solidFill>
                      <a:latin typeface="Arial"/>
                      <a:ea typeface="DFHeiW5-GB"/>
                      <a:cs typeface="SimSun"/>
                      <a:sym typeface="Arial"/>
                    </a:endParaRPr>
                  </a:p>
                </p:txBody>
              </p:sp>
            </p:grpSp>
            <p:pic>
              <p:nvPicPr>
                <p:cNvPr id="13350" name="Picture 6" descr="C:\Users\Abject-3D\Desktop\VMWare Files\FINAL diagrams\Basic Virtualization\3D PNGs\DGRM_Server_VMs_detail_6_VMware_Q408_0.png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10" y="512"/>
                  <a:ext cx="1021" cy="7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8" name="Group 65"/>
              <p:cNvGrpSpPr>
                <a:grpSpLocks/>
              </p:cNvGrpSpPr>
              <p:nvPr/>
            </p:nvGrpSpPr>
            <p:grpSpPr bwMode="auto">
              <a:xfrm>
                <a:off x="2632075" y="774700"/>
                <a:ext cx="1773238" cy="1925638"/>
                <a:chOff x="669" y="512"/>
                <a:chExt cx="1117" cy="1213"/>
              </a:xfrm>
            </p:grpSpPr>
            <p:pic>
              <p:nvPicPr>
                <p:cNvPr id="13343" name="Picture 7" descr="C:\Users\Abject-3D\Desktop\VMWare Files\FINAL diagrams\Basic Virtualization\3D PNGs\DGRM_Trad_Arch_Q109-01_2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03" y="876"/>
                  <a:ext cx="1083" cy="8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9" name="Group 67"/>
                <p:cNvGrpSpPr>
                  <a:grpSpLocks/>
                </p:cNvGrpSpPr>
                <p:nvPr/>
              </p:nvGrpSpPr>
              <p:grpSpPr bwMode="auto">
                <a:xfrm>
                  <a:off x="669" y="687"/>
                  <a:ext cx="1107" cy="783"/>
                  <a:chOff x="3931" y="1488"/>
                  <a:chExt cx="1581" cy="1118"/>
                </a:xfrm>
              </p:grpSpPr>
              <p:pic>
                <p:nvPicPr>
                  <p:cNvPr id="13346" name="Picture 4" descr="C:\Users\Abject-3D\Desktop\VMWare Files\FINAL diagrams\Basic Virtualization\3D PNGs\ICON_ThinApp_3D_Q408_Comm_1.png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984" y="1488"/>
                    <a:ext cx="1528" cy="11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13347" name="Text Box 69"/>
                  <p:cNvSpPr txBox="1">
                    <a:spLocks noChangeArrowheads="1"/>
                  </p:cNvSpPr>
                  <p:nvPr/>
                </p:nvSpPr>
                <p:spPr bwMode="auto">
                  <a:xfrm rot="1740000">
                    <a:off x="3931" y="2172"/>
                    <a:ext cx="912" cy="20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altLang="zh-CN" sz="750" b="1" smtClean="0">
                        <a:solidFill>
                          <a:schemeClr val="bg1"/>
                        </a:solidFill>
                        <a:latin typeface="Arial"/>
                        <a:ea typeface="DFHeiW5-GB"/>
                        <a:cs typeface="SimSun"/>
                        <a:sym typeface="Arial"/>
                      </a:rPr>
                      <a:t>VMware vSphere</a:t>
                    </a:r>
                    <a:endParaRPr lang="en-US" altLang="zh-CN" sz="750" b="1">
                      <a:solidFill>
                        <a:schemeClr val="bg1"/>
                      </a:solidFill>
                      <a:latin typeface="Arial"/>
                      <a:ea typeface="DFHeiW5-GB"/>
                      <a:cs typeface="SimSun"/>
                      <a:sym typeface="Arial"/>
                    </a:endParaRPr>
                  </a:p>
                </p:txBody>
              </p:sp>
            </p:grpSp>
            <p:pic>
              <p:nvPicPr>
                <p:cNvPr id="13345" name="Picture 6" descr="C:\Users\Abject-3D\Desktop\VMWare Files\FINAL diagrams\Basic Virtualization\3D PNGs\DGRM_Server_VMs_detail_6_VMware_Q408_0.png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10" y="512"/>
                  <a:ext cx="1021" cy="7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" name="Group 71"/>
              <p:cNvGrpSpPr>
                <a:grpSpLocks/>
              </p:cNvGrpSpPr>
              <p:nvPr/>
            </p:nvGrpSpPr>
            <p:grpSpPr bwMode="auto">
              <a:xfrm>
                <a:off x="6840538" y="774700"/>
                <a:ext cx="1773237" cy="1925638"/>
                <a:chOff x="669" y="512"/>
                <a:chExt cx="1117" cy="1213"/>
              </a:xfrm>
            </p:grpSpPr>
            <p:pic>
              <p:nvPicPr>
                <p:cNvPr id="13338" name="Picture 7" descr="C:\Users\Abject-3D\Desktop\VMWare Files\FINAL diagrams\Basic Virtualization\3D PNGs\DGRM_Trad_Arch_Q109-01_2.png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703" y="876"/>
                  <a:ext cx="1083" cy="84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11" name="Group 73"/>
                <p:cNvGrpSpPr>
                  <a:grpSpLocks/>
                </p:cNvGrpSpPr>
                <p:nvPr/>
              </p:nvGrpSpPr>
              <p:grpSpPr bwMode="auto">
                <a:xfrm>
                  <a:off x="669" y="687"/>
                  <a:ext cx="1107" cy="783"/>
                  <a:chOff x="3931" y="1488"/>
                  <a:chExt cx="1581" cy="1118"/>
                </a:xfrm>
              </p:grpSpPr>
              <p:pic>
                <p:nvPicPr>
                  <p:cNvPr id="13341" name="Picture 4" descr="C:\Users\Abject-3D\Desktop\VMWare Files\FINAL diagrams\Basic Virtualization\3D PNGs\ICON_ThinApp_3D_Q408_Comm_1.png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3984" y="1488"/>
                    <a:ext cx="1528" cy="111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13342" name="Text Box 75"/>
                  <p:cNvSpPr txBox="1">
                    <a:spLocks noChangeArrowheads="1"/>
                  </p:cNvSpPr>
                  <p:nvPr/>
                </p:nvSpPr>
                <p:spPr bwMode="auto">
                  <a:xfrm rot="1740000">
                    <a:off x="3931" y="2169"/>
                    <a:ext cx="912" cy="20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algn="ctr">
                      <a:spcBef>
                        <a:spcPct val="50000"/>
                      </a:spcBef>
                    </a:pPr>
                    <a:r>
                      <a:rPr lang="en-US" altLang="zh-CN" sz="750" b="1" smtClean="0">
                        <a:solidFill>
                          <a:schemeClr val="bg1"/>
                        </a:solidFill>
                        <a:latin typeface="Arial"/>
                        <a:ea typeface="DFHeiW5-GB"/>
                        <a:cs typeface="SimSun"/>
                        <a:sym typeface="Arial"/>
                      </a:rPr>
                      <a:t>VMware vSphere</a:t>
                    </a:r>
                    <a:endParaRPr lang="en-US" altLang="zh-CN" sz="750" b="1">
                      <a:solidFill>
                        <a:schemeClr val="bg1"/>
                      </a:solidFill>
                      <a:latin typeface="Arial"/>
                      <a:ea typeface="DFHeiW5-GB"/>
                      <a:cs typeface="SimSun"/>
                      <a:sym typeface="Arial"/>
                    </a:endParaRPr>
                  </a:p>
                </p:txBody>
              </p:sp>
            </p:grpSp>
            <p:pic>
              <p:nvPicPr>
                <p:cNvPr id="13340" name="Picture 6" descr="C:\Users\Abject-3D\Desktop\VMWare Files\FINAL diagrams\Basic Virtualization\3D PNGs\DGRM_Server_VMs_detail_6_VMware_Q408_0.png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710" y="512"/>
                  <a:ext cx="1021" cy="76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3322" name="Line 91"/>
              <p:cNvSpPr>
                <a:spLocks noChangeShapeType="1"/>
              </p:cNvSpPr>
              <p:nvPr/>
            </p:nvSpPr>
            <p:spPr bwMode="auto">
              <a:xfrm>
                <a:off x="6083300" y="3136900"/>
                <a:ext cx="0" cy="1981200"/>
              </a:xfrm>
              <a:prstGeom prst="line">
                <a:avLst/>
              </a:pr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grpSp>
            <p:nvGrpSpPr>
              <p:cNvPr id="13" name="Group 96"/>
              <p:cNvGrpSpPr>
                <a:grpSpLocks/>
              </p:cNvGrpSpPr>
              <p:nvPr/>
            </p:nvGrpSpPr>
            <p:grpSpPr bwMode="auto">
              <a:xfrm>
                <a:off x="5003800" y="3297238"/>
                <a:ext cx="1957388" cy="1244600"/>
                <a:chOff x="3008" y="1621"/>
                <a:chExt cx="1233" cy="784"/>
              </a:xfrm>
            </p:grpSpPr>
            <p:pic>
              <p:nvPicPr>
                <p:cNvPr id="13334" name="Picture 27" descr="ICON_Cloud_Q308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3008" y="1621"/>
                  <a:ext cx="1233" cy="7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3335" name="Text Box 98"/>
                <p:cNvSpPr txBox="1">
                  <a:spLocks noChangeArrowheads="1"/>
                </p:cNvSpPr>
                <p:nvPr/>
              </p:nvSpPr>
              <p:spPr bwMode="auto">
                <a:xfrm>
                  <a:off x="3189" y="1812"/>
                  <a:ext cx="872" cy="48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zh-CN" altLang="en-US" sz="2000" smtClean="0">
                      <a:solidFill>
                        <a:srgbClr val="000000"/>
                      </a:solidFill>
                      <a:latin typeface="Arial"/>
                      <a:ea typeface="DFHeiW5-GB"/>
                      <a:cs typeface="SimSun"/>
                      <a:sym typeface="Arial"/>
                    </a:rPr>
                    <a:t>光纤</a:t>
                  </a:r>
                  <a:r>
                    <a:rPr lang="en-US" altLang="zh-CN" smtClean="0">
                      <a:latin typeface="Arial"/>
                      <a:ea typeface="DFHeiW5-GB"/>
                      <a:sym typeface="Arial"/>
                    </a:rPr>
                    <a:t/>
                  </a:r>
                  <a:br>
                    <a:rPr lang="en-US" altLang="zh-CN" smtClean="0">
                      <a:latin typeface="Arial"/>
                      <a:ea typeface="DFHeiW5-GB"/>
                      <a:sym typeface="Arial"/>
                    </a:rPr>
                  </a:br>
                  <a:r>
                    <a:rPr lang="zh-CN" altLang="en-US" sz="2000" smtClean="0">
                      <a:solidFill>
                        <a:srgbClr val="000000"/>
                      </a:solidFill>
                      <a:latin typeface="Arial"/>
                      <a:ea typeface="DFHeiW5-GB"/>
                      <a:cs typeface="SimSun"/>
                      <a:sym typeface="Arial"/>
                    </a:rPr>
                    <a:t>通道</a:t>
                  </a:r>
                  <a:endParaRPr lang="en-US" altLang="zh-CN" sz="200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endParaRPr>
                </a:p>
              </p:txBody>
            </p:sp>
          </p:grpSp>
          <p:pic>
            <p:nvPicPr>
              <p:cNvPr id="13327" name="Picture 14" descr="ICON_Storage_3up_Q408.png"/>
              <p:cNvPicPr>
                <a:picLocks noChangeAspect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5651500" y="4770438"/>
                <a:ext cx="850900" cy="857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329" name="TextBox 76"/>
              <p:cNvSpPr txBox="1">
                <a:spLocks noChangeArrowheads="1"/>
              </p:cNvSpPr>
              <p:nvPr/>
            </p:nvSpPr>
            <p:spPr bwMode="auto">
              <a:xfrm>
                <a:off x="5582342" y="5662613"/>
                <a:ext cx="1065417" cy="6366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ct val="40000"/>
                  </a:spcAft>
                </a:pPr>
                <a:r>
                  <a:rPr lang="zh-CN" altLang="en-US" sz="16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光纤</a:t>
                </a:r>
                <a:r>
                  <a:rPr lang="zh-CN" altLang="en-US" sz="1600" smtClean="0">
                    <a:solidFill>
                      <a:srgbClr val="333333"/>
                    </a:solidFill>
                    <a:latin typeface="Arial"/>
                    <a:ea typeface="DFHeiW5-GB"/>
                    <a:cs typeface="SimSun"/>
                    <a:sym typeface="Arial"/>
                  </a:rPr>
                  <a:t>通道</a:t>
                </a:r>
                <a:r>
                  <a:rPr lang="en-US" altLang="zh-CN" smtClean="0">
                    <a:latin typeface="Arial"/>
                    <a:ea typeface="DFHeiW5-GB"/>
                    <a:sym typeface="Arial"/>
                  </a:rPr>
                  <a:t/>
                </a:r>
                <a:br>
                  <a:rPr lang="en-US" altLang="zh-CN" smtClean="0">
                    <a:latin typeface="Arial"/>
                    <a:ea typeface="DFHeiW5-GB"/>
                    <a:sym typeface="Arial"/>
                  </a:rPr>
                </a:br>
                <a:r>
                  <a:rPr lang="zh-CN" altLang="en-US" sz="1600" smtClean="0">
                    <a:solidFill>
                      <a:srgbClr val="333333"/>
                    </a:solidFill>
                    <a:latin typeface="Arial"/>
                    <a:ea typeface="DFHeiW5-GB"/>
                    <a:cs typeface="SimSun"/>
                    <a:sym typeface="Arial"/>
                  </a:rPr>
                  <a:t>存储</a:t>
                </a:r>
                <a:endParaRPr lang="en-US" altLang="zh-CN" sz="1600">
                  <a:solidFill>
                    <a:srgbClr val="333333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57" name="Line 96"/>
              <p:cNvSpPr>
                <a:spLocks noChangeShapeType="1"/>
              </p:cNvSpPr>
              <p:nvPr/>
            </p:nvSpPr>
            <p:spPr bwMode="auto">
              <a:xfrm>
                <a:off x="3146962" y="4096987"/>
                <a:ext cx="629391" cy="1175657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altLang="zh-CN">
                  <a:latin typeface="Arial"/>
                  <a:ea typeface="DFHeiW5-GB"/>
                  <a:sym typeface="Arial"/>
                </a:endParaRPr>
              </a:p>
            </p:txBody>
          </p:sp>
          <p:grpSp>
            <p:nvGrpSpPr>
              <p:cNvPr id="58" name="Group 97"/>
              <p:cNvGrpSpPr>
                <a:grpSpLocks/>
              </p:cNvGrpSpPr>
              <p:nvPr/>
            </p:nvGrpSpPr>
            <p:grpSpPr bwMode="auto">
              <a:xfrm>
                <a:off x="1448171" y="3712172"/>
                <a:ext cx="1597025" cy="1698625"/>
                <a:chOff x="930" y="2104"/>
                <a:chExt cx="1006" cy="1070"/>
              </a:xfrm>
            </p:grpSpPr>
            <p:sp>
              <p:nvSpPr>
                <p:cNvPr id="59" name="Line 95"/>
                <p:cNvSpPr>
                  <a:spLocks noChangeShapeType="1"/>
                </p:cNvSpPr>
                <p:nvPr/>
              </p:nvSpPr>
              <p:spPr bwMode="auto">
                <a:xfrm flipH="1">
                  <a:off x="930" y="2104"/>
                  <a:ext cx="1006" cy="972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zh-CN">
                    <a:latin typeface="Arial"/>
                    <a:ea typeface="DFHeiW5-GB"/>
                    <a:sym typeface="Arial"/>
                  </a:endParaRPr>
                </a:p>
              </p:txBody>
            </p:sp>
            <p:sp>
              <p:nvSpPr>
                <p:cNvPr id="60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1746" y="2120"/>
                  <a:ext cx="182" cy="105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altLang="zh-CN">
                    <a:latin typeface="Arial"/>
                    <a:ea typeface="DFHeiW5-GB"/>
                    <a:sym typeface="Arial"/>
                  </a:endParaRPr>
                </a:p>
              </p:txBody>
            </p:sp>
          </p:grpSp>
          <p:pic>
            <p:nvPicPr>
              <p:cNvPr id="61" name="Picture 14" descr="ICON_Storage_3up_Q408.png"/>
              <p:cNvPicPr>
                <a:picLocks noChangeAspect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367972" y="4863936"/>
                <a:ext cx="850900" cy="857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62" name="Group 72"/>
              <p:cNvGrpSpPr>
                <a:grpSpLocks/>
              </p:cNvGrpSpPr>
              <p:nvPr/>
            </p:nvGrpSpPr>
            <p:grpSpPr bwMode="auto">
              <a:xfrm>
                <a:off x="1791690" y="3313545"/>
                <a:ext cx="1957388" cy="1244600"/>
                <a:chOff x="3008" y="1633"/>
                <a:chExt cx="1233" cy="784"/>
              </a:xfrm>
            </p:grpSpPr>
            <p:pic>
              <p:nvPicPr>
                <p:cNvPr id="63" name="Picture 27" descr="ICON_Cloud_Q308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3008" y="1633"/>
                  <a:ext cx="1233" cy="7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4" name="Text Box 74"/>
                <p:cNvSpPr txBox="1">
                  <a:spLocks noChangeArrowheads="1"/>
                </p:cNvSpPr>
                <p:nvPr/>
              </p:nvSpPr>
              <p:spPr bwMode="auto">
                <a:xfrm>
                  <a:off x="3189" y="1952"/>
                  <a:ext cx="872" cy="27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zh-CN" altLang="en-US" sz="2000" smtClean="0">
                      <a:solidFill>
                        <a:srgbClr val="000000"/>
                      </a:solidFill>
                      <a:latin typeface="Arial"/>
                      <a:ea typeface="DFHeiW5-GB"/>
                      <a:cs typeface="SimSun"/>
                      <a:sym typeface="Arial"/>
                    </a:rPr>
                    <a:t>以太网</a:t>
                  </a:r>
                  <a:endParaRPr lang="en-US" altLang="zh-CN" sz="200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endParaRPr>
                </a:p>
              </p:txBody>
            </p:sp>
          </p:grpSp>
          <p:pic>
            <p:nvPicPr>
              <p:cNvPr id="65" name="Picture 14" descr="ICON_Storage_3up_Q408.png"/>
              <p:cNvPicPr>
                <a:picLocks noChangeAspect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1037771" y="4816433"/>
                <a:ext cx="850900" cy="857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6" name="TextBox 76"/>
              <p:cNvSpPr txBox="1">
                <a:spLocks noChangeArrowheads="1"/>
              </p:cNvSpPr>
              <p:nvPr/>
            </p:nvSpPr>
            <p:spPr bwMode="auto">
              <a:xfrm>
                <a:off x="2372124" y="5659459"/>
                <a:ext cx="630553" cy="6366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ct val="40000"/>
                  </a:spcAft>
                </a:pPr>
                <a:r>
                  <a:rPr lang="en-US" altLang="zh-CN" sz="16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NFS</a:t>
                </a:r>
                <a:r>
                  <a:rPr lang="en-US" altLang="zh-CN" smtClean="0">
                    <a:latin typeface="Arial"/>
                    <a:ea typeface="DFHeiW5-GB"/>
                    <a:sym typeface="Arial"/>
                  </a:rPr>
                  <a:t/>
                </a:r>
                <a:br>
                  <a:rPr lang="en-US" altLang="zh-CN" smtClean="0">
                    <a:latin typeface="Arial"/>
                    <a:ea typeface="DFHeiW5-GB"/>
                    <a:sym typeface="Arial"/>
                  </a:rPr>
                </a:br>
                <a:r>
                  <a:rPr lang="zh-CN" altLang="en-US" sz="16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存储</a:t>
                </a:r>
                <a:endParaRPr lang="en-US" altLang="zh-CN" sz="1600">
                  <a:solidFill>
                    <a:srgbClr val="000000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67" name="TextBox 76"/>
              <p:cNvSpPr txBox="1">
                <a:spLocks noChangeArrowheads="1"/>
              </p:cNvSpPr>
              <p:nvPr/>
            </p:nvSpPr>
            <p:spPr bwMode="auto">
              <a:xfrm>
                <a:off x="970098" y="5623831"/>
                <a:ext cx="749461" cy="6366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ct val="40000"/>
                  </a:spcAft>
                </a:pPr>
                <a:r>
                  <a:rPr lang="en-US" altLang="zh-CN" sz="16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iSCSI</a:t>
                </a:r>
                <a:r>
                  <a:rPr lang="en-US" altLang="zh-CN" smtClean="0">
                    <a:latin typeface="Arial"/>
                    <a:ea typeface="DFHeiW5-GB"/>
                    <a:sym typeface="Arial"/>
                  </a:rPr>
                  <a:t/>
                </a:r>
                <a:br>
                  <a:rPr lang="en-US" altLang="zh-CN" smtClean="0">
                    <a:latin typeface="Arial"/>
                    <a:ea typeface="DFHeiW5-GB"/>
                    <a:sym typeface="Arial"/>
                  </a:rPr>
                </a:br>
                <a:r>
                  <a:rPr lang="zh-CN" altLang="en-US" sz="16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存储</a:t>
                </a:r>
                <a:endParaRPr lang="en-US" altLang="zh-CN" sz="1600">
                  <a:solidFill>
                    <a:srgbClr val="000000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pic>
            <p:nvPicPr>
              <p:cNvPr id="68" name="Picture 20" descr="ICON_NetSwitch_LG_Q408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499233" y="4981855"/>
                <a:ext cx="942138" cy="6243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9" name="TextBox 76"/>
              <p:cNvSpPr txBox="1">
                <a:spLocks noChangeArrowheads="1"/>
              </p:cNvSpPr>
              <p:nvPr/>
            </p:nvSpPr>
            <p:spPr bwMode="auto">
              <a:xfrm>
                <a:off x="3795182" y="5609978"/>
                <a:ext cx="630553" cy="3685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spcAft>
                    <a:spcPct val="40000"/>
                  </a:spcAft>
                </a:pPr>
                <a:r>
                  <a:rPr lang="zh-CN" altLang="en-US" sz="16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网络</a:t>
                </a:r>
                <a:endParaRPr lang="en-US" altLang="zh-CN" sz="1600">
                  <a:solidFill>
                    <a:srgbClr val="000000"/>
                  </a:solidFill>
                  <a:latin typeface="Arial"/>
                  <a:ea typeface="DFHeiW5-GB"/>
                  <a:sym typeface="Arial"/>
                </a:endParaRPr>
              </a:p>
            </p:txBody>
          </p:sp>
        </p:grpSp>
        <p:sp>
          <p:nvSpPr>
            <p:cNvPr id="71" name="TextBox 70"/>
            <p:cNvSpPr txBox="1"/>
            <p:nvPr/>
          </p:nvSpPr>
          <p:spPr bwMode="auto">
            <a:xfrm>
              <a:off x="607559" y="1298118"/>
              <a:ext cx="1170529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l">
                <a:defRPr/>
              </a:pPr>
              <a:r>
                <a:rPr lang="zh-CN" altLang="en-US" sz="11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虚拟机</a:t>
              </a:r>
              <a:endParaRPr lang="en-US" altLang="zh-CN" sz="1100" b="1">
                <a:solidFill>
                  <a:srgbClr val="000000"/>
                </a:solidFill>
                <a:latin typeface="Arial"/>
                <a:ea typeface="DFHeiW5-GB"/>
                <a:sym typeface="Arial"/>
              </a:endParaRPr>
            </a:p>
          </p:txBody>
        </p:sp>
        <p:cxnSp>
          <p:nvCxnSpPr>
            <p:cNvPr id="77" name="Straight Arrow Connector 113"/>
            <p:cNvCxnSpPr>
              <a:cxnSpLocks noChangeShapeType="1"/>
            </p:cNvCxnSpPr>
            <p:nvPr/>
          </p:nvCxnSpPr>
          <p:spPr bwMode="auto">
            <a:xfrm flipV="1">
              <a:off x="1172660" y="1779321"/>
              <a:ext cx="247401" cy="1978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78" name="Straight Arrow Connector 113"/>
            <p:cNvCxnSpPr>
              <a:cxnSpLocks noChangeShapeType="1"/>
            </p:cNvCxnSpPr>
            <p:nvPr/>
          </p:nvCxnSpPr>
          <p:spPr bwMode="auto">
            <a:xfrm flipV="1">
              <a:off x="1163782" y="2076204"/>
              <a:ext cx="223651" cy="1978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  <p:cxnSp>
          <p:nvCxnSpPr>
            <p:cNvPr id="85" name="Straight Arrow Connector 113"/>
            <p:cNvCxnSpPr>
              <a:cxnSpLocks noChangeShapeType="1"/>
            </p:cNvCxnSpPr>
            <p:nvPr/>
          </p:nvCxnSpPr>
          <p:spPr bwMode="auto">
            <a:xfrm flipV="1">
              <a:off x="1173678" y="1432957"/>
              <a:ext cx="247401" cy="1978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 type="arrow" w="med" len="med"/>
            </a:ln>
          </p:spPr>
        </p:cxnSp>
      </p:grpSp>
    </p:spTree>
    <p:extLst>
      <p:ext uri="{BB962C8B-B14F-4D97-AF65-F5344CB8AC3E}">
        <p14:creationId xmlns:p14="http://schemas.microsoft.com/office/powerpoint/2010/main" val="428536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物理与虚拟体系结构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</p:txBody>
      </p:sp>
      <p:grpSp>
        <p:nvGrpSpPr>
          <p:cNvPr id="61" name="Group 186"/>
          <p:cNvGrpSpPr>
            <a:grpSpLocks/>
          </p:cNvGrpSpPr>
          <p:nvPr/>
        </p:nvGrpSpPr>
        <p:grpSpPr bwMode="auto">
          <a:xfrm>
            <a:off x="4602337" y="1271588"/>
            <a:ext cx="4276725" cy="3981450"/>
            <a:chOff x="2948" y="500"/>
            <a:chExt cx="2694" cy="2508"/>
          </a:xfrm>
        </p:grpSpPr>
        <p:sp>
          <p:nvSpPr>
            <p:cNvPr id="62" name="TextBox 61"/>
            <p:cNvSpPr txBox="1"/>
            <p:nvPr/>
          </p:nvSpPr>
          <p:spPr>
            <a:xfrm>
              <a:off x="3563" y="500"/>
              <a:ext cx="1463" cy="21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spcAft>
                  <a:spcPct val="40000"/>
                </a:spcAft>
                <a:defRPr/>
              </a:pPr>
              <a:r>
                <a:rPr lang="zh-CN" altLang="en-US" sz="16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虚拟体系结构</a:t>
              </a:r>
              <a:endParaRPr lang="en-US" altLang="zh-CN" sz="1600" b="1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grpSp>
          <p:nvGrpSpPr>
            <p:cNvPr id="63" name="Group 184"/>
            <p:cNvGrpSpPr>
              <a:grpSpLocks/>
            </p:cNvGrpSpPr>
            <p:nvPr/>
          </p:nvGrpSpPr>
          <p:grpSpPr bwMode="auto">
            <a:xfrm>
              <a:off x="2948" y="776"/>
              <a:ext cx="2694" cy="2232"/>
              <a:chOff x="2899" y="776"/>
              <a:chExt cx="2694" cy="2232"/>
            </a:xfrm>
          </p:grpSpPr>
          <p:sp>
            <p:nvSpPr>
              <p:cNvPr id="64" name="Rounded Rectangle 34"/>
              <p:cNvSpPr/>
              <p:nvPr/>
            </p:nvSpPr>
            <p:spPr bwMode="auto">
              <a:xfrm>
                <a:off x="2899" y="776"/>
                <a:ext cx="2694" cy="1881"/>
              </a:xfrm>
              <a:prstGeom prst="roundRect">
                <a:avLst>
                  <a:gd name="adj" fmla="val 8118"/>
                </a:avLst>
              </a:prstGeom>
              <a:gradFill>
                <a:gsLst>
                  <a:gs pos="0">
                    <a:schemeClr val="tx1">
                      <a:lumMod val="40000"/>
                      <a:lumOff val="60000"/>
                    </a:schemeClr>
                  </a:gs>
                  <a:gs pos="100000">
                    <a:schemeClr val="bg1">
                      <a:lumMod val="85000"/>
                    </a:schemeClr>
                  </a:gs>
                </a:gsLst>
              </a:gradFill>
              <a:ln w="12700">
                <a:solidFill>
                  <a:srgbClr val="A6A6A6"/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175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altLang="zh-CN" sz="1000" b="1">
                  <a:solidFill>
                    <a:srgbClr val="333333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pic>
            <p:nvPicPr>
              <p:cNvPr id="65" name="Rounded Rectangle 55"/>
              <p:cNvPicPr>
                <a:picLocks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952" y="834"/>
                <a:ext cx="2578" cy="137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6" name="Text Box 87"/>
              <p:cNvSpPr txBox="1">
                <a:spLocks noChangeArrowheads="1"/>
              </p:cNvSpPr>
              <p:nvPr/>
            </p:nvSpPr>
            <p:spPr bwMode="auto">
              <a:xfrm>
                <a:off x="3002" y="865"/>
                <a:ext cx="2499" cy="130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en-US" altLang="zh-CN" sz="2000" b="1">
                  <a:solidFill>
                    <a:srgbClr val="333333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67" name="Text Box 88"/>
              <p:cNvSpPr txBox="1">
                <a:spLocks noChangeArrowheads="1"/>
              </p:cNvSpPr>
              <p:nvPr/>
            </p:nvSpPr>
            <p:spPr bwMode="auto">
              <a:xfrm>
                <a:off x="3621" y="2296"/>
                <a:ext cx="1286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0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x64 </a:t>
                </a:r>
                <a:r>
                  <a:rPr lang="zh-CN" altLang="en-US" sz="20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体系结构</a:t>
                </a:r>
                <a:endParaRPr lang="en-US" altLang="zh-CN" sz="2000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endParaRPr>
              </a:p>
            </p:txBody>
          </p:sp>
          <p:sp>
            <p:nvSpPr>
              <p:cNvPr id="68" name="Text Box 89"/>
              <p:cNvSpPr txBox="1">
                <a:spLocks noChangeArrowheads="1"/>
              </p:cNvSpPr>
              <p:nvPr/>
            </p:nvSpPr>
            <p:spPr bwMode="auto">
              <a:xfrm>
                <a:off x="3522" y="1900"/>
                <a:ext cx="1422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zh-CN" sz="20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vSphere</a:t>
                </a:r>
                <a:endParaRPr lang="en-US" altLang="zh-CN" sz="2000">
                  <a:solidFill>
                    <a:srgbClr val="000000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grpSp>
            <p:nvGrpSpPr>
              <p:cNvPr id="74" name="Group 140"/>
              <p:cNvGrpSpPr>
                <a:grpSpLocks/>
              </p:cNvGrpSpPr>
              <p:nvPr/>
            </p:nvGrpSpPr>
            <p:grpSpPr bwMode="auto">
              <a:xfrm>
                <a:off x="3036" y="917"/>
                <a:ext cx="2404" cy="907"/>
                <a:chOff x="3087" y="3413"/>
                <a:chExt cx="2404" cy="907"/>
              </a:xfrm>
            </p:grpSpPr>
            <p:grpSp>
              <p:nvGrpSpPr>
                <p:cNvPr id="91" name="Group 91"/>
                <p:cNvGrpSpPr>
                  <a:grpSpLocks/>
                </p:cNvGrpSpPr>
                <p:nvPr/>
              </p:nvGrpSpPr>
              <p:grpSpPr bwMode="auto">
                <a:xfrm>
                  <a:off x="3087" y="3413"/>
                  <a:ext cx="766" cy="907"/>
                  <a:chOff x="1600" y="736"/>
                  <a:chExt cx="766" cy="907"/>
                </a:xfrm>
              </p:grpSpPr>
              <p:pic>
                <p:nvPicPr>
                  <p:cNvPr id="113" name="Picture 92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0" y="736"/>
                    <a:ext cx="766" cy="8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18" name="Picture 356" descr="ICON_CPU_Q30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645" y="1322"/>
                    <a:ext cx="106" cy="30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19" name="Picture 359" descr="ICON_Memory_Q308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/>
                  <a:srcRect/>
                  <a:stretch>
                    <a:fillRect/>
                  </a:stretch>
                </p:blipFill>
                <p:spPr bwMode="auto">
                  <a:xfrm>
                    <a:off x="1774" y="1341"/>
                    <a:ext cx="160" cy="27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22" name="Picture 357" descr="ICON_NIC_Q308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/>
                  <a:srcRect/>
                  <a:stretch>
                    <a:fillRect/>
                  </a:stretch>
                </p:blipFill>
                <p:spPr bwMode="auto">
                  <a:xfrm>
                    <a:off x="1950" y="1346"/>
                    <a:ext cx="160" cy="29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27" name="Picture 382" descr="ICON_DiscDrive_Q308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/>
                  <a:srcRect/>
                  <a:stretch>
                    <a:fillRect/>
                  </a:stretch>
                </p:blipFill>
                <p:spPr bwMode="auto">
                  <a:xfrm>
                    <a:off x="2128" y="1378"/>
                    <a:ext cx="188" cy="21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93" name="Group 97"/>
                <p:cNvGrpSpPr>
                  <a:grpSpLocks/>
                </p:cNvGrpSpPr>
                <p:nvPr/>
              </p:nvGrpSpPr>
              <p:grpSpPr bwMode="auto">
                <a:xfrm>
                  <a:off x="3906" y="3413"/>
                  <a:ext cx="766" cy="907"/>
                  <a:chOff x="1600" y="736"/>
                  <a:chExt cx="766" cy="907"/>
                </a:xfrm>
              </p:grpSpPr>
              <p:pic>
                <p:nvPicPr>
                  <p:cNvPr id="100" name="Picture 98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0" y="736"/>
                    <a:ext cx="766" cy="8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1" name="Picture 356" descr="ICON_CPU_Q30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645" y="1322"/>
                    <a:ext cx="106" cy="30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4" name="Picture 359" descr="ICON_Memory_Q308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/>
                  <a:srcRect/>
                  <a:stretch>
                    <a:fillRect/>
                  </a:stretch>
                </p:blipFill>
                <p:spPr bwMode="auto">
                  <a:xfrm>
                    <a:off x="1774" y="1341"/>
                    <a:ext cx="160" cy="27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09" name="Picture 357" descr="ICON_NIC_Q308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/>
                  <a:srcRect/>
                  <a:stretch>
                    <a:fillRect/>
                  </a:stretch>
                </p:blipFill>
                <p:spPr bwMode="auto">
                  <a:xfrm>
                    <a:off x="1950" y="1346"/>
                    <a:ext cx="160" cy="29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10" name="Picture 382" descr="ICON_DiscDrive_Q308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/>
                  <a:srcRect/>
                  <a:stretch>
                    <a:fillRect/>
                  </a:stretch>
                </p:blipFill>
                <p:spPr bwMode="auto">
                  <a:xfrm>
                    <a:off x="2128" y="1378"/>
                    <a:ext cx="188" cy="21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grpSp>
              <p:nvGrpSpPr>
                <p:cNvPr id="94" name="Group 103"/>
                <p:cNvGrpSpPr>
                  <a:grpSpLocks/>
                </p:cNvGrpSpPr>
                <p:nvPr/>
              </p:nvGrpSpPr>
              <p:grpSpPr bwMode="auto">
                <a:xfrm>
                  <a:off x="4725" y="3413"/>
                  <a:ext cx="766" cy="907"/>
                  <a:chOff x="1600" y="736"/>
                  <a:chExt cx="766" cy="907"/>
                </a:xfrm>
              </p:grpSpPr>
              <p:pic>
                <p:nvPicPr>
                  <p:cNvPr id="95" name="Picture 104"/>
                  <p:cNvPicPr>
                    <a:picLocks noChangeAspect="1" noChangeArrowheads="1"/>
                  </p:cNvPicPr>
                  <p:nvPr/>
                </p:nvPicPr>
                <p:blipFill>
                  <a:blip r:embed="rId4" cstate="print"/>
                  <a:srcRect/>
                  <a:stretch>
                    <a:fillRect/>
                  </a:stretch>
                </p:blipFill>
                <p:spPr bwMode="auto">
                  <a:xfrm>
                    <a:off x="1600" y="736"/>
                    <a:ext cx="766" cy="80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96" name="Picture 356" descr="ICON_CPU_Q308"/>
                  <p:cNvPicPr>
                    <a:picLocks noChangeAspect="1" noChangeArrowheads="1"/>
                  </p:cNvPicPr>
                  <p:nvPr/>
                </p:nvPicPr>
                <p:blipFill>
                  <a:blip r:embed="rId5" cstate="print"/>
                  <a:srcRect/>
                  <a:stretch>
                    <a:fillRect/>
                  </a:stretch>
                </p:blipFill>
                <p:spPr bwMode="auto">
                  <a:xfrm>
                    <a:off x="1645" y="1322"/>
                    <a:ext cx="106" cy="301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97" name="Picture 359" descr="ICON_Memory_Q308"/>
                  <p:cNvPicPr>
                    <a:picLocks noChangeAspect="1" noChangeArrowheads="1"/>
                  </p:cNvPicPr>
                  <p:nvPr/>
                </p:nvPicPr>
                <p:blipFill>
                  <a:blip r:embed="rId6" cstate="print"/>
                  <a:srcRect/>
                  <a:stretch>
                    <a:fillRect/>
                  </a:stretch>
                </p:blipFill>
                <p:spPr bwMode="auto">
                  <a:xfrm>
                    <a:off x="1774" y="1341"/>
                    <a:ext cx="160" cy="279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98" name="Picture 357" descr="ICON_NIC_Q308"/>
                  <p:cNvPicPr>
                    <a:picLocks noChangeAspect="1" noChangeArrowheads="1"/>
                  </p:cNvPicPr>
                  <p:nvPr/>
                </p:nvPicPr>
                <p:blipFill>
                  <a:blip r:embed="rId7" cstate="print"/>
                  <a:srcRect/>
                  <a:stretch>
                    <a:fillRect/>
                  </a:stretch>
                </p:blipFill>
                <p:spPr bwMode="auto">
                  <a:xfrm>
                    <a:off x="1950" y="1346"/>
                    <a:ext cx="160" cy="297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99" name="Picture 382" descr="ICON_DiscDrive_Q308"/>
                  <p:cNvPicPr>
                    <a:picLocks noChangeAspect="1" noChangeArrowheads="1"/>
                  </p:cNvPicPr>
                  <p:nvPr/>
                </p:nvPicPr>
                <p:blipFill>
                  <a:blip r:embed="rId8" cstate="print"/>
                  <a:srcRect/>
                  <a:stretch>
                    <a:fillRect/>
                  </a:stretch>
                </p:blipFill>
                <p:spPr bwMode="auto">
                  <a:xfrm>
                    <a:off x="2128" y="1378"/>
                    <a:ext cx="188" cy="21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</p:grpSp>
          <p:grpSp>
            <p:nvGrpSpPr>
              <p:cNvPr id="75" name="Group 175"/>
              <p:cNvGrpSpPr>
                <a:grpSpLocks/>
              </p:cNvGrpSpPr>
              <p:nvPr/>
            </p:nvGrpSpPr>
            <p:grpSpPr bwMode="auto">
              <a:xfrm>
                <a:off x="2985" y="2546"/>
                <a:ext cx="2522" cy="462"/>
                <a:chOff x="3012" y="2546"/>
                <a:chExt cx="2522" cy="462"/>
              </a:xfrm>
            </p:grpSpPr>
            <p:pic>
              <p:nvPicPr>
                <p:cNvPr id="84" name="Picture 359" descr="ICON_Memory_Q308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3565" y="2582"/>
                  <a:ext cx="543" cy="3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85" name="Picture 357" descr="ICON_NIC_Q308"/>
                <p:cNvPicPr>
                  <a:picLocks noChangeAspect="1" noChangeArrowheads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4238" y="2546"/>
                  <a:ext cx="578" cy="46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86" name="Group 105"/>
                <p:cNvGrpSpPr>
                  <a:grpSpLocks/>
                </p:cNvGrpSpPr>
                <p:nvPr/>
              </p:nvGrpSpPr>
              <p:grpSpPr bwMode="auto">
                <a:xfrm>
                  <a:off x="3012" y="2554"/>
                  <a:ext cx="423" cy="446"/>
                  <a:chOff x="1394777" y="3973286"/>
                  <a:chExt cx="906295" cy="795546"/>
                </a:xfrm>
              </p:grpSpPr>
              <p:pic>
                <p:nvPicPr>
                  <p:cNvPr id="88" name="Picture 356" descr="ICON_CPU_Q308"/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/>
                  <a:srcRect/>
                  <a:stretch>
                    <a:fillRect/>
                  </a:stretch>
                </p:blipFill>
                <p:spPr bwMode="auto">
                  <a:xfrm>
                    <a:off x="1656034" y="3973286"/>
                    <a:ext cx="645038" cy="79554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89" name="Picture 356" descr="ICON_CPU_Q308"/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/>
                  <a:srcRect/>
                  <a:stretch>
                    <a:fillRect/>
                  </a:stretch>
                </p:blipFill>
                <p:spPr bwMode="auto">
                  <a:xfrm>
                    <a:off x="1394777" y="3973286"/>
                    <a:ext cx="645038" cy="79554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pic>
              <p:nvPicPr>
                <p:cNvPr id="87" name="Picture 382" descr="ICON_DiscDrive_Q308"/>
                <p:cNvPicPr>
                  <a:picLocks noChangeAspect="1" noChangeArrowheads="1"/>
                </p:cNvPicPr>
                <p:nvPr/>
              </p:nvPicPr>
              <p:blipFill>
                <a:blip r:embed="rId12" cstate="print"/>
                <a:srcRect/>
                <a:stretch>
                  <a:fillRect/>
                </a:stretch>
              </p:blipFill>
              <p:spPr bwMode="auto">
                <a:xfrm>
                  <a:off x="4946" y="2577"/>
                  <a:ext cx="588" cy="4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  <p:grpSp>
        <p:nvGrpSpPr>
          <p:cNvPr id="128" name="Group 185"/>
          <p:cNvGrpSpPr>
            <a:grpSpLocks/>
          </p:cNvGrpSpPr>
          <p:nvPr/>
        </p:nvGrpSpPr>
        <p:grpSpPr bwMode="auto">
          <a:xfrm>
            <a:off x="347171" y="1271588"/>
            <a:ext cx="4003675" cy="3944937"/>
            <a:chOff x="131" y="500"/>
            <a:chExt cx="2522" cy="2485"/>
          </a:xfrm>
        </p:grpSpPr>
        <p:sp>
          <p:nvSpPr>
            <p:cNvPr id="129" name="TextBox 13"/>
            <p:cNvSpPr txBox="1">
              <a:spLocks noChangeArrowheads="1"/>
            </p:cNvSpPr>
            <p:nvPr/>
          </p:nvSpPr>
          <p:spPr bwMode="auto">
            <a:xfrm>
              <a:off x="614" y="500"/>
              <a:ext cx="1546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Aft>
                  <a:spcPct val="40000"/>
                </a:spcAft>
              </a:pPr>
              <a:r>
                <a:rPr lang="zh-CN" altLang="en-US" sz="16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物理体系结构</a:t>
              </a:r>
              <a:endParaRPr lang="en-US" altLang="zh-CN" sz="1600" b="1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grpSp>
          <p:nvGrpSpPr>
            <p:cNvPr id="130" name="Group 183"/>
            <p:cNvGrpSpPr>
              <a:grpSpLocks/>
            </p:cNvGrpSpPr>
            <p:nvPr/>
          </p:nvGrpSpPr>
          <p:grpSpPr bwMode="auto">
            <a:xfrm>
              <a:off x="131" y="777"/>
              <a:ext cx="2522" cy="2208"/>
              <a:chOff x="201" y="777"/>
              <a:chExt cx="2522" cy="2208"/>
            </a:xfrm>
          </p:grpSpPr>
          <p:grpSp>
            <p:nvGrpSpPr>
              <p:cNvPr id="131" name="Group 174"/>
              <p:cNvGrpSpPr>
                <a:grpSpLocks/>
              </p:cNvGrpSpPr>
              <p:nvPr/>
            </p:nvGrpSpPr>
            <p:grpSpPr bwMode="auto">
              <a:xfrm>
                <a:off x="242" y="777"/>
                <a:ext cx="2432" cy="1881"/>
                <a:chOff x="-31" y="799"/>
                <a:chExt cx="2432" cy="1881"/>
              </a:xfrm>
            </p:grpSpPr>
            <p:sp>
              <p:nvSpPr>
                <p:cNvPr id="143" name="Rounded Rectangle 142"/>
                <p:cNvSpPr/>
                <p:nvPr/>
              </p:nvSpPr>
              <p:spPr bwMode="auto">
                <a:xfrm>
                  <a:off x="-31" y="799"/>
                  <a:ext cx="2432" cy="1881"/>
                </a:xfrm>
                <a:prstGeom prst="roundRect">
                  <a:avLst>
                    <a:gd name="adj" fmla="val 8118"/>
                  </a:avLst>
                </a:prstGeom>
                <a:gradFill>
                  <a:gsLst>
                    <a:gs pos="0">
                      <a:schemeClr val="tx1">
                        <a:lumMod val="40000"/>
                        <a:lumOff val="60000"/>
                      </a:schemeClr>
                    </a:gs>
                    <a:gs pos="100000">
                      <a:schemeClr val="bg1">
                        <a:lumMod val="85000"/>
                      </a:schemeClr>
                    </a:gs>
                  </a:gsLst>
                </a:gradFill>
                <a:ln w="12700">
                  <a:solidFill>
                    <a:srgbClr val="A6A6A6"/>
                  </a:solidFill>
                  <a:headEnd type="none" w="med" len="med"/>
                  <a:tailEnd type="none" w="med" len="med"/>
                </a:ln>
                <a:effectLst>
                  <a:outerShdw blurRad="50800" dist="25400" dir="5400000" sx="99000" sy="99000" algn="t" rotWithShape="0">
                    <a:prstClr val="black">
                      <a:alpha val="40000"/>
                    </a:prstClr>
                  </a:outerShdw>
                </a:effectLst>
                <a:scene3d>
                  <a:camera prst="orthographicFront"/>
                  <a:lightRig rig="threePt" dir="t"/>
                </a:scene3d>
                <a:sp3d>
                  <a:bevelT w="31750" h="12700"/>
                </a:sp3d>
              </p:spPr>
              <p:style>
                <a:lnRef idx="1">
                  <a:schemeClr val="accent4"/>
                </a:lnRef>
                <a:fillRef idx="3">
                  <a:schemeClr val="accent4"/>
                </a:fillRef>
                <a:effectRef idx="2">
                  <a:schemeClr val="accent4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altLang="zh-CN" sz="1000" b="1">
                    <a:solidFill>
                      <a:srgbClr val="333333"/>
                    </a:solidFill>
                    <a:latin typeface="Arial"/>
                    <a:ea typeface="DFHeiW5-GB"/>
                    <a:sym typeface="Arial"/>
                  </a:endParaRPr>
                </a:p>
              </p:txBody>
            </p:sp>
            <p:pic>
              <p:nvPicPr>
                <p:cNvPr id="144" name="Rounded Rectangle 55"/>
                <p:cNvPicPr>
                  <a:picLocks noChangeArrowheads="1"/>
                </p:cNvPicPr>
                <p:nvPr/>
              </p:nvPicPr>
              <p:blipFill>
                <a:blip r:embed="rId13" cstate="print"/>
                <a:srcRect/>
                <a:stretch>
                  <a:fillRect/>
                </a:stretch>
              </p:blipFill>
              <p:spPr bwMode="auto">
                <a:xfrm>
                  <a:off x="28" y="857"/>
                  <a:ext cx="2312" cy="13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45" name="Text Box 149"/>
                <p:cNvSpPr txBox="1">
                  <a:spLocks noChangeArrowheads="1"/>
                </p:cNvSpPr>
                <p:nvPr/>
              </p:nvSpPr>
              <p:spPr bwMode="auto">
                <a:xfrm>
                  <a:off x="78" y="888"/>
                  <a:ext cx="2241" cy="130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endParaRPr lang="en-US" altLang="zh-CN" sz="2000" b="1">
                    <a:solidFill>
                      <a:srgbClr val="333333"/>
                    </a:solidFill>
                    <a:latin typeface="Arial"/>
                    <a:ea typeface="DFHeiW5-GB"/>
                    <a:sym typeface="Arial"/>
                  </a:endParaRPr>
                </a:p>
              </p:txBody>
            </p:sp>
            <p:sp>
              <p:nvSpPr>
                <p:cNvPr id="146" name="Text Box 150"/>
                <p:cNvSpPr txBox="1">
                  <a:spLocks noChangeArrowheads="1"/>
                </p:cNvSpPr>
                <p:nvPr/>
              </p:nvSpPr>
              <p:spPr bwMode="auto">
                <a:xfrm>
                  <a:off x="542" y="2296"/>
                  <a:ext cx="1286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en-US" altLang="zh-CN" sz="2000" smtClean="0">
                      <a:solidFill>
                        <a:srgbClr val="000000"/>
                      </a:solidFill>
                      <a:latin typeface="Arial"/>
                      <a:ea typeface="DFHeiW5-GB"/>
                      <a:cs typeface="SimSun"/>
                      <a:sym typeface="Arial"/>
                    </a:rPr>
                    <a:t>x64 </a:t>
                  </a:r>
                  <a:r>
                    <a:rPr lang="zh-CN" altLang="en-US" sz="2000" smtClean="0">
                      <a:solidFill>
                        <a:srgbClr val="000000"/>
                      </a:solidFill>
                      <a:latin typeface="Arial"/>
                      <a:ea typeface="DFHeiW5-GB"/>
                      <a:cs typeface="SimSun"/>
                      <a:sym typeface="Arial"/>
                    </a:rPr>
                    <a:t>体系结构</a:t>
                  </a:r>
                  <a:endParaRPr lang="en-US" altLang="zh-CN" sz="2000" smtClean="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endParaRPr>
                </a:p>
              </p:txBody>
            </p:sp>
            <p:sp>
              <p:nvSpPr>
                <p:cNvPr id="147" name="Text Box 151"/>
                <p:cNvSpPr txBox="1">
                  <a:spLocks noChangeArrowheads="1"/>
                </p:cNvSpPr>
                <p:nvPr/>
              </p:nvSpPr>
              <p:spPr bwMode="auto">
                <a:xfrm>
                  <a:off x="480" y="1870"/>
                  <a:ext cx="1422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zh-CN" altLang="en-US" sz="2000" smtClean="0">
                      <a:solidFill>
                        <a:srgbClr val="000000"/>
                      </a:solidFill>
                      <a:latin typeface="Arial"/>
                      <a:ea typeface="DFHeiW5-GB"/>
                      <a:cs typeface="SimSun"/>
                      <a:sym typeface="Arial"/>
                    </a:rPr>
                    <a:t>操作系统</a:t>
                  </a:r>
                  <a:endParaRPr lang="en-US" altLang="zh-CN" sz="2000">
                    <a:solidFill>
                      <a:srgbClr val="000000"/>
                    </a:solidFill>
                    <a:latin typeface="Arial"/>
                    <a:ea typeface="DFHeiW5-GB"/>
                    <a:cs typeface="SimSun"/>
                    <a:sym typeface="Arial"/>
                  </a:endParaRPr>
                </a:p>
              </p:txBody>
            </p:sp>
            <p:grpSp>
              <p:nvGrpSpPr>
                <p:cNvPr id="148" name="Group 171"/>
                <p:cNvGrpSpPr>
                  <a:grpSpLocks/>
                </p:cNvGrpSpPr>
                <p:nvPr/>
              </p:nvGrpSpPr>
              <p:grpSpPr bwMode="auto">
                <a:xfrm>
                  <a:off x="116" y="943"/>
                  <a:ext cx="2159" cy="798"/>
                  <a:chOff x="439" y="810"/>
                  <a:chExt cx="2159" cy="798"/>
                </a:xfrm>
              </p:grpSpPr>
              <p:sp>
                <p:nvSpPr>
                  <p:cNvPr id="149" name="Rounded Rectangle 148"/>
                  <p:cNvSpPr/>
                  <p:nvPr/>
                </p:nvSpPr>
                <p:spPr bwMode="auto">
                  <a:xfrm>
                    <a:off x="439" y="810"/>
                    <a:ext cx="2159" cy="798"/>
                  </a:xfrm>
                  <a:prstGeom prst="roundRect">
                    <a:avLst/>
                  </a:prstGeom>
                  <a:gradFill>
                    <a:gsLst>
                      <a:gs pos="0">
                        <a:srgbClr val="F8930C"/>
                      </a:gs>
                      <a:gs pos="100000">
                        <a:srgbClr val="F9A22F">
                          <a:alpha val="79000"/>
                        </a:srgbClr>
                      </a:gs>
                    </a:gsLst>
                  </a:gradFill>
                  <a:ln w="12700">
                    <a:solidFill>
                      <a:srgbClr val="F97E1D"/>
                    </a:solidFill>
                    <a:headEnd type="none" w="med" len="med"/>
                    <a:tailEnd type="none" w="med" len="med"/>
                  </a:ln>
                  <a:effectLst>
                    <a:outerShdw blurRad="50800" dist="25400" dir="5400000" sx="99000" sy="99000" algn="t" rotWithShape="0">
                      <a:prstClr val="black">
                        <a:alpha val="30000"/>
                      </a:prstClr>
                    </a:outerShdw>
                  </a:effectLst>
                  <a:scene3d>
                    <a:camera prst="orthographicFront"/>
                    <a:lightRig rig="threePt" dir="t"/>
                  </a:scene3d>
                  <a:sp3d>
                    <a:bevelT w="31750" h="12700"/>
                  </a:sp3d>
                </p:spPr>
                <p:style>
                  <a:lnRef idx="1">
                    <a:schemeClr val="accent4"/>
                  </a:lnRef>
                  <a:fillRef idx="3">
                    <a:schemeClr val="accent4"/>
                  </a:fillRef>
                  <a:effectRef idx="2">
                    <a:schemeClr val="accent4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US" altLang="zh-CN" sz="1600">
                      <a:solidFill>
                        <a:srgbClr val="333333"/>
                      </a:solidFill>
                      <a:latin typeface="Arial"/>
                      <a:ea typeface="DFHeiW5-GB"/>
                      <a:sym typeface="Arial"/>
                    </a:endParaRPr>
                  </a:p>
                </p:txBody>
              </p:sp>
              <p:sp>
                <p:nvSpPr>
                  <p:cNvPr id="150" name="TextBox 149"/>
                  <p:cNvSpPr txBox="1"/>
                  <p:nvPr/>
                </p:nvSpPr>
                <p:spPr>
                  <a:xfrm>
                    <a:off x="1297" y="1093"/>
                    <a:ext cx="439" cy="252"/>
                  </a:xfrm>
                  <a:prstGeom prst="rect">
                    <a:avLst/>
                  </a:prstGeom>
                  <a:noFill/>
                </p:spPr>
                <p:txBody>
                  <a:bodyPr wrap="none">
                    <a:spAutoFit/>
                  </a:bodyPr>
                  <a:lstStyle/>
                  <a:p>
                    <a:pPr>
                      <a:spcAft>
                        <a:spcPct val="40000"/>
                      </a:spcAft>
                      <a:defRPr/>
                    </a:pPr>
                    <a:r>
                      <a:rPr lang="zh-CN" altLang="en-US" sz="2000" smtClean="0">
                        <a:solidFill>
                          <a:srgbClr val="000000"/>
                        </a:solidFill>
                        <a:latin typeface="Arial"/>
                        <a:ea typeface="DFHeiW5-GB"/>
                        <a:cs typeface="SimSun"/>
                        <a:sym typeface="Arial"/>
                      </a:rPr>
                      <a:t>应用</a:t>
                    </a:r>
                    <a:endParaRPr lang="en-US" altLang="zh-CN" sz="2000">
                      <a:solidFill>
                        <a:srgbClr val="000000"/>
                      </a:solidFill>
                      <a:latin typeface="Arial"/>
                      <a:ea typeface="DFHeiW5-GB"/>
                      <a:cs typeface="SimSun"/>
                      <a:sym typeface="Arial"/>
                    </a:endParaRPr>
                  </a:p>
                </p:txBody>
              </p:sp>
            </p:grpSp>
          </p:grpSp>
          <p:grpSp>
            <p:nvGrpSpPr>
              <p:cNvPr id="132" name="Group 176"/>
              <p:cNvGrpSpPr>
                <a:grpSpLocks/>
              </p:cNvGrpSpPr>
              <p:nvPr/>
            </p:nvGrpSpPr>
            <p:grpSpPr bwMode="auto">
              <a:xfrm>
                <a:off x="201" y="2523"/>
                <a:ext cx="2522" cy="462"/>
                <a:chOff x="3012" y="2546"/>
                <a:chExt cx="2522" cy="462"/>
              </a:xfrm>
            </p:grpSpPr>
            <p:pic>
              <p:nvPicPr>
                <p:cNvPr id="133" name="Picture 359" descr="ICON_Memory_Q308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3565" y="2582"/>
                  <a:ext cx="543" cy="39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38" name="Picture 357" descr="ICON_NIC_Q308"/>
                <p:cNvPicPr>
                  <a:picLocks noChangeAspect="1" noChangeArrowheads="1"/>
                </p:cNvPicPr>
                <p:nvPr/>
              </p:nvPicPr>
              <p:blipFill>
                <a:blip r:embed="rId10" cstate="print"/>
                <a:srcRect/>
                <a:stretch>
                  <a:fillRect/>
                </a:stretch>
              </p:blipFill>
              <p:spPr bwMode="auto">
                <a:xfrm>
                  <a:off x="4238" y="2546"/>
                  <a:ext cx="578" cy="46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grpSp>
              <p:nvGrpSpPr>
                <p:cNvPr id="139" name="Group 105"/>
                <p:cNvGrpSpPr>
                  <a:grpSpLocks/>
                </p:cNvGrpSpPr>
                <p:nvPr/>
              </p:nvGrpSpPr>
              <p:grpSpPr bwMode="auto">
                <a:xfrm>
                  <a:off x="3012" y="2554"/>
                  <a:ext cx="423" cy="446"/>
                  <a:chOff x="1394777" y="3973286"/>
                  <a:chExt cx="906295" cy="795546"/>
                </a:xfrm>
              </p:grpSpPr>
              <p:pic>
                <p:nvPicPr>
                  <p:cNvPr id="141" name="Picture 356" descr="ICON_CPU_Q308"/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/>
                  <a:srcRect/>
                  <a:stretch>
                    <a:fillRect/>
                  </a:stretch>
                </p:blipFill>
                <p:spPr bwMode="auto">
                  <a:xfrm>
                    <a:off x="1656034" y="3973286"/>
                    <a:ext cx="645038" cy="79554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pic>
                <p:nvPicPr>
                  <p:cNvPr id="142" name="Picture 356" descr="ICON_CPU_Q308"/>
                  <p:cNvPicPr>
                    <a:picLocks noChangeAspect="1" noChangeArrowheads="1"/>
                  </p:cNvPicPr>
                  <p:nvPr/>
                </p:nvPicPr>
                <p:blipFill>
                  <a:blip r:embed="rId11" cstate="print"/>
                  <a:srcRect/>
                  <a:stretch>
                    <a:fillRect/>
                  </a:stretch>
                </p:blipFill>
                <p:spPr bwMode="auto">
                  <a:xfrm>
                    <a:off x="1394777" y="3973286"/>
                    <a:ext cx="645038" cy="795546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</p:grpSp>
            <p:pic>
              <p:nvPicPr>
                <p:cNvPr id="140" name="Picture 382" descr="ICON_DiscDrive_Q308"/>
                <p:cNvPicPr>
                  <a:picLocks noChangeAspect="1" noChangeArrowheads="1"/>
                </p:cNvPicPr>
                <p:nvPr/>
              </p:nvPicPr>
              <p:blipFill>
                <a:blip r:embed="rId12" cstate="print"/>
                <a:srcRect/>
                <a:stretch>
                  <a:fillRect/>
                </a:stretch>
              </p:blipFill>
              <p:spPr bwMode="auto">
                <a:xfrm>
                  <a:off x="4946" y="2577"/>
                  <a:ext cx="588" cy="40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185246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020&quot;&gt;&lt;/object&gt;&lt;object type=&quot;2&quot; unique_id=&quot;10021&quot;&gt;&lt;object type=&quot;3&quot; unique_id=&quot;10692&quot;&gt;&lt;property id=&quot;20148&quot; value=&quot;5&quot;/&gt;&lt;property id=&quot;20300&quot; value=&quot;Slide 5 - &amp;quot;Lesson 1:&amp;#x0D;&amp;#x0A;Introduction to the Software-Defined Data Center&amp;quot;&quot;/&gt;&lt;property id=&quot;20307&quot; value=&quot;260&quot;/&gt;&lt;/object&gt;&lt;object type=&quot;3&quot; unique_id=&quot;288822&quot;&gt;&lt;property id=&quot;20148&quot; value=&quot;5&quot;/&gt;&lt;property id=&quot;20300&quot; value=&quot;Slide 1 - &amp;quot;Software-Defined Data Center&amp;quot;&quot;/&gt;&lt;property id=&quot;20307&quot; value=&quot;256&quot;/&gt;&lt;/object&gt;&lt;object type=&quot;3&quot; unique_id=&quot;288823&quot;&gt;&lt;property id=&quot;20148&quot; value=&quot;5&quot;/&gt;&lt;property id=&quot;20300&quot; value=&quot;Slide 2 - &amp;quot;You Are Here&amp;quot;&quot;/&gt;&lt;property id=&quot;20307&quot; value=&quot;257&quot;/&gt;&lt;/object&gt;&lt;object type=&quot;3&quot; unique_id=&quot;288824&quot;&gt;&lt;property id=&quot;20148&quot; value=&quot;5&quot;/&gt;&lt;property id=&quot;20300&quot; value=&quot;Slide 3 - &amp;quot;#Importance&amp;quot;&quot;/&gt;&lt;property id=&quot;20307&quot; value=&quot;258&quot;/&gt;&lt;/object&gt;&lt;object type=&quot;3&quot; unique_id=&quot;288825&quot;&gt;&lt;property id=&quot;20148&quot; value=&quot;5&quot;/&gt;&lt;property id=&quot;20300&quot; value=&quot;Slide 4 - &amp;quot;#Module Lessons&amp;quot;&quot;/&gt;&lt;property id=&quot;20307&quot; value=&quot;259&quot;/&gt;&lt;/object&gt;&lt;object type=&quot;3&quot; unique_id=&quot;288826&quot;&gt;&lt;property id=&quot;20148&quot; value=&quot;5&quot;/&gt;&lt;property id=&quot;20300&quot; value=&quot;Slide 6 - &amp;quot;#Learner Objectives&amp;quot;&quot;/&gt;&lt;property id=&quot;20307&quot; value=&quot;261&quot;/&gt;&lt;/object&gt;&lt;object type=&quot;3&quot; unique_id=&quot;288827&quot;&gt;&lt;property id=&quot;20148&quot; value=&quot;5&quot;/&gt;&lt;property id=&quot;20300&quot; value=&quot;Slide 7 - &amp;quot;#Data Center Physical Infrastructure&amp;quot;&quot;/&gt;&lt;property id=&quot;20307&quot; value=&quot;263&quot;/&gt;&lt;/object&gt;&lt;object type=&quot;3&quot; unique_id=&quot;288828&quot;&gt;&lt;property id=&quot;20148&quot; value=&quot;5&quot;/&gt;&lt;property id=&quot;20300&quot; value=&quot;Slide 8 - &amp;quot;#Introducing Virtual Infrastructure&amp;quot;&quot;/&gt;&lt;property id=&quot;20307&quot; value=&quot;264&quot;/&gt;&lt;/object&gt;&lt;object type=&quot;3&quot; unique_id=&quot;288829&quot;&gt;&lt;property id=&quot;20148&quot; value=&quot;5&quot;/&gt;&lt;property id=&quot;20300&quot; value=&quot;Slide 9 - &amp;quot;Physical and Virtual Architecture&amp;quot;&quot;/&gt;&lt;property id=&quot;20307&quot; value=&quot;265&quot;/&gt;&lt;/object&gt;&lt;object type=&quot;3&quot; unique_id=&quot;288830&quot;&gt;&lt;property id=&quot;20148&quot; value=&quot;5&quot;/&gt;&lt;property id=&quot;20300&quot; value=&quot;Slide 10 - &amp;quot;vSphere and the Software-Defined Data Center&amp;quot;&quot;/&gt;&lt;property id=&quot;20307&quot; value=&quot;266&quot;/&gt;&lt;/object&gt;&lt;object type=&quot;3&quot; unique_id=&quot;288831&quot;&gt;&lt;property id=&quot;20148&quot; value=&quot;5&quot;/&gt;&lt;property id=&quot;20300&quot; value=&quot;Slide 11 - &amp;quot;Reasons to Use Virtual Machines&amp;quot;&quot;/&gt;&lt;property id=&quot;20307&quot; value=&quot;267&quot;/&gt;&lt;/object&gt;&lt;object type=&quot;3&quot; unique_id=&quot;288832&quot;&gt;&lt;property id=&quot;20148&quot; value=&quot;5&quot;/&gt;&lt;property id=&quot;20300&quot; value=&quot;Slide 12 - &amp;quot;Resource Sharing&amp;quot;&quot;/&gt;&lt;property id=&quot;20307&quot; value=&quot;268&quot;/&gt;&lt;/object&gt;&lt;object type=&quot;3&quot; unique_id=&quot;288833&quot;&gt;&lt;property id=&quot;20148&quot; value=&quot;5&quot;/&gt;&lt;property id=&quot;20300&quot; value=&quot;Slide 13 - &amp;quot;CPU Virtualization&amp;quot;&quot;/&gt;&lt;property id=&quot;20307&quot; value=&quot;269&quot;/&gt;&lt;/object&gt;&lt;object type=&quot;3&quot; unique_id=&quot;288834&quot;&gt;&lt;property id=&quot;20148&quot; value=&quot;5&quot;/&gt;&lt;property id=&quot;20300&quot; value=&quot;Slide 14 - &amp;quot;Physical and Virtualized Host Memory Usage&amp;quot;&quot;/&gt;&lt;property id=&quot;20307&quot; value=&quot;270&quot;/&gt;&lt;/object&gt;&lt;object type=&quot;3&quot; unique_id=&quot;288835&quot;&gt;&lt;property id=&quot;20148&quot; value=&quot;5&quot;/&gt;&lt;property id=&quot;20300&quot; value=&quot;Slide 15 - &amp;quot;Physical and Virtual Networking&amp;quot;&quot;/&gt;&lt;property id=&quot;20307&quot; value=&quot;271&quot;/&gt;&lt;/object&gt;&lt;object type=&quot;3&quot; unique_id=&quot;288836&quot;&gt;&lt;property id=&quot;20148&quot; value=&quot;5&quot;/&gt;&lt;property id=&quot;20300&quot; value=&quot;Slide 16 - &amp;quot;Physical File Systems and vSphere VMFS&amp;quot;&quot;/&gt;&lt;property id=&quot;20307&quot; value=&quot;272&quot;/&gt;&lt;/object&gt;&lt;object type=&quot;3&quot; unique_id=&quot;288837&quot;&gt;&lt;property id=&quot;20148&quot; value=&quot;5&quot;/&gt;&lt;property id=&quot;20300&quot; value=&quot;Slide 17 - &amp;quot;Encapsulation&amp;quot;&quot;/&gt;&lt;property id=&quot;20307&quot; value=&quot;273&quot;/&gt;&lt;/object&gt;&lt;object type=&quot;3&quot; unique_id=&quot;288838&quot;&gt;&lt;property id=&quot;20148&quot; value=&quot;5&quot;/&gt;&lt;property id=&quot;20300&quot; value=&quot;Slide 18 - &amp;quot;File-System Layouts&amp;quot;&quot;/&gt;&lt;property id=&quot;20307&quot; value=&quot;274&quot;/&gt;&lt;/object&gt;&lt;object type=&quot;3&quot; unique_id=&quot;288839&quot;&gt;&lt;property id=&quot;20148&quot; value=&quot;5&quot;/&gt;&lt;property id=&quot;20300&quot; value=&quot;Slide 19 - &amp;quot;How vSphere Fits into Cloud Computing&amp;quot;&quot;/&gt;&lt;property id=&quot;20307&quot; value=&quot;275&quot;/&gt;&lt;/object&gt;&lt;object type=&quot;3&quot; unique_id=&quot;288840&quot;&gt;&lt;property id=&quot;20148&quot; value=&quot;5&quot;/&gt;&lt;property id=&quot;20300&quot; value=&quot;Slide 20 - &amp;quot;About Private Clouds&amp;quot;&quot;/&gt;&lt;property id=&quot;20307&quot; value=&quot;276&quot;/&gt;&lt;/object&gt;&lt;object type=&quot;3&quot; unique_id=&quot;288841&quot;&gt;&lt;property id=&quot;20148&quot; value=&quot;5&quot;/&gt;&lt;property id=&quot;20300&quot; value=&quot;Slide 21 - &amp;quot;About Public Clouds&amp;quot;&quot;/&gt;&lt;property id=&quot;20307&quot; value=&quot;277&quot;/&gt;&lt;/object&gt;&lt;object type=&quot;3&quot; unique_id=&quot;288842&quot;&gt;&lt;property id=&quot;20148&quot; value=&quot;5&quot;/&gt;&lt;property id=&quot;20300&quot; value=&quot;Slide 22 - &amp;quot;About Hybrid Clouds&amp;quot;&quot;/&gt;&lt;property id=&quot;20307&quot; value=&quot;278&quot;/&gt;&lt;/object&gt;&lt;object type=&quot;3&quot; unique_id=&quot;288843&quot;&gt;&lt;property id=&quot;20148&quot; value=&quot;5&quot;/&gt;&lt;property id=&quot;20300&quot; value=&quot;Slide 23 - &amp;quot;VMware Complete Cloud Infrastructure &amp;amp; Management Suite&amp;quot;&quot;/&gt;&lt;property id=&quot;20307&quot; value=&quot;279&quot;/&gt;&lt;/object&gt;&lt;object type=&quot;3&quot; unique_id=&quot;288844&quot;&gt;&lt;property id=&quot;20148&quot; value=&quot;5&quot;/&gt;&lt;property id=&quot;20300&quot; value=&quot;Slide 24 - &amp;quot;#Review of Learner Objectives&amp;quot;&quot;/&gt;&lt;property id=&quot;20307&quot; value=&quot;280&quot;/&gt;&lt;/object&gt;&lt;object type=&quot;3&quot; unique_id=&quot;288845&quot;&gt;&lt;property id=&quot;20148&quot; value=&quot;5&quot;/&gt;&lt;property id=&quot;20300&quot; value=&quot;Slide 25 - &amp;quot;#Lesson 2:&amp;#x0D;&amp;#x0A;VMware vSphere Client&amp;quot;&quot;/&gt;&lt;property id=&quot;20307&quot; value=&quot;281&quot;/&gt;&lt;/object&gt;&lt;object type=&quot;3&quot; unique_id=&quot;288846&quot;&gt;&lt;property id=&quot;20148&quot; value=&quot;5&quot;/&gt;&lt;property id=&quot;20300&quot; value=&quot;Slide 26 - &amp;quot;#Learner Objectives&amp;quot;&quot;/&gt;&lt;property id=&quot;20307&quot; value=&quot;282&quot;/&gt;&lt;/object&gt;&lt;object type=&quot;3&quot; unique_id=&quot;288847&quot;&gt;&lt;property id=&quot;20148&quot; value=&quot;5&quot;/&gt;&lt;property id=&quot;20300&quot; value=&quot;Slide 27 - &amp;quot;#User Interfaces&amp;quot;&quot;/&gt;&lt;property id=&quot;20307&quot; value=&quot;283&quot;/&gt;&lt;/object&gt;&lt;object type=&quot;3&quot; unique_id=&quot;288860&quot;&gt;&lt;property id=&quot;20148&quot; value=&quot;5&quot;/&gt;&lt;property id=&quot;20300&quot; value=&quot;Slide 36 - &amp;quot;#Lesson 3:&amp;#x0D;&amp;#x0A;Overview of ESXi&amp;quot;&quot;/&gt;&lt;property id=&quot;20307&quot; value=&quot;296&quot;/&gt;&lt;/object&gt;&lt;object type=&quot;3&quot; unique_id=&quot;288861&quot;&gt;&lt;property id=&quot;20148&quot; value=&quot;5&quot;/&gt;&lt;property id=&quot;20300&quot; value=&quot;Slide 37 - &amp;quot;Learner Objectives&amp;quot;&quot;/&gt;&lt;property id=&quot;20307&quot; value=&quot;297&quot;/&gt;&lt;/object&gt;&lt;object type=&quot;3&quot; unique_id=&quot;288862&quot;&gt;&lt;property id=&quot;20148&quot; value=&quot;5&quot;/&gt;&lt;property id=&quot;20300&quot; value=&quot;Slide 38 - &amp;quot;#ESXi&amp;quot;&quot;/&gt;&lt;property id=&quot;20307&quot; value=&quot;298&quot;/&gt;&lt;/object&gt;&lt;object type=&quot;3&quot; unique_id=&quot;288863&quot;&gt;&lt;property id=&quot;20148&quot; value=&quot;5&quot;/&gt;&lt;property id=&quot;20300&quot; value=&quot;Slide 39 - &amp;quot;ESXi Architecture&amp;quot;&quot;/&gt;&lt;property id=&quot;20307&quot; value=&quot;299&quot;/&gt;&lt;/object&gt;&lt;object type=&quot;3&quot; unique_id=&quot;288864&quot;&gt;&lt;property id=&quot;20148&quot; value=&quot;5&quot;/&gt;&lt;property id=&quot;20300&quot; value=&quot;Slide 40 - &amp;quot;Configuring ESXi&amp;quot;&quot;/&gt;&lt;property id=&quot;20307&quot; value=&quot;300&quot;/&gt;&lt;/object&gt;&lt;object type=&quot;3&quot; unique_id=&quot;288865&quot;&gt;&lt;property id=&quot;20148&quot; value=&quot;5&quot;/&gt;&lt;property id=&quot;20300&quot; value=&quot;Slide 41 - &amp;quot;Configuring ESXi: root Access&amp;quot;&quot;/&gt;&lt;property id=&quot;20307&quot; value=&quot;301&quot;/&gt;&lt;/object&gt;&lt;object type=&quot;3&quot; unique_id=&quot;288866&quot;&gt;&lt;property id=&quot;20148&quot; value=&quot;5&quot;/&gt;&lt;property id=&quot;20300&quot; value=&quot;Slide 42 - &amp;quot;Configuring ESXi: Management Network&amp;quot;&quot;/&gt;&lt;property id=&quot;20307&quot; value=&quot;302&quot;/&gt;&lt;/object&gt;&lt;object type=&quot;3&quot; unique_id=&quot;288867&quot;&gt;&lt;property id=&quot;20148&quot; value=&quot;5&quot;/&gt;&lt;property id=&quot;20300&quot; value=&quot;Slide 43 - &amp;quot;Configuring ESXi: Other Settings&amp;quot;&quot;/&gt;&lt;property id=&quot;20307&quot; value=&quot;303&quot;/&gt;&lt;/object&gt;&lt;object type=&quot;3&quot; unique_id=&quot;288868&quot;&gt;&lt;property id=&quot;20148&quot; value=&quot;5&quot;/&gt;&lt;property id=&quot;20300&quot; value=&quot;Slide 44 - &amp;quot;ESXi as an NTP Client&amp;quot;&quot;/&gt;&lt;property id=&quot;20307&quot; value=&quot;304&quot;/&gt;&lt;/object&gt;&lt;object type=&quot;3&quot; unique_id=&quot;288869&quot;&gt;&lt;property id=&quot;20148&quot; value=&quot;5&quot;/&gt;&lt;property id=&quot;20300&quot; value=&quot;Slide 45 - &amp;quot;#Network Settings:  DNS and Routing&amp;quot;&quot;/&gt;&lt;property id=&quot;20307&quot; value=&quot;305&quot;/&gt;&lt;/object&gt;&lt;object type=&quot;3&quot; unique_id=&quot;288870&quot;&gt;&lt;property id=&quot;20148&quot; value=&quot;5&quot;/&gt;&lt;property id=&quot;20300&quot; value=&quot;Slide 46 - &amp;quot;Remote Access Settings: Security Profile&amp;quot;&quot;/&gt;&lt;property id=&quot;20307&quot; value=&quot;306&quot;/&gt;&lt;/object&gt;&lt;object type=&quot;3&quot; unique_id=&quot;288871&quot;&gt;&lt;property id=&quot;20148&quot; value=&quot;5&quot;/&gt;&lt;property id=&quot;20300&quot; value=&quot;Slide 47 - &amp;quot;ESXi User Account Best Practices&amp;quot;&quot;/&gt;&lt;property id=&quot;20307&quot; value=&quot;307&quot;/&gt;&lt;/object&gt;&lt;object type=&quot;3&quot; unique_id=&quot;288873&quot;&gt;&lt;property id=&quot;20148&quot; value=&quot;5&quot;/&gt;&lt;property id=&quot;20300&quot; value=&quot;Slide 49 - &amp;quot;Review of Learner Objectives&amp;quot;&quot;/&gt;&lt;property id=&quot;20307&quot; value=&quot;309&quot;/&gt;&lt;/object&gt;&lt;object type=&quot;3&quot; unique_id=&quot;288874&quot;&gt;&lt;property id=&quot;20148&quot; value=&quot;5&quot;/&gt;&lt;property id=&quot;20300&quot; value=&quot;Slide 50 - &amp;quot;Key Points&amp;quot;&quot;/&gt;&lt;property id=&quot;20307&quot; value=&quot;310&quot;/&gt;&lt;/object&gt;&lt;object type=&quot;3&quot; unique_id=&quot;293483&quot;&gt;&lt;property id=&quot;20148&quot; value=&quot;5&quot;/&gt;&lt;property id=&quot;20300&quot; value=&quot;Slide 28 - &amp;quot;#Downloading vSphere Client&amp;quot;&quot;/&gt;&lt;property id=&quot;20307&quot; value=&quot;311&quot;/&gt;&lt;/object&gt;&lt;object type=&quot;3&quot; unique_id=&quot;293484&quot;&gt;&lt;property id=&quot;20148&quot; value=&quot;5&quot;/&gt;&lt;property id=&quot;20300&quot; value=&quot;Slide 29 - &amp;quot;#Using the vSphere Client&amp;quot;&quot;/&gt;&lt;property id=&quot;20307&quot; value=&quot;312&quot;/&gt;&lt;/object&gt;&lt;object type=&quot;3&quot; unique_id=&quot;293485&quot;&gt;&lt;property id=&quot;20148&quot; value=&quot;5&quot;/&gt;&lt;property id=&quot;20300&quot; value=&quot;Slide 30 - &amp;quot;#vSphere Client: Configuration Tab&amp;quot;&quot;/&gt;&lt;property id=&quot;20307&quot; value=&quot;313&quot;/&gt;&lt;/object&gt;&lt;object type=&quot;3&quot; unique_id=&quot;293486&quot;&gt;&lt;property id=&quot;20148&quot; value=&quot;5&quot;/&gt;&lt;property id=&quot;20300&quot; value=&quot;Slide 31 - &amp;quot;#Viewing Processor and Memory Configuration&amp;quot;&quot;/&gt;&lt;property id=&quot;20307&quot; value=&quot;314&quot;/&gt;&lt;/object&gt;&lt;object type=&quot;3&quot; unique_id=&quot;293487&quot;&gt;&lt;property id=&quot;20148&quot; value=&quot;5&quot;/&gt;&lt;property id=&quot;20300&quot; value=&quot;Slide 32 - &amp;quot;#Viewing ESXi System Logs&amp;quot;&quot;/&gt;&lt;property id=&quot;20307&quot; value=&quot;315&quot;/&gt;&lt;/object&gt;&lt;object type=&quot;3&quot; unique_id=&quot;293488&quot;&gt;&lt;property id=&quot;20148&quot; value=&quot;5&quot;/&gt;&lt;property id=&quot;20300&quot; value=&quot;Slide 33 - &amp;quot;#Viewing Licensed Features&amp;quot;&quot;/&gt;&lt;property id=&quot;20307&quot; value=&quot;316&quot;/&gt;&lt;/object&gt;&lt;object type=&quot;3&quot; unique_id=&quot;293489&quot;&gt;&lt;property id=&quot;20148&quot; value=&quot;5&quot;/&gt;&lt;property id=&quot;20300&quot; value=&quot;Slide 34 - &amp;quot;#Lab 1: Installing VMware vSphere Graphical User Interfaces&amp;quot;&quot;/&gt;&lt;property id=&quot;20307&quot; value=&quot;317&quot;/&gt;&lt;/object&gt;&lt;object type=&quot;3&quot; unique_id=&quot;293490&quot;&gt;&lt;property id=&quot;20148&quot; value=&quot;5&quot;/&gt;&lt;property id=&quot;20300&quot; value=&quot;Slide 35 - &amp;quot;#Review of Learner Objectives&amp;quot;&quot;/&gt;&lt;property id=&quot;20307&quot; value=&quot;318&quot;/&gt;&lt;/object&gt;&lt;object type=&quot;3&quot; unique_id=&quot;294427&quot;&gt;&lt;property id=&quot;20148&quot; value=&quot;5&quot;/&gt;&lt;property id=&quot;20300&quot; value=&quot;Slide 48 - &amp;quot;#Lab 2: Configuring VMware ESXi&amp;quot;&quot;/&gt;&lt;property id=&quot;20307&quot; value=&quot;319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Blank">
  <a:themeElements>
    <a:clrScheme name="VMware Custom">
      <a:dk1>
        <a:srgbClr val="333333"/>
      </a:dk1>
      <a:lt1>
        <a:srgbClr val="FFFFFF"/>
      </a:lt1>
      <a:dk2>
        <a:srgbClr val="4D4D4D"/>
      </a:dk2>
      <a:lt2>
        <a:srgbClr val="C0C0C0"/>
      </a:lt2>
      <a:accent1>
        <a:srgbClr val="0095D3"/>
      </a:accent1>
      <a:accent2>
        <a:srgbClr val="89CBDF"/>
      </a:accent2>
      <a:accent3>
        <a:srgbClr val="003D79"/>
      </a:accent3>
      <a:accent4>
        <a:srgbClr val="6DB33F"/>
      </a:accent4>
      <a:accent5>
        <a:srgbClr val="F8981D"/>
      </a:accent5>
      <a:accent6>
        <a:srgbClr val="D9541E"/>
      </a:accent6>
      <a:hlink>
        <a:srgbClr val="0095D3"/>
      </a:hlink>
      <a:folHlink>
        <a:srgbClr val="89CBDF"/>
      </a:folHlink>
    </a:clrScheme>
    <a:fontScheme name="VMware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>
          <a:solidFill>
            <a:schemeClr val="accent3"/>
          </a:solidFill>
          <a:round/>
          <a:headEnd/>
          <a:tailEnd/>
        </a:ln>
      </a:spPr>
      <a:bodyPr wrap="none" lIns="0" tIns="0" rIns="0" bIns="0" rtlCol="0" anchor="ctr"/>
      <a:lstStyle>
        <a:defPPr marL="0" marR="0" indent="0" algn="ctr" defTabSz="914400" eaLnBrk="1" latinLnBrk="0" hangingPunct="1">
          <a:lnSpc>
            <a:spcPct val="100000"/>
          </a:lnSpc>
          <a:buClrTx/>
          <a:buSzTx/>
          <a:buFontTx/>
          <a:buNone/>
          <a:tabLst/>
          <a:defRPr sz="1800" dirty="0" err="1" smtClean="0"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95D3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4000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95D3"/>
            </a:solidFill>
            <a:effectLst/>
            <a:latin typeface="Arial" charset="0"/>
            <a:ea typeface="ＭＳ Ｐゴシック" pitchFamily="34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rgbClr val="333333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VMwar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EmailTo xmlns="http://schemas.microsoft.com/sharepoint/v3" xsi:nil="true"/>
    <Document_x0020_Category xmlns="288e86e3-13ec-46f3-a9d0-a70aaaa1e93e">PowerPoint Slide</Document_x0020_Category>
    <_Status xmlns="http://schemas.microsoft.com/sharepoint/v3/fields"/>
    <EmailSender xmlns="http://schemas.microsoft.com/sharepoint/v3" xsi:nil="true"/>
    <EmailFrom xmlns="http://schemas.microsoft.com/sharepoint/v3" xsi:nil="true"/>
    <File_x0020_Description xmlns="4f15fc31-3d0d-47e7-af43-e227d2cb0a53">M02 Software Defined Data Center</File_x0020_Description>
    <EmailSubject xmlns="http://schemas.microsoft.com/sharepoint/v3" xsi:nil="true"/>
    <Course_x0020_Title xmlns="288e86e3-13ec-46f3-a9d0-a70aaaa1e93e">Install Configure Manage V5.5</Course_x0020_Title>
    <EmailCc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5E703E679F4949B1BC712E915FCA2F" ma:contentTypeVersion="12" ma:contentTypeDescription="Create a new document." ma:contentTypeScope="" ma:versionID="665a408d8cf2dba34959b557d5aaadf9">
  <xsd:schema xmlns:xsd="http://www.w3.org/2001/XMLSchema" xmlns:p="http://schemas.microsoft.com/office/2006/metadata/properties" xmlns:ns1="http://schemas.microsoft.com/sharepoint/v3" xmlns:ns2="288e86e3-13ec-46f3-a9d0-a70aaaa1e93e" xmlns:ns3="http://schemas.microsoft.com/sharepoint/v3/fields" xmlns:ns4="4f15fc31-3d0d-47e7-af43-e227d2cb0a53" targetNamespace="http://schemas.microsoft.com/office/2006/metadata/properties" ma:root="true" ma:fieldsID="78bdb840eba5f8e758f6ea7f729f563e" ns1:_="" ns2:_="" ns3:_="" ns4:_="">
    <xsd:import namespace="http://schemas.microsoft.com/sharepoint/v3"/>
    <xsd:import namespace="288e86e3-13ec-46f3-a9d0-a70aaaa1e93e"/>
    <xsd:import namespace="http://schemas.microsoft.com/sharepoint/v3/fields"/>
    <xsd:import namespace="4f15fc31-3d0d-47e7-af43-e227d2cb0a53"/>
    <xsd:element name="properties">
      <xsd:complexType>
        <xsd:sequence>
          <xsd:element name="documentManagement">
            <xsd:complexType>
              <xsd:all>
                <xsd:element ref="ns2:Course_x0020_Title"/>
                <xsd:element ref="ns2:Document_x0020_Category"/>
                <xsd:element ref="ns3:_Status"/>
                <xsd:element ref="ns4:File_x0020_Description"/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12" nillable="true" ma:displayName="E-Mail Sender" ma:hidden="true" ma:internalName="EmailSender">
      <xsd:simpleType>
        <xsd:restriction base="dms:Note"/>
      </xsd:simpleType>
    </xsd:element>
    <xsd:element name="EmailTo" ma:index="13" nillable="true" ma:displayName="E-Mail To" ma:hidden="true" ma:internalName="EmailTo">
      <xsd:simpleType>
        <xsd:restriction base="dms:Note"/>
      </xsd:simpleType>
    </xsd:element>
    <xsd:element name="EmailCc" ma:index="14" nillable="true" ma:displayName="E-Mail Cc" ma:hidden="true" ma:internalName="EmailCc">
      <xsd:simpleType>
        <xsd:restriction base="dms:Note"/>
      </xsd:simpleType>
    </xsd:element>
    <xsd:element name="EmailFrom" ma:index="15" nillable="true" ma:displayName="E-Mail From" ma:hidden="true" ma:internalName="EmailFrom">
      <xsd:simpleType>
        <xsd:restriction base="dms:Text"/>
      </xsd:simpleType>
    </xsd:element>
    <xsd:element name="EmailSubject" ma:index="16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288e86e3-13ec-46f3-a9d0-a70aaaa1e93e" elementFormDefault="qualified">
    <xsd:import namespace="http://schemas.microsoft.com/office/2006/documentManagement/types"/>
    <xsd:element name="Course_x0020_Title" ma:index="8" ma:displayName="Course Title" ma:default="NONE" ma:description="EDU Course Titles" ma:format="Dropdown" ma:internalName="Course_x0020_Title">
      <xsd:simpleType>
        <xsd:restriction base="dms:Choice">
          <xsd:enumeration value="NONE"/>
          <xsd:enumeration value="Optimize and Scale V5.5"/>
          <xsd:enumeration value="What's New V5.5"/>
          <xsd:enumeration value="Install Configure Manage V5.5"/>
          <xsd:enumeration value="Operations Management Fast Track V5.1"/>
          <xsd:enumeration value="Overview V5.1"/>
          <xsd:enumeration value="Install Configure Manage SMBs V5.1"/>
          <xsd:enumeration value="Troubleshooting Workshop V5.1"/>
          <xsd:enumeration value="Fast Track V5.1"/>
          <xsd:enumeration value="Skills for Operators V5.1"/>
          <xsd:enumeration value="What's New V5.1"/>
          <xsd:enumeration value="Site Recovery Manager ICM V5.1"/>
          <xsd:enumeration value="Optimize and Scale V5.1"/>
          <xsd:enumeration value="Install Configure Manage V5.1"/>
          <xsd:enumeration value="Optimize and Scale V5.0"/>
          <xsd:enumeration value="Fast Track V5.0"/>
          <xsd:enumeration value="Skills for Operators V5.0"/>
          <xsd:enumeration value="Design Workshop V5.0"/>
          <xsd:enumeration value="Install Configure Manage SMBs V5.0"/>
          <xsd:enumeration value="Install Configure Manage V5.0"/>
          <xsd:enumeration value="What's New V5.0"/>
          <xsd:enumeration value="Automation with PowerCLI V5.0"/>
          <xsd:enumeration value="Site Recovery Manager ICM V5.0"/>
          <xsd:enumeration value="Overview V5.0"/>
          <xsd:enumeration value="ALL"/>
        </xsd:restriction>
      </xsd:simpleType>
    </xsd:element>
    <xsd:element name="Document_x0020_Category" ma:index="9" ma:displayName="Document Category" ma:format="Dropdown" ma:internalName="Document_x0020_Category">
      <xsd:simpleType>
        <xsd:restriction base="dms:Choice">
          <xsd:enumeration value="Lecture"/>
          <xsd:enumeration value="Lab Exercise"/>
          <xsd:enumeration value="PowerPoint Slide"/>
          <xsd:enumeration value="Forms"/>
          <xsd:enumeration value="Developer Resources"/>
          <xsd:enumeration value="Datasheet"/>
          <xsd:enumeration value="Design Documents"/>
          <xsd:enumeration value="Instructor Delivery Tools"/>
          <xsd:enumeration value="Course Evaluations"/>
          <xsd:enumeration value="Internal Review Documents"/>
          <xsd:enumeration value="LockLizard"/>
          <xsd:enumeration value="Localization"/>
          <xsd:enumeration value="eBook"/>
          <xsd:enumeration value="Lab Connect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Status" ma:index="10" ma:displayName="Status" ma:default="" ma:format="Dropdown" ma:internalName="_Status">
      <xsd:simpleType>
        <xsd:restriction base="dms:Choice">
          <xsd:enumeration value="Not Started"/>
          <xsd:enumeration value="Draft"/>
          <xsd:enumeration value="Reviewed"/>
          <xsd:enumeration value="Final"/>
          <xsd:enumeration value="Expired"/>
        </xsd:restriction>
      </xsd:simpleType>
    </xsd:element>
  </xsd:schema>
  <xsd:schema xmlns:xsd="http://www.w3.org/2001/XMLSchema" xmlns:dms="http://schemas.microsoft.com/office/2006/documentManagement/types" targetNamespace="4f15fc31-3d0d-47e7-af43-e227d2cb0a53" elementFormDefault="qualified">
    <xsd:import namespace="http://schemas.microsoft.com/office/2006/documentManagement/types"/>
    <xsd:element name="File_x0020_Description" ma:index="11" ma:displayName="File Description" ma:default="" ma:description="Actual title of uploaded file" ma:internalName="File_x0020_Description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CA2A9F96-ADAA-4987-87E3-9533BFEE5CB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2467AE-17E6-4707-899B-1E099EBB6599}">
  <ds:schemaRefs>
    <ds:schemaRef ds:uri="http://purl.org/dc/dcmitype/"/>
    <ds:schemaRef ds:uri="http://purl.org/dc/terms/"/>
    <ds:schemaRef ds:uri="http://www.w3.org/XML/1998/namespace"/>
    <ds:schemaRef ds:uri="http://schemas.openxmlformats.org/package/2006/metadata/core-properties"/>
    <ds:schemaRef ds:uri="4f15fc31-3d0d-47e7-af43-e227d2cb0a53"/>
    <ds:schemaRef ds:uri="http://schemas.microsoft.com/sharepoint/v3/fields"/>
    <ds:schemaRef ds:uri="http://schemas.microsoft.com/office/2006/metadata/properties"/>
    <ds:schemaRef ds:uri="http://schemas.microsoft.com/office/2006/documentManagement/types"/>
    <ds:schemaRef ds:uri="http://purl.org/dc/elements/1.1/"/>
    <ds:schemaRef ds:uri="288e86e3-13ec-46f3-a9d0-a70aaaa1e93e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3C9B27CB-55DE-4E31-B440-31FC951374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88e86e3-13ec-46f3-a9d0-a70aaaa1e93e"/>
    <ds:schemaRef ds:uri="http://schemas.microsoft.com/sharepoint/v3/fields"/>
    <ds:schemaRef ds:uri="4f15fc31-3d0d-47e7-af43-e227d2cb0a5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7365</TotalTime>
  <Words>2820</Words>
  <Application>Microsoft Office PowerPoint</Application>
  <PresentationFormat>On-screen Show (4:3)</PresentationFormat>
  <Paragraphs>435</Paragraphs>
  <Slides>49</Slides>
  <Notes>44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Blank</vt:lpstr>
      <vt:lpstr>软件定义的数据中心</vt:lpstr>
      <vt:lpstr>您的进度</vt:lpstr>
      <vt:lpstr>重要信息</vt:lpstr>
      <vt:lpstr>本单元课时</vt:lpstr>
      <vt:lpstr>第 1 课： 软件定义的数据中心简介</vt:lpstr>
      <vt:lpstr>学员的学习目标</vt:lpstr>
      <vt:lpstr>数据中心物理基础架构</vt:lpstr>
      <vt:lpstr>虚拟基础架构简介</vt:lpstr>
      <vt:lpstr>物理与虚拟体系结构</vt:lpstr>
      <vt:lpstr>vSphere 与软件定义的数据中心</vt:lpstr>
      <vt:lpstr>选择使用虚拟机的理由</vt:lpstr>
      <vt:lpstr>资源共享</vt:lpstr>
      <vt:lpstr>CPU 虚拟化</vt:lpstr>
      <vt:lpstr>物理和虚拟主机内存使用</vt:lpstr>
      <vt:lpstr>物理与虚拟网络连接</vt:lpstr>
      <vt:lpstr>物理文件系统与 vSphere VMFS</vt:lpstr>
      <vt:lpstr>封装</vt:lpstr>
      <vt:lpstr>文件系统布局</vt:lpstr>
      <vt:lpstr>vSphere 如何融入云计算</vt:lpstr>
      <vt:lpstr>关于私有云</vt:lpstr>
      <vt:lpstr>关于公有云</vt:lpstr>
      <vt:lpstr>关于混合云</vt:lpstr>
      <vt:lpstr>VMware 全面的云计算基础架构和管理套件</vt:lpstr>
      <vt:lpstr>回顾学员的学习目标</vt:lpstr>
      <vt:lpstr>第 2 课： vSphere Client</vt:lpstr>
      <vt:lpstr>学员的学习目标</vt:lpstr>
      <vt:lpstr>用户界面</vt:lpstr>
      <vt:lpstr>下载 vSphere Client</vt:lpstr>
      <vt:lpstr>使用 vSphere Client</vt:lpstr>
      <vt:lpstr>vSphere Client：配置选项卡</vt:lpstr>
      <vt:lpstr>查看处理器和内存配置</vt:lpstr>
      <vt:lpstr>查看 ESXi 系统日志</vt:lpstr>
      <vt:lpstr>查看已许可的功能</vt:lpstr>
      <vt:lpstr>回顾学员的学习目标</vt:lpstr>
      <vt:lpstr>第 3 课： ESXi 概述</vt:lpstr>
      <vt:lpstr>学员的学习目标</vt:lpstr>
      <vt:lpstr>ESXi</vt:lpstr>
      <vt:lpstr>物理与虚拟体系结构</vt:lpstr>
      <vt:lpstr>配置 ESXi</vt:lpstr>
      <vt:lpstr>配置 ESXi：root 访问权限</vt:lpstr>
      <vt:lpstr>配置 ESXi：管理网络</vt:lpstr>
      <vt:lpstr>配置 ESXi：其他设置</vt:lpstr>
      <vt:lpstr>ESXi 用作 NTP 客户端</vt:lpstr>
      <vt:lpstr>网络设置：DNS 和路由</vt:lpstr>
      <vt:lpstr>远程访问设置：安全配置文件</vt:lpstr>
      <vt:lpstr>ESXi 用户帐户的最佳实践</vt:lpstr>
      <vt:lpstr>练习 2：配置 VMware ESXi</vt:lpstr>
      <vt:lpstr>回顾学员的学习目标</vt:lpstr>
      <vt:lpstr>要点</vt:lpstr>
    </vt:vector>
  </TitlesOfParts>
  <Company>VMware,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Software-Defined Data Center</dc:title>
  <dc:creator>Regina Aboud</dc:creator>
  <cp:lastModifiedBy>EMC</cp:lastModifiedBy>
  <cp:revision>489</cp:revision>
  <cp:lastPrinted>2014-01-27T08:39:35Z</cp:lastPrinted>
  <dcterms:created xsi:type="dcterms:W3CDTF">2009-12-02T17:58:37Z</dcterms:created>
  <dcterms:modified xsi:type="dcterms:W3CDTF">2015-10-18T16:34:59Z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0x0101000F5E703E679F4949B1BC712E915FCA2F</vt:lpwstr>
  </property>
</Properties>
</file>