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32"/>
  </p:notesMasterIdLst>
  <p:handoutMasterIdLst>
    <p:handoutMasterId r:id="rId33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x="9144000" cy="6858000" type="screen4x3"/>
  <p:notesSz cx="7315200" cy="9601200"/>
  <p:custDataLst>
    <p:tags r:id="rId34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9979" autoAdjust="0"/>
    <p:restoredTop sz="95104" autoAdjust="0"/>
  </p:normalViewPr>
  <p:slideViewPr>
    <p:cSldViewPr snapToGrid="0">
      <p:cViewPr>
        <p:scale>
          <a:sx n="120" d="100"/>
          <a:sy n="120" d="100"/>
        </p:scale>
        <p:origin x="-402" y="-72"/>
      </p:cViewPr>
      <p:guideLst>
        <p:guide orient="horz" pos="4143"/>
        <p:guide orient="horz" pos="3885"/>
        <p:guide orient="horz" pos="512"/>
        <p:guide orient="horz" pos="2180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altLang="zh-CN" sz="1200" noProof="0" dirty="0"/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noProof="0" dirty="0" smtClean="0"/>
            <a:t>VMware </a:t>
          </a:r>
          <a:r>
            <a:rPr lang="en-US" altLang="zh-CN" sz="1200" noProof="0" dirty="0" err="1" smtClean="0"/>
            <a:t>vCenter</a:t>
          </a:r>
          <a:r>
            <a:rPr lang="en-US" altLang="zh-CN" sz="1200" noProof="0" smtClean="0"/>
            <a:t> Server</a:t>
          </a:r>
          <a:endParaRPr lang="en-US" altLang="zh-CN" sz="1200" noProof="0"/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noProof="0" dirty="0">
            <a:latin typeface="华康黑体W5" pitchFamily="49" charset="-122"/>
            <a:ea typeface="华康黑体W5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noProof="0" dirty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noProof="0" dirty="0">
            <a:latin typeface="华康黑体W5" pitchFamily="49" charset="-122"/>
            <a:ea typeface="华康黑体W5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noProof="0" smtClean="0"/>
            <a:t>High Availability </a:t>
          </a:r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和</a:t>
          </a:r>
          <a:r>
            <a:rPr lang="en-US" altLang="zh-CN" sz="1200" noProof="0" smtClean="0"/>
            <a:t> Fault Tolerance</a:t>
          </a:r>
          <a:endParaRPr lang="en-US" altLang="zh-CN" sz="1200" noProof="0"/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安装</a:t>
          </a:r>
          <a:r>
            <a:rPr lang="en-US" altLang="zh-CN" sz="1200" noProof="0" dirty="0" smtClean="0"/>
            <a:t> VMware vSphere </a:t>
          </a:r>
          <a:r>
            <a:rPr lang="zh-CN" altLang="en-US" sz="1200" noProof="0" dirty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noProof="0" dirty="0">
            <a:latin typeface="华康黑体W5" pitchFamily="49" charset="-122"/>
            <a:ea typeface="华康黑体W5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noProof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noProof="0">
            <a:latin typeface="华康黑体W5" pitchFamily="49" charset="-122"/>
            <a:ea typeface="华康黑体W5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en-US" altLang="zh-CN" sz="1200" noProof="0"/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79680" custLinFactNeighborX="-118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84786" custLinFactNeighborX="-118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84786" custLinFactNeighborX="-118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84786" custLinFactNeighborX="-118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90170" custLinFactNeighborX="-65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78B81F-AAF9-40E5-B633-B3866DA14FB9}" type="presOf" srcId="{CA4EF82C-F242-41D4-9236-369B892BE312}" destId="{58203B16-ECD5-45C2-AB84-CB4EF99A3C21}" srcOrd="0" destOrd="0" presId="urn:microsoft.com/office/officeart/2005/8/layout/lProcess2"/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5056C7FC-EFC9-47FF-A2E0-ECC655A11C9E}" type="presOf" srcId="{C88BF25D-8C4B-4930-B5A8-0AAB0B6C2F61}" destId="{71787B42-9A3E-4626-8534-106FFF4AB4EE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B1A01D9C-60F0-41A5-98AE-EAA4A5D767BD}" type="presOf" srcId="{7450D373-7E79-4F82-9A64-4AA38A1DA129}" destId="{79E988E0-FAB2-4261-9ECA-BF8AE5C11F09}" srcOrd="0" destOrd="0" presId="urn:microsoft.com/office/officeart/2005/8/layout/lProcess2"/>
    <dgm:cxn modelId="{49BBD87D-7C56-49E5-94FE-929701C02A26}" type="presOf" srcId="{581BDAF4-300D-4CCA-A2CA-DBC07E4C1C34}" destId="{6E1EFE25-5840-4866-BD93-73F3492C35F8}" srcOrd="0" destOrd="0" presId="urn:microsoft.com/office/officeart/2005/8/layout/lProcess2"/>
    <dgm:cxn modelId="{C471D8F3-03B7-452B-A249-7A1E07B86CAD}" type="presOf" srcId="{56EFB488-3D72-4E5A-9EF5-F8A6E4DDE869}" destId="{A03456B9-5588-41C9-B6CD-9F469F468382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F1AE8C0F-7CC4-4E53-A04D-32404B3C99E4}" type="presOf" srcId="{6D22633C-C8C6-4AD7-B6A6-BCF11BB2723A}" destId="{952BED0A-DD08-420B-A16D-ED7B7AF943E6}" srcOrd="0" destOrd="0" presId="urn:microsoft.com/office/officeart/2005/8/layout/lProcess2"/>
    <dgm:cxn modelId="{69C39B61-DC41-4A25-8064-58292E47428F}" type="presOf" srcId="{267D1009-3864-4A15-AC8A-807BDA07319B}" destId="{9E2EF594-B5D2-4060-A930-BE45138EA429}" srcOrd="0" destOrd="0" presId="urn:microsoft.com/office/officeart/2005/8/layout/lProcess2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4F953A5E-70EF-4C24-9865-71035EC0BDFC}" type="presOf" srcId="{267D1009-3864-4A15-AC8A-807BDA07319B}" destId="{13A75760-2E17-424F-BB0F-DF580736D5D7}" srcOrd="1" destOrd="0" presId="urn:microsoft.com/office/officeart/2005/8/layout/lProcess2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26BBD4DE-F5C6-455E-ADC0-F8822602997E}" type="presOf" srcId="{9AF63CF4-649C-47C9-A933-1310616162EE}" destId="{6D6FBF55-485D-4305-BC1F-BA2124541E05}" srcOrd="1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B5BE30FB-6392-4AEB-80CA-0A3865D31BB7}" type="presOf" srcId="{05CF4C47-BB13-4829-90A1-EC0727DA2513}" destId="{95BC134E-0D9F-4B12-8B76-BBD5922793A5}" srcOrd="0" destOrd="0" presId="urn:microsoft.com/office/officeart/2005/8/layout/lProcess2"/>
    <dgm:cxn modelId="{A3BE7717-4AC4-4864-BD82-A5A504D37E12}" type="presOf" srcId="{2815E0BB-3C06-4C12-BE87-BD6F5EBA7935}" destId="{7EC84BC9-698F-4BD5-948B-667BC6538C84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C210FB2D-64DF-44ED-81C7-F5F40470EC6C}" type="presOf" srcId="{D40C261D-8AAB-4F8C-B219-C19C43FD613F}" destId="{FB61E668-CF29-4EA7-BF70-43F875583291}" srcOrd="0" destOrd="0" presId="urn:microsoft.com/office/officeart/2005/8/layout/lProcess2"/>
    <dgm:cxn modelId="{4658D4FD-81FF-4962-A5BE-8DF1C79D6EB2}" type="presOf" srcId="{612D5DBA-63CE-4934-94AA-6C2E63A04090}" destId="{A4B5CC3B-FB6E-4F7E-BF54-71E51A4EC894}" srcOrd="0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98C25FD4-2E75-4ECA-B552-FB5CF79EF367}" type="presOf" srcId="{1EB633A4-C5A4-4B8B-A319-F5D6718069B8}" destId="{74C99D3E-F3FD-432C-8BE9-5BAE6A255D5E}" srcOrd="0" destOrd="0" presId="urn:microsoft.com/office/officeart/2005/8/layout/lProcess2"/>
    <dgm:cxn modelId="{A37E0BC4-B821-4CB9-8283-77E583A502F2}" type="presOf" srcId="{0F0F5A38-0027-474C-BA26-9EB3C103172C}" destId="{A9037C78-A7AB-49CE-B552-A3325DEB035A}" srcOrd="0" destOrd="0" presId="urn:microsoft.com/office/officeart/2005/8/layout/lProcess2"/>
    <dgm:cxn modelId="{DC939A33-71CC-4C3A-94C8-0C6426BBA8F2}" type="presOf" srcId="{E24377FD-AA31-4820-88ED-7BD398AF9364}" destId="{01ADE57B-8F50-42A9-81BF-D461CE81188D}" srcOrd="0" destOrd="0" presId="urn:microsoft.com/office/officeart/2005/8/layout/lProcess2"/>
    <dgm:cxn modelId="{5E63CC68-FDCE-42D8-8558-C364AC75DD94}" type="presOf" srcId="{9AF63CF4-649C-47C9-A933-1310616162EE}" destId="{7FCB9F24-3952-4CB8-BBAF-CBE50DF1FC91}" srcOrd="0" destOrd="0" presId="urn:microsoft.com/office/officeart/2005/8/layout/lProcess2"/>
    <dgm:cxn modelId="{3FA171C7-11F4-44CE-AD92-150E97FB3F60}" type="presParOf" srcId="{01ADE57B-8F50-42A9-81BF-D461CE81188D}" destId="{1C8F20CF-E7D1-4E2E-BD89-23C3962A9A72}" srcOrd="0" destOrd="0" presId="urn:microsoft.com/office/officeart/2005/8/layout/lProcess2"/>
    <dgm:cxn modelId="{9CBA7441-08B4-484C-A5EF-82ED7E9E1A35}" type="presParOf" srcId="{1C8F20CF-E7D1-4E2E-BD89-23C3962A9A72}" destId="{9E2EF594-B5D2-4060-A930-BE45138EA429}" srcOrd="0" destOrd="0" presId="urn:microsoft.com/office/officeart/2005/8/layout/lProcess2"/>
    <dgm:cxn modelId="{80E9B2B6-233E-4B43-B6AE-09D3E754B80E}" type="presParOf" srcId="{1C8F20CF-E7D1-4E2E-BD89-23C3962A9A72}" destId="{13A75760-2E17-424F-BB0F-DF580736D5D7}" srcOrd="1" destOrd="0" presId="urn:microsoft.com/office/officeart/2005/8/layout/lProcess2"/>
    <dgm:cxn modelId="{E51544F9-3D84-4E2B-A771-953F775ACFE5}" type="presParOf" srcId="{1C8F20CF-E7D1-4E2E-BD89-23C3962A9A72}" destId="{13667B1E-CC56-407C-ABF1-F4F607B23CE1}" srcOrd="2" destOrd="0" presId="urn:microsoft.com/office/officeart/2005/8/layout/lProcess2"/>
    <dgm:cxn modelId="{C2C92D83-775F-4ED6-89F4-D569E5F0CDC5}" type="presParOf" srcId="{13667B1E-CC56-407C-ABF1-F4F607B23CE1}" destId="{09412093-F13F-40B8-A7DC-F6A0CEB58122}" srcOrd="0" destOrd="0" presId="urn:microsoft.com/office/officeart/2005/8/layout/lProcess2"/>
    <dgm:cxn modelId="{C16265C7-1D8B-48E4-9A75-BAA99B9E64C1}" type="presParOf" srcId="{09412093-F13F-40B8-A7DC-F6A0CEB58122}" destId="{74C99D3E-F3FD-432C-8BE9-5BAE6A255D5E}" srcOrd="0" destOrd="0" presId="urn:microsoft.com/office/officeart/2005/8/layout/lProcess2"/>
    <dgm:cxn modelId="{1D310998-633B-4659-A2D9-5C06CF232BB8}" type="presParOf" srcId="{09412093-F13F-40B8-A7DC-F6A0CEB58122}" destId="{B73E4B79-CF7F-4082-8BF2-E9D60D871FD2}" srcOrd="1" destOrd="0" presId="urn:microsoft.com/office/officeart/2005/8/layout/lProcess2"/>
    <dgm:cxn modelId="{93984DB2-D38A-41C4-8E48-1640331758E1}" type="presParOf" srcId="{09412093-F13F-40B8-A7DC-F6A0CEB58122}" destId="{71787B42-9A3E-4626-8534-106FFF4AB4EE}" srcOrd="2" destOrd="0" presId="urn:microsoft.com/office/officeart/2005/8/layout/lProcess2"/>
    <dgm:cxn modelId="{4E8395B3-E15A-4817-8E0C-7CB992E56EC1}" type="presParOf" srcId="{09412093-F13F-40B8-A7DC-F6A0CEB58122}" destId="{AD804050-55CA-48DD-8682-47FFA282128B}" srcOrd="3" destOrd="0" presId="urn:microsoft.com/office/officeart/2005/8/layout/lProcess2"/>
    <dgm:cxn modelId="{1C42E164-6D7D-4AA3-8956-B78EBF32FA54}" type="presParOf" srcId="{09412093-F13F-40B8-A7DC-F6A0CEB58122}" destId="{FB61E668-CF29-4EA7-BF70-43F875583291}" srcOrd="4" destOrd="0" presId="urn:microsoft.com/office/officeart/2005/8/layout/lProcess2"/>
    <dgm:cxn modelId="{963632AC-8B59-48B4-9BCB-DAF01E71F049}" type="presParOf" srcId="{09412093-F13F-40B8-A7DC-F6A0CEB58122}" destId="{085949B1-DC87-4FF0-B3A2-BEC04CFA0444}" srcOrd="5" destOrd="0" presId="urn:microsoft.com/office/officeart/2005/8/layout/lProcess2"/>
    <dgm:cxn modelId="{3B8A682C-B76F-45CE-8B9A-D447D0A67E58}" type="presParOf" srcId="{09412093-F13F-40B8-A7DC-F6A0CEB58122}" destId="{7EC84BC9-698F-4BD5-948B-667BC6538C84}" srcOrd="6" destOrd="0" presId="urn:microsoft.com/office/officeart/2005/8/layout/lProcess2"/>
    <dgm:cxn modelId="{E02E84EB-B56F-43F2-86D5-D7A95FDB6094}" type="presParOf" srcId="{09412093-F13F-40B8-A7DC-F6A0CEB58122}" destId="{A3F1C8AF-DC57-461C-A593-B6AD38DF1804}" srcOrd="7" destOrd="0" presId="urn:microsoft.com/office/officeart/2005/8/layout/lProcess2"/>
    <dgm:cxn modelId="{882AA1E1-C157-491D-902E-0886F73859BE}" type="presParOf" srcId="{09412093-F13F-40B8-A7DC-F6A0CEB58122}" destId="{6E1EFE25-5840-4866-BD93-73F3492C35F8}" srcOrd="8" destOrd="0" presId="urn:microsoft.com/office/officeart/2005/8/layout/lProcess2"/>
    <dgm:cxn modelId="{113910C9-CC3F-4341-8ACF-36ED8CAEE683}" type="presParOf" srcId="{09412093-F13F-40B8-A7DC-F6A0CEB58122}" destId="{5ACFF01A-6881-4AA7-B867-508AE35047EA}" srcOrd="9" destOrd="0" presId="urn:microsoft.com/office/officeart/2005/8/layout/lProcess2"/>
    <dgm:cxn modelId="{1B4B4B4A-93EA-4C70-8BBD-C04938C0D974}" type="presParOf" srcId="{09412093-F13F-40B8-A7DC-F6A0CEB58122}" destId="{952BED0A-DD08-420B-A16D-ED7B7AF943E6}" srcOrd="10" destOrd="0" presId="urn:microsoft.com/office/officeart/2005/8/layout/lProcess2"/>
    <dgm:cxn modelId="{FF0E4EA4-2220-4288-9713-24169CC0D133}" type="presParOf" srcId="{09412093-F13F-40B8-A7DC-F6A0CEB58122}" destId="{B8E333AC-2246-43A8-9C97-638907451E57}" srcOrd="11" destOrd="0" presId="urn:microsoft.com/office/officeart/2005/8/layout/lProcess2"/>
    <dgm:cxn modelId="{B0A12979-C617-471B-921F-12B34F679A68}" type="presParOf" srcId="{09412093-F13F-40B8-A7DC-F6A0CEB58122}" destId="{A03456B9-5588-41C9-B6CD-9F469F468382}" srcOrd="12" destOrd="0" presId="urn:microsoft.com/office/officeart/2005/8/layout/lProcess2"/>
    <dgm:cxn modelId="{4DCAFA61-A107-436D-B7AA-EE3AC6EE1C10}" type="presParOf" srcId="{01ADE57B-8F50-42A9-81BF-D461CE81188D}" destId="{5FF52E6A-01F7-4126-98AD-C5FFCF33DF57}" srcOrd="1" destOrd="0" presId="urn:microsoft.com/office/officeart/2005/8/layout/lProcess2"/>
    <dgm:cxn modelId="{85AFB530-756E-439C-87C2-DC69A7CAAA48}" type="presParOf" srcId="{01ADE57B-8F50-42A9-81BF-D461CE81188D}" destId="{211951DE-7AA7-497F-9CAB-DC0AE6CC1AA8}" srcOrd="2" destOrd="0" presId="urn:microsoft.com/office/officeart/2005/8/layout/lProcess2"/>
    <dgm:cxn modelId="{24D92735-1EB7-45A2-AB4A-A652820EB787}" type="presParOf" srcId="{211951DE-7AA7-497F-9CAB-DC0AE6CC1AA8}" destId="{7FCB9F24-3952-4CB8-BBAF-CBE50DF1FC91}" srcOrd="0" destOrd="0" presId="urn:microsoft.com/office/officeart/2005/8/layout/lProcess2"/>
    <dgm:cxn modelId="{A118C54B-7538-4F84-8F7F-BD4935B857E3}" type="presParOf" srcId="{211951DE-7AA7-497F-9CAB-DC0AE6CC1AA8}" destId="{6D6FBF55-485D-4305-BC1F-BA2124541E05}" srcOrd="1" destOrd="0" presId="urn:microsoft.com/office/officeart/2005/8/layout/lProcess2"/>
    <dgm:cxn modelId="{D6D70AA5-D9C5-419C-9EB0-AFBB6683145F}" type="presParOf" srcId="{211951DE-7AA7-497F-9CAB-DC0AE6CC1AA8}" destId="{66041112-4FCA-4278-8AC6-D44547AF749F}" srcOrd="2" destOrd="0" presId="urn:microsoft.com/office/officeart/2005/8/layout/lProcess2"/>
    <dgm:cxn modelId="{F52394FC-3FDB-4F4A-919B-0DBE56BD3C9C}" type="presParOf" srcId="{66041112-4FCA-4278-8AC6-D44547AF749F}" destId="{160FE45B-453D-40B4-BB7D-90CD15F92193}" srcOrd="0" destOrd="0" presId="urn:microsoft.com/office/officeart/2005/8/layout/lProcess2"/>
    <dgm:cxn modelId="{29AC2851-EED6-42F6-8EB8-5B5823350F73}" type="presParOf" srcId="{160FE45B-453D-40B4-BB7D-90CD15F92193}" destId="{A4B5CC3B-FB6E-4F7E-BF54-71E51A4EC894}" srcOrd="0" destOrd="0" presId="urn:microsoft.com/office/officeart/2005/8/layout/lProcess2"/>
    <dgm:cxn modelId="{B48F7505-1D8F-4661-AAD8-7B25CB948F6D}" type="presParOf" srcId="{160FE45B-453D-40B4-BB7D-90CD15F92193}" destId="{252D1E16-BF97-4102-BC88-6CB69C1AF920}" srcOrd="1" destOrd="0" presId="urn:microsoft.com/office/officeart/2005/8/layout/lProcess2"/>
    <dgm:cxn modelId="{98DEE088-B60C-4421-ACF9-097588A035B0}" type="presParOf" srcId="{160FE45B-453D-40B4-BB7D-90CD15F92193}" destId="{A9037C78-A7AB-49CE-B552-A3325DEB035A}" srcOrd="2" destOrd="0" presId="urn:microsoft.com/office/officeart/2005/8/layout/lProcess2"/>
    <dgm:cxn modelId="{8A30F032-4907-4D8F-8B86-D0A76D3931BC}" type="presParOf" srcId="{160FE45B-453D-40B4-BB7D-90CD15F92193}" destId="{B8B5D7F6-52DD-4355-ACD3-9C9582582D6B}" srcOrd="3" destOrd="0" presId="urn:microsoft.com/office/officeart/2005/8/layout/lProcess2"/>
    <dgm:cxn modelId="{D85E7C3C-F0B1-41A9-8FBC-DE5F7D2959D8}" type="presParOf" srcId="{160FE45B-453D-40B4-BB7D-90CD15F92193}" destId="{58203B16-ECD5-45C2-AB84-CB4EF99A3C21}" srcOrd="4" destOrd="0" presId="urn:microsoft.com/office/officeart/2005/8/layout/lProcess2"/>
    <dgm:cxn modelId="{C9373A70-4327-4601-9F74-850CC9C51789}" type="presParOf" srcId="{160FE45B-453D-40B4-BB7D-90CD15F92193}" destId="{12FEBE5C-8391-4B48-9F1C-57A9A4C69453}" srcOrd="5" destOrd="0" presId="urn:microsoft.com/office/officeart/2005/8/layout/lProcess2"/>
    <dgm:cxn modelId="{BA7EE452-F96A-4220-8F1E-187D0A3BA19F}" type="presParOf" srcId="{160FE45B-453D-40B4-BB7D-90CD15F92193}" destId="{95BC134E-0D9F-4B12-8B76-BBD5922793A5}" srcOrd="6" destOrd="0" presId="urn:microsoft.com/office/officeart/2005/8/layout/lProcess2"/>
    <dgm:cxn modelId="{6F675638-DD99-45D8-B119-B8ED3FCABB87}" type="presParOf" srcId="{160FE45B-453D-40B4-BB7D-90CD15F92193}" destId="{D8B1BE16-AF05-42BD-B3F0-6A7D5BB7A073}" srcOrd="7" destOrd="0" presId="urn:microsoft.com/office/officeart/2005/8/layout/lProcess2"/>
    <dgm:cxn modelId="{FB1BE6A8-E067-4C3A-A073-25933D495808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 dirty="0"/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课程简介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软件定义的数据中心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创建虚拟机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dirty="0" smtClean="0"/>
            <a:t>VMware </a:t>
          </a:r>
          <a:r>
            <a:rPr lang="en-US" altLang="zh-CN" sz="1200" kern="1200" noProof="0" dirty="0" err="1" smtClean="0"/>
            <a:t>vCenter</a:t>
          </a:r>
          <a:r>
            <a:rPr lang="en-US" altLang="zh-CN" sz="1200" kern="1200" noProof="0" smtClean="0"/>
            <a:t> Server</a:t>
          </a:r>
          <a:endParaRPr lang="en-US" altLang="zh-CN" sz="1200" kern="1200" noProof="0"/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配置和管理虚拟网络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配置和管理虚拟存储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虚拟机管理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noProof="0"/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18828" y="679256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资源管理和监控</a:t>
          </a:r>
          <a:endParaRPr lang="en-US" altLang="zh-CN" sz="1200" kern="1200" noProof="0">
            <a:latin typeface="华康黑体W5" pitchFamily="49" charset="-122"/>
            <a:ea typeface="华康黑体W5" pitchFamily="49" charset="-122"/>
          </a:endParaRPr>
        </a:p>
      </dsp:txBody>
      <dsp:txXfrm>
        <a:off x="4732994" y="693422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18828" y="1218747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noProof="0" smtClean="0"/>
            <a:t>High Availability </a:t>
          </a:r>
          <a:r>
            <a:rPr lang="zh-CN" altLang="en-US" sz="1200" kern="1200" noProof="0" smtClean="0">
              <a:latin typeface="华康黑体W5" pitchFamily="49" charset="-122"/>
              <a:ea typeface="华康黑体W5" pitchFamily="49" charset="-122"/>
            </a:rPr>
            <a:t>和</a:t>
          </a:r>
          <a:r>
            <a:rPr lang="en-US" altLang="zh-CN" sz="1200" kern="1200" noProof="0" smtClean="0"/>
            <a:t> Fault Tolerance</a:t>
          </a:r>
          <a:endParaRPr lang="en-US" altLang="zh-CN" sz="1200" kern="1200" noProof="0"/>
        </a:p>
      </dsp:txBody>
      <dsp:txXfrm>
        <a:off x="4732994" y="1232913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18828" y="1785973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noProof="0" dirty="0" smtClean="0">
              <a:latin typeface="华康黑体W5" pitchFamily="49" charset="-122"/>
              <a:ea typeface="华康黑体W5" pitchFamily="49" charset="-122"/>
            </a:rPr>
            <a:t>主机可扩展性</a:t>
          </a:r>
          <a:endParaRPr lang="en-US" altLang="zh-CN" sz="1200" b="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32994" y="1800139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18828" y="235319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32994" y="2367364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36239" y="289117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安装</a:t>
          </a:r>
          <a:r>
            <a:rPr lang="en-US" altLang="zh-CN" sz="1200" kern="1200" noProof="0" dirty="0" smtClean="0"/>
            <a:t> VMware vSphere </a:t>
          </a:r>
          <a:r>
            <a:rPr lang="zh-CN" altLang="en-US" sz="1200" kern="1200" noProof="0" dirty="0" smtClean="0">
              <a:latin typeface="华康黑体W5" pitchFamily="49" charset="-122"/>
              <a:ea typeface="华康黑体W5" pitchFamily="49" charset="-122"/>
            </a:rPr>
            <a:t>组件</a:t>
          </a:r>
          <a:endParaRPr lang="en-US" altLang="zh-CN" sz="1200" kern="1200" noProof="0" dirty="0">
            <a:latin typeface="华康黑体W5" pitchFamily="49" charset="-122"/>
            <a:ea typeface="华康黑体W5" pitchFamily="49" charset="-122"/>
          </a:endParaRPr>
        </a:p>
      </dsp:txBody>
      <dsp:txXfrm>
        <a:off x="4750405" y="2905345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A7678D-91F1-4E62-88BD-0ABC2C3EFE3F}" type="slidenum">
              <a:rPr lang="en-US" smtClean="0">
                <a:cs typeface="Arial" charset="0"/>
              </a:rPr>
              <a:pPr/>
              <a:t>10</a:t>
            </a:fld>
            <a:endParaRPr lang="en-US" dirty="0" smtClean="0">
              <a:cs typeface="Arial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9D5CF-9CC0-4273-97BC-15FDBD38FFC5}" type="slidenum">
              <a:rPr lang="en-US" smtClean="0">
                <a:cs typeface="Arial" charset="0"/>
              </a:rPr>
              <a:pPr/>
              <a:t>11</a:t>
            </a:fld>
            <a:endParaRPr lang="en-US" dirty="0" smtClean="0">
              <a:cs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9D5CF-9CC0-4273-97BC-15FDBD38FFC5}" type="slidenum">
              <a:rPr lang="en-US" smtClean="0">
                <a:cs typeface="Arial" charset="0"/>
              </a:rPr>
              <a:pPr/>
              <a:t>12</a:t>
            </a:fld>
            <a:endParaRPr lang="en-US" dirty="0" smtClean="0">
              <a:cs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9D5CF-9CC0-4273-97BC-15FDBD38FFC5}" type="slidenum">
              <a:rPr lang="en-US" smtClean="0">
                <a:cs typeface="Arial" charset="0"/>
              </a:rPr>
              <a:pPr/>
              <a:t>13</a:t>
            </a:fld>
            <a:endParaRPr lang="en-US" dirty="0" smtClean="0">
              <a:cs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9D5CF-9CC0-4273-97BC-15FDBD38FFC5}" type="slidenum">
              <a:rPr lang="en-US" smtClean="0">
                <a:cs typeface="Arial" charset="0"/>
              </a:rPr>
              <a:pPr/>
              <a:t>14</a:t>
            </a:fld>
            <a:endParaRPr lang="en-US" dirty="0" smtClean="0">
              <a:cs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E9D5CF-9CC0-4273-97BC-15FDBD38FFC5}" type="slidenum">
              <a:rPr lang="en-US" smtClean="0">
                <a:cs typeface="Arial" charset="0"/>
              </a:rPr>
              <a:pPr/>
              <a:t>15</a:t>
            </a:fld>
            <a:endParaRPr lang="en-US" dirty="0" smtClean="0">
              <a:cs typeface="Arial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88C670-BD7F-4E49-B67E-9288D22B26D7}" type="slidenum">
              <a:rPr lang="en-US" smtClean="0">
                <a:cs typeface="Arial" charset="0"/>
              </a:rPr>
              <a:pPr/>
              <a:t>16</a:t>
            </a:fld>
            <a:endParaRPr lang="en-US" dirty="0" smtClean="0">
              <a:cs typeface="Arial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30AB0-11CA-4504-9DAE-CE6BF7D8C5DA}" type="slidenum">
              <a:rPr lang="en-US" smtClean="0">
                <a:cs typeface="Arial" charset="0"/>
              </a:rPr>
              <a:pPr/>
              <a:t>17</a:t>
            </a:fld>
            <a:endParaRPr lang="en-US" dirty="0" smtClean="0">
              <a:cs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DD235A-CE56-4D94-8B52-5A4CDE0D8A55}" type="slidenum">
              <a:rPr lang="en-US" smtClean="0">
                <a:cs typeface="Arial" charset="0"/>
              </a:rPr>
              <a:pPr/>
              <a:t>18</a:t>
            </a:fld>
            <a:endParaRPr lang="en-US" dirty="0" smtClean="0">
              <a:cs typeface="Arial" charset="0"/>
            </a:endParaRPr>
          </a:p>
        </p:txBody>
      </p:sp>
      <p:sp>
        <p:nvSpPr>
          <p:cNvPr id="145411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E0FD930D-5492-443B-A80D-8817846E55C3}" type="slidenum">
              <a:rPr lang="en-US" sz="1200"/>
              <a:pPr algn="r"/>
              <a:t>18</a:t>
            </a:fld>
            <a:endParaRPr lang="en-US" sz="1200" dirty="0"/>
          </a:p>
        </p:txBody>
      </p:sp>
      <p:sp>
        <p:nvSpPr>
          <p:cNvPr id="145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45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  <a:noFill/>
          <a:ln/>
        </p:spPr>
        <p:txBody>
          <a:bodyPr lIns="91407" tIns="45704" rIns="91407" bIns="45704"/>
          <a:lstStyle/>
          <a:p>
            <a:pPr eaLnBrk="1" hangingPunct="1">
              <a:lnSpc>
                <a:spcPct val="80000"/>
              </a:lnSpc>
            </a:pPr>
            <a:endParaRPr lang="en-GB" sz="10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8DB8B-9B77-49EC-9350-C6CC7B30B9E5}" type="slidenum">
              <a:rPr lang="en-US" smtClean="0">
                <a:cs typeface="Arial" charset="0"/>
              </a:rPr>
              <a:pPr/>
              <a:t>19</a:t>
            </a:fld>
            <a:endParaRPr lang="en-US" dirty="0" smtClean="0">
              <a:cs typeface="Arial" charset="0"/>
            </a:endParaRPr>
          </a:p>
        </p:txBody>
      </p:sp>
      <p:sp>
        <p:nvSpPr>
          <p:cNvPr id="14745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746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marL="463424" lvl="1" indent="-222190" eaLnBrk="1" hangingPunct="1">
              <a:lnSpc>
                <a:spcPct val="8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D30AB0-11CA-4504-9DAE-CE6BF7D8C5DA}" type="slidenum">
              <a:rPr lang="en-US" smtClean="0">
                <a:cs typeface="Arial" charset="0"/>
              </a:rPr>
              <a:pPr/>
              <a:t>20</a:t>
            </a:fld>
            <a:endParaRPr lang="en-US" dirty="0" smtClean="0">
              <a:cs typeface="Arial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FC3A8-E9A8-4746-9209-091E57EAED78}" type="slidenum">
              <a:rPr lang="en-US" smtClean="0">
                <a:cs typeface="Arial" charset="0"/>
              </a:rPr>
              <a:pPr/>
              <a:t>21</a:t>
            </a:fld>
            <a:endParaRPr lang="en-US" dirty="0" smtClean="0">
              <a:cs typeface="Arial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0EF889-E7E2-46E9-8D77-3AE79DC91EB3}" type="slidenum">
              <a:rPr lang="en-US" smtClean="0">
                <a:cs typeface="Arial" charset="0"/>
              </a:rPr>
              <a:pPr/>
              <a:t>22</a:t>
            </a:fld>
            <a:endParaRPr lang="en-US" dirty="0" smtClean="0">
              <a:cs typeface="Arial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F6E777-D4D7-46C0-9231-9A58DAF9917A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73BB7D-B369-4E32-B770-A2FC77CD20DA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AFC1DB90-3797-4CA6-A212-BAEDA937D1E4}" type="slidenum">
              <a:rPr lang="en-US" sz="1200"/>
              <a:pPr algn="r"/>
              <a:t>24</a:t>
            </a:fld>
            <a:endParaRPr lang="en-US" sz="1200" dirty="0"/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  <a:noFill/>
          <a:ln/>
        </p:spPr>
        <p:txBody>
          <a:bodyPr lIns="91407" tIns="45704" rIns="91407" bIns="45704"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B5148-0959-440D-BF20-CB07C77D1BDD}" type="slidenum">
              <a:rPr lang="en-US" smtClean="0">
                <a:latin typeface="Arial" pitchFamily="34" charset="0"/>
                <a:ea typeface="ＭＳ Ｐゴシック"/>
                <a:cs typeface="Arial" pitchFamily="34" charset="0"/>
              </a:rPr>
              <a:pPr/>
              <a:t>25</a:t>
            </a:fld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01"/>
            <a:fld id="{1EB6528A-2B01-49AB-8E13-B7202A05AA50}" type="slidenum">
              <a:rPr lang="en-US" sz="1300"/>
              <a:pPr algn="r" defTabSz="966501"/>
              <a:t>25</a:t>
            </a:fld>
            <a:endParaRPr lang="en-US" sz="1300" dirty="0"/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087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8E4E7B-1D52-4486-85DB-A3B11295FA6A}" type="slidenum">
              <a:rPr lang="en-US" smtClean="0">
                <a:cs typeface="Arial" charset="0"/>
              </a:rPr>
              <a:pPr/>
              <a:t>3</a:t>
            </a:fld>
            <a:endParaRPr lang="en-US" dirty="0" smtClean="0">
              <a:cs typeface="Arial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marL="228539" indent="-228539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7E9BE7-8505-4247-A020-12BFCE61940E}" type="slidenum">
              <a:rPr lang="en-US" smtClean="0">
                <a:cs typeface="Arial" charset="0"/>
              </a:rPr>
              <a:pPr/>
              <a:t>5</a:t>
            </a:fld>
            <a:endParaRPr lang="en-US" dirty="0" smtClean="0">
              <a:cs typeface="Arial" charset="0"/>
            </a:endParaRPr>
          </a:p>
        </p:txBody>
      </p:sp>
      <p:sp>
        <p:nvSpPr>
          <p:cNvPr id="131075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4715450F-E5A4-41D1-B100-2F0AC2F99D73}" type="slidenum">
              <a:rPr lang="en-US" sz="1200"/>
              <a:pPr algn="r"/>
              <a:t>5</a:t>
            </a:fld>
            <a:endParaRPr lang="en-US" sz="1200" dirty="0"/>
          </a:p>
        </p:txBody>
      </p:sp>
      <p:sp>
        <p:nvSpPr>
          <p:cNvPr id="1310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310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  <a:noFill/>
          <a:ln/>
        </p:spPr>
        <p:txBody>
          <a:bodyPr lIns="91407" tIns="45704" rIns="91407" bIns="45704"/>
          <a:lstStyle/>
          <a:p>
            <a:pPr eaLnBrk="1" hangingPunct="1">
              <a:lnSpc>
                <a:spcPct val="80000"/>
              </a:lnSpc>
            </a:pPr>
            <a:endParaRPr lang="en-GB" sz="8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AC9AA3-44B4-4F9A-9CC4-89D755EEB693}" type="slidenum">
              <a:rPr lang="en-US" smtClean="0">
                <a:cs typeface="Arial" charset="0"/>
              </a:rPr>
              <a:pPr/>
              <a:t>6</a:t>
            </a:fld>
            <a:endParaRPr lang="en-US" dirty="0" smtClean="0">
              <a:cs typeface="Arial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7292F-B206-4DAB-A5C2-FA7F105575DE}" type="slidenum">
              <a:rPr lang="en-US" smtClean="0">
                <a:cs typeface="Arial" charset="0"/>
              </a:rPr>
              <a:pPr/>
              <a:t>7</a:t>
            </a:fld>
            <a:endParaRPr lang="en-US" dirty="0" smtClean="0">
              <a:cs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5516C-E199-4978-AFB4-89A9216CEA4D}" type="slidenum">
              <a:rPr lang="en-US" smtClean="0">
                <a:cs typeface="Arial" charset="0"/>
              </a:rPr>
              <a:pPr/>
              <a:t>8</a:t>
            </a:fld>
            <a:endParaRPr lang="en-US" dirty="0" smtClean="0">
              <a:cs typeface="Arial" charset="0"/>
            </a:endParaRPr>
          </a:p>
        </p:txBody>
      </p:sp>
      <p:sp>
        <p:nvSpPr>
          <p:cNvPr id="13721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722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56BE79-E6C9-4D9D-BFFE-871A561721B6}" type="slidenum">
              <a:rPr lang="en-US" smtClean="0">
                <a:cs typeface="Arial" charset="0"/>
              </a:rPr>
              <a:pPr/>
              <a:t>9</a:t>
            </a:fld>
            <a:endParaRPr lang="en-US" dirty="0" smtClean="0">
              <a:cs typeface="Arial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altLang="zh-CN" noProof="0" smtClean="0"/>
              <a:t>Click to edit Master title style</a:t>
            </a:r>
            <a:endParaRPr lang="en-US" altLang="zh-CN" noProof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altLang="zh-CN" noProof="0" smtClean="0"/>
              <a:t>Click to edit Master subtitle style</a:t>
            </a:r>
            <a:endParaRPr lang="en-US" altLang="zh-CN" noProof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zh-CN" altLang="en-US" sz="600" noProof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保留所有权利</a:t>
            </a:r>
            <a:endParaRPr lang="en-US" altLang="zh-CN" sz="600" noProof="0" smtClean="0">
              <a:solidFill>
                <a:schemeClr val="bg2">
                  <a:lumMod val="75000"/>
                </a:schemeClr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 dirty="0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 dirty="0"/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SimSun"/>
              </a:rPr>
              <a:t>11-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SimSun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zh-CN" altLang="en-US" sz="600" noProof="0" smtClean="0">
                <a:solidFill>
                  <a:schemeClr val="bg2">
                    <a:lumMod val="75000"/>
                  </a:schemeClr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保留所有权利</a:t>
            </a:r>
            <a:endParaRPr lang="en-US" altLang="zh-CN" sz="600" noProof="0" dirty="0" smtClean="0">
              <a:solidFill>
                <a:schemeClr val="bg2">
                  <a:lumMod val="75000"/>
                </a:schemeClr>
              </a:solidFill>
              <a:latin typeface="华康黑体W5" pitchFamily="49" charset="-122"/>
              <a:ea typeface="华康黑体W5" pitchFamily="49" charset="-122"/>
              <a:cs typeface="SimSun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dirty="0" smtClean="0">
                <a:solidFill>
                  <a:schemeClr val="bg1"/>
                </a:solidFill>
                <a:latin typeface="+mj-lt"/>
                <a:cs typeface="SimSun"/>
              </a:rPr>
              <a:t>VMware </a:t>
            </a:r>
            <a:r>
              <a:rPr lang="en-US" altLang="zh-CN" sz="1000" b="0" noProof="0" dirty="0" err="1" smtClean="0">
                <a:solidFill>
                  <a:schemeClr val="bg1"/>
                </a:solidFill>
                <a:latin typeface="+mj-lt"/>
                <a:cs typeface="SimSun"/>
              </a:rPr>
              <a:t>vSphere</a:t>
            </a:r>
            <a:r>
              <a:rPr lang="zh-CN" altLang="en-US" sz="1000" b="0" noProof="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：安装、配置和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</a:rPr>
              <a:t>管理</a:t>
            </a:r>
            <a:endParaRPr lang="en-US" altLang="zh-CN" sz="1000" b="0" noProof="0" smtClean="0">
              <a:solidFill>
                <a:schemeClr val="bg1"/>
              </a:solidFill>
              <a:latin typeface="华康黑体W5" pitchFamily="49" charset="-122"/>
              <a:ea typeface="华康黑体W5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en-US" altLang="zh-CN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+mn-lt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+mn-lt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主机可扩展性</a:t>
            </a:r>
            <a:endParaRPr lang="en-US" altLang="zh-CN" dirty="0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第</a:t>
            </a:r>
            <a:r>
              <a:rPr lang="zh-CN" altLang="en-US" i="0" dirty="0" smtClean="0">
                <a:latin typeface="Arial"/>
                <a:ea typeface="Malgun Gothic"/>
                <a:cs typeface="SimSun"/>
                <a:sym typeface="Arial"/>
              </a:rPr>
              <a:t> </a:t>
            </a:r>
            <a:r>
              <a:rPr lang="en-US" altLang="zh-CN" i="0" dirty="0" smtClean="0">
                <a:latin typeface="Arial"/>
                <a:ea typeface="Malgun Gothic"/>
                <a:cs typeface="SimSun"/>
                <a:sym typeface="Arial"/>
              </a:rPr>
              <a:t>10 </a:t>
            </a:r>
            <a:r>
              <a:rPr lang="zh-CN" altLang="en-US" i="0" dirty="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单元</a:t>
            </a:r>
            <a:endParaRPr lang="en-US" altLang="zh-CN" i="0" dirty="0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191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0" name="Rectangle 10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4" y="946149"/>
            <a:ext cx="8675297" cy="5002213"/>
          </a:xfrm>
        </p:spPr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将虚拟机的交换文件与虚拟机存储在相同位置，或存储在指定的数据存储中。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246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其他集群设置：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的交换文件位置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7527" y="4503663"/>
            <a:ext cx="3162572" cy="1317188"/>
          </a:xfrm>
          <a:prstGeom prst="roundRect">
            <a:avLst/>
          </a:prstGeom>
          <a:gradFill flip="none" rotWithShape="1">
            <a:gsLst>
              <a:gs pos="0">
                <a:srgbClr val="97C6DF">
                  <a:tint val="66000"/>
                  <a:satMod val="160000"/>
                </a:srgbClr>
              </a:gs>
              <a:gs pos="50000">
                <a:srgbClr val="97C6DF">
                  <a:tint val="44500"/>
                  <a:satMod val="160000"/>
                </a:srgbClr>
              </a:gs>
              <a:gs pos="100000">
                <a:srgbClr val="97C6D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rgbClr val="97C6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>
              <a:defRPr/>
            </a:pPr>
            <a:r>
              <a:rPr lang="en-US" altLang="zh-CN" sz="170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VMware® </a:t>
            </a:r>
            <a:r>
              <a:rPr lang="zh-CN" altLang="en-US" sz="17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建议将交换文件与虚拟机存储在相同的目录中。</a:t>
            </a:r>
            <a:endParaRPr lang="en-US" altLang="zh-CN" sz="17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1455210"/>
            <a:ext cx="5503862" cy="304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388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849313"/>
            <a:ext cx="482917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2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1079498"/>
            <a:ext cx="8404098" cy="5164547"/>
          </a:xfrm>
        </p:spPr>
        <p:txBody>
          <a:bodyPr>
            <a:normAutofit/>
          </a:bodyPr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的关联性规则用于</a:t>
            </a:r>
            <a:b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指定应将选定的虚拟机</a:t>
            </a:r>
            <a:b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放置在相同主机上（关</a:t>
            </a:r>
            <a:b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联性）还是放在不同主</a:t>
            </a:r>
            <a:b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机上（反关联性）。</a:t>
            </a:r>
          </a:p>
          <a:p>
            <a:endParaRPr lang="en-US" altLang="zh-CN" smtClean="0">
              <a:latin typeface="Arial"/>
              <a:sym typeface="Arial"/>
            </a:endParaRPr>
          </a:p>
          <a:p>
            <a:endParaRPr lang="en-US" altLang="zh-CN" smtClean="0">
              <a:latin typeface="Arial"/>
              <a:sym typeface="Arial"/>
            </a:endParaRPr>
          </a:p>
          <a:p>
            <a:endParaRPr lang="en-US" altLang="zh-CN" smtClean="0">
              <a:latin typeface="Arial"/>
              <a:sym typeface="Arial"/>
            </a:endParaRP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关联性规则：</a:t>
            </a:r>
          </a:p>
          <a:p>
            <a:pPr lvl="1"/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用于性能会对虚拟机之间的通信能力产生极大影响的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/>
            </a:r>
            <a:br>
              <a:rPr lang="en-US" altLang="zh-CN" sz="180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多虚拟机系统。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反关联性规则：</a:t>
            </a:r>
          </a:p>
          <a:p>
            <a:pPr lvl="1"/>
            <a:r>
              <a:rPr lang="zh-CN" altLang="en-US" sz="180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用于负载平衡或要求高可用性的多虚拟机系统。</a:t>
            </a:r>
            <a:endParaRPr lang="en-US" altLang="zh-CN" sz="180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集群设置：针对虚拟机关联性的 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规则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6833363" y="2829487"/>
            <a:ext cx="2016188" cy="3127176"/>
          </a:xfrm>
          <a:prstGeom prst="wedgeRoundRectCallout">
            <a:avLst>
              <a:gd name="adj1" fmla="val 5631"/>
              <a:gd name="adj2" fmla="val -80431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l">
              <a:defRPr/>
            </a:pPr>
            <a:r>
              <a:rPr lang="zh-CN" altLang="en-US" sz="145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选项：</a:t>
            </a:r>
          </a:p>
          <a:p>
            <a:pPr marL="119063" indent="-119063" algn="l">
              <a:buFont typeface="Arial" pitchFamily="34" charset="0"/>
              <a:buChar char="•"/>
              <a:defRPr/>
            </a:pPr>
            <a:r>
              <a:rPr lang="en-US" altLang="zh-CN" sz="1450" b="1" smtClean="0">
                <a:solidFill>
                  <a:schemeClr val="bg1"/>
                </a:solidFill>
                <a:latin typeface="Arial"/>
                <a:ea typeface="Malgun Gothic"/>
                <a:cs typeface="SimSun"/>
                <a:sym typeface="Arial"/>
              </a:rPr>
              <a:t>Keep Virtual Machines Together</a:t>
            </a:r>
            <a:r>
              <a:rPr lang="zh-CN" altLang="en-US" sz="145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（集中安置虚拟机） </a:t>
            </a:r>
          </a:p>
          <a:p>
            <a:pPr marL="119063" indent="-119063" algn="l">
              <a:buFont typeface="Arial" pitchFamily="34" charset="0"/>
              <a:buChar char="•"/>
              <a:defRPr/>
            </a:pPr>
            <a:r>
              <a:rPr lang="en-US" altLang="zh-CN" sz="1450" b="1" smtClean="0">
                <a:solidFill>
                  <a:schemeClr val="bg1"/>
                </a:solidFill>
                <a:latin typeface="Arial"/>
                <a:ea typeface="Malgun Gothic"/>
                <a:cs typeface="SimSun"/>
                <a:sym typeface="Arial"/>
              </a:rPr>
              <a:t>Separate Virtual Machines</a:t>
            </a:r>
            <a:r>
              <a:rPr lang="zh-CN" altLang="en-US" sz="145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（分散安置虚拟机）</a:t>
            </a:r>
          </a:p>
          <a:p>
            <a:pPr marL="119063" indent="-119063" algn="l">
              <a:buFont typeface="Arial" pitchFamily="34" charset="0"/>
              <a:buChar char="•"/>
              <a:defRPr/>
            </a:pPr>
            <a:r>
              <a:rPr lang="en-US" altLang="zh-CN" sz="1450" b="1" smtClean="0">
                <a:solidFill>
                  <a:schemeClr val="bg1"/>
                </a:solidFill>
                <a:latin typeface="Arial"/>
                <a:ea typeface="Malgun Gothic"/>
                <a:cs typeface="SimSun"/>
                <a:sym typeface="Arial"/>
              </a:rPr>
              <a:t>Virtual Machines to Hosts</a:t>
            </a:r>
            <a:r>
              <a:rPr lang="zh-CN" altLang="en-US" sz="145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（虚拟机与主机）</a:t>
            </a:r>
            <a:endParaRPr lang="en-US" altLang="zh-CN" sz="1450" b="1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283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1085850"/>
            <a:ext cx="4848225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0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486150" cy="5002213"/>
          </a:xfrm>
        </p:spPr>
        <p:txBody>
          <a:bodyPr>
            <a:normAutofit/>
          </a:bodyPr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关于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一组虚拟机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一组主机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一个虚拟机可以属于多个虚拟机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一台主机可以属于多个主机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组。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集群设置：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500789" y="3254814"/>
            <a:ext cx="2825064" cy="1269062"/>
          </a:xfrm>
          <a:prstGeom prst="roundRect">
            <a:avLst/>
          </a:prstGeom>
          <a:gradFill flip="none" rotWithShape="1">
            <a:gsLst>
              <a:gs pos="0">
                <a:srgbClr val="97C6DF">
                  <a:tint val="66000"/>
                  <a:satMod val="160000"/>
                </a:srgbClr>
              </a:gs>
              <a:gs pos="50000">
                <a:srgbClr val="97C6DF">
                  <a:tint val="44500"/>
                  <a:satMod val="160000"/>
                </a:srgbClr>
              </a:gs>
              <a:gs pos="100000">
                <a:srgbClr val="97C6D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rgbClr val="97C6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>
              <a:defRPr/>
            </a:pPr>
            <a:r>
              <a:rPr lang="en-US" altLang="zh-CN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DRS </a:t>
            </a:r>
            <a:r>
              <a:rPr lang="zh-CN" altLang="en-US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组用于定义虚拟机与主机之间的关联性规则。</a:t>
            </a:r>
            <a:endParaRPr lang="en-US" altLang="zh-CN" sz="18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9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683" y="1008063"/>
            <a:ext cx="48006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577889" cy="5002213"/>
          </a:xfrm>
        </p:spPr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虚拟机与主机之间的关联性规则：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指定虚拟机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组与主机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组之间的关联关系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可以是强制性规则，也可以是偏好性规则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集群设置：虚拟机与主机之间的关联性规则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411077" y="4822850"/>
            <a:ext cx="3481137" cy="1306487"/>
          </a:xfrm>
          <a:prstGeom prst="wedgeRoundRectCallout">
            <a:avLst>
              <a:gd name="adj1" fmla="val 56234"/>
              <a:gd name="adj2" fmla="val -128547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2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其他选项： </a:t>
            </a:r>
            <a:r>
              <a:rPr lang="en-US" altLang="zh-CN" sz="1800" smtClean="0">
                <a:latin typeface="华康黑体W5" pitchFamily="49" charset="-122"/>
                <a:ea typeface="华康黑体W5" pitchFamily="49" charset="-122"/>
                <a:sym typeface="Arial"/>
              </a:rPr>
              <a:t/>
            </a:r>
            <a:br>
              <a:rPr lang="en-US" altLang="zh-CN" sz="1800" smtClean="0">
                <a:latin typeface="华康黑体W5" pitchFamily="49" charset="-122"/>
                <a:ea typeface="华康黑体W5" pitchFamily="49" charset="-122"/>
                <a:sym typeface="Arial"/>
              </a:rPr>
            </a:br>
            <a:r>
              <a:rPr lang="en-US" altLang="zh-CN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“</a:t>
            </a:r>
            <a:r>
              <a:rPr lang="en-US" altLang="zh-CN" sz="1200" b="1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Must run on hosts in group</a:t>
            </a:r>
            <a:r>
              <a:rPr lang="en-US" altLang="zh-CN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</a:t>
            </a:r>
            <a:r>
              <a:rPr lang="zh-CN" altLang="en-US" sz="1200" b="1" spc="-3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必须在组内的主机上运行）、“</a:t>
            </a:r>
            <a:r>
              <a:rPr lang="en-US" altLang="zh-CN" sz="1200" b="1" spc="-30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Must Not run on hosts in group</a:t>
            </a:r>
            <a:r>
              <a:rPr lang="en-US" altLang="zh-CN" sz="1200" b="1" spc="-3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z="1200" b="1" spc="-3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（禁止在组内的主机上运行）、“</a:t>
            </a:r>
            <a:r>
              <a:rPr lang="en-US" altLang="zh-CN" sz="1200" b="1" smtClean="0">
                <a:solidFill>
                  <a:schemeClr val="bg1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Should Not run on hosts in group</a:t>
            </a:r>
            <a:r>
              <a:rPr lang="en-US" altLang="zh-CN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br>
              <a:rPr lang="en-US" altLang="zh-CN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z="1200" b="1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（不应在组内的主机上运行）</a:t>
            </a:r>
            <a:endParaRPr lang="en-US" altLang="zh-CN" sz="1200" b="1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4070682" y="3507265"/>
            <a:ext cx="4800601" cy="336216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Arial"/>
              <a:ea typeface="Malgun Gothic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1254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偏好性规则不必严格实施，在必要的情况下可以违反。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虚拟机与主机之间的关联性规则：偏好性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86320" y="2607511"/>
            <a:ext cx="1643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示例：将虚拟机分别安置在不同的刀片服务器系统中。</a:t>
            </a:r>
            <a:endParaRPr lang="en-US" altLang="zh-CN" sz="1800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470295" y="1882588"/>
            <a:ext cx="6722691" cy="3668358"/>
          </a:xfrm>
          <a:prstGeom prst="roundRect">
            <a:avLst/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defRPr/>
            </a:pPr>
            <a:endParaRPr lang="en-US" altLang="zh-CN" sz="1600">
              <a:solidFill>
                <a:srgbClr val="FFFFFF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29" name="Picture 17" descr="ICON_VM_basic_flat_R2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3681" y="2765413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ight Brace 33"/>
          <p:cNvSpPr/>
          <p:nvPr/>
        </p:nvSpPr>
        <p:spPr bwMode="auto">
          <a:xfrm rot="16200000" flipV="1">
            <a:off x="1871102" y="1263109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30461" y="1978488"/>
            <a:ext cx="643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A</a:t>
            </a:r>
            <a:r>
              <a:rPr lang="en-US" altLang="zh-CN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</a:t>
            </a:r>
            <a:endParaRPr lang="en-US" altLang="zh-CN" sz="16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37" name="Picture 36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1256" y="4021686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7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90616" y="4021686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ight Brace 38"/>
          <p:cNvSpPr/>
          <p:nvPr/>
        </p:nvSpPr>
        <p:spPr bwMode="auto">
          <a:xfrm rot="5400000">
            <a:off x="5390645" y="3546422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91812" y="2034069"/>
            <a:ext cx="643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B</a:t>
            </a:r>
            <a:r>
              <a:rPr lang="en-US" altLang="zh-CN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</a:t>
            </a:r>
            <a:endParaRPr lang="en-US" altLang="zh-CN" sz="16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41" name="Picture 17" descr="ICON_VM_basic_flat_R2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8274" y="2765413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7" descr="ICON_VM_basic_flat_R2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6743" y="2765413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Right Brace 42"/>
          <p:cNvSpPr/>
          <p:nvPr/>
        </p:nvSpPr>
        <p:spPr bwMode="auto">
          <a:xfrm rot="16200000" flipV="1">
            <a:off x="5390645" y="1318692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44" name="Picture 43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1713" y="3966103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4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073" y="3966103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ight Brace 45"/>
          <p:cNvSpPr/>
          <p:nvPr/>
        </p:nvSpPr>
        <p:spPr bwMode="auto">
          <a:xfrm rot="5400000">
            <a:off x="1871102" y="3490839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130708" y="4975389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刀片服务器机箱 </a:t>
            </a:r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06322" y="5018420"/>
            <a:ext cx="18742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刀片服务器机箱 </a:t>
            </a:r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B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85282" y="5615483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8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z="18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8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  <a:endParaRPr lang="en-US" altLang="zh-CN" sz="18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cxnSp>
        <p:nvCxnSpPr>
          <p:cNvPr id="50" name="Straight Arrow Connector 49"/>
          <p:cNvCxnSpPr>
            <a:stCxn id="29" idx="2"/>
            <a:endCxn id="45" idx="0"/>
          </p:cNvCxnSpPr>
          <p:nvPr/>
        </p:nvCxnSpPr>
        <p:spPr bwMode="auto">
          <a:xfrm rot="5400000">
            <a:off x="1354248" y="3320158"/>
            <a:ext cx="627666" cy="664224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stCxn id="29" idx="2"/>
            <a:endCxn id="44" idx="0"/>
          </p:cNvCxnSpPr>
          <p:nvPr/>
        </p:nvCxnSpPr>
        <p:spPr bwMode="auto">
          <a:xfrm rot="16200000" flipH="1">
            <a:off x="2009568" y="3329062"/>
            <a:ext cx="627666" cy="646416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42" idx="2"/>
            <a:endCxn id="38" idx="0"/>
          </p:cNvCxnSpPr>
          <p:nvPr/>
        </p:nvCxnSpPr>
        <p:spPr bwMode="auto">
          <a:xfrm rot="5400000">
            <a:off x="4617760" y="3576190"/>
            <a:ext cx="683249" cy="207743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>
            <a:stCxn id="41" idx="2"/>
            <a:endCxn id="37" idx="0"/>
          </p:cNvCxnSpPr>
          <p:nvPr/>
        </p:nvCxnSpPr>
        <p:spPr bwMode="auto">
          <a:xfrm rot="16200000" flipH="1">
            <a:off x="5728845" y="3584378"/>
            <a:ext cx="683249" cy="191366"/>
          </a:xfrm>
          <a:prstGeom prst="straightConnector1">
            <a:avLst/>
          </a:prstGeom>
          <a:solidFill>
            <a:srgbClr val="0095D3"/>
          </a:solidFill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42" idx="2"/>
            <a:endCxn id="37" idx="0"/>
          </p:cNvCxnSpPr>
          <p:nvPr/>
        </p:nvCxnSpPr>
        <p:spPr bwMode="auto">
          <a:xfrm rot="16200000" flipH="1">
            <a:off x="5273079" y="3128612"/>
            <a:ext cx="683249" cy="1102897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>
            <a:stCxn id="41" idx="2"/>
          </p:cNvCxnSpPr>
          <p:nvPr/>
        </p:nvCxnSpPr>
        <p:spPr bwMode="auto">
          <a:xfrm rot="5400000">
            <a:off x="5150433" y="3185584"/>
            <a:ext cx="671501" cy="977207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41" idx="2"/>
          </p:cNvCxnSpPr>
          <p:nvPr/>
        </p:nvCxnSpPr>
        <p:spPr bwMode="auto">
          <a:xfrm rot="16200000" flipH="1">
            <a:off x="5800579" y="3512644"/>
            <a:ext cx="663115" cy="314700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987641" y="3741490"/>
            <a:ext cx="579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6000" b="1" smtClean="0">
                <a:solidFill>
                  <a:srgbClr val="FF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X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306110" y="3726111"/>
            <a:ext cx="579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6000" b="1" smtClean="0">
                <a:solidFill>
                  <a:srgbClr val="FF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X</a:t>
            </a:r>
          </a:p>
        </p:txBody>
      </p:sp>
      <p:cxnSp>
        <p:nvCxnSpPr>
          <p:cNvPr id="59" name="Straight Arrow Connector 58"/>
          <p:cNvCxnSpPr>
            <a:stCxn id="29" idx="2"/>
          </p:cNvCxnSpPr>
          <p:nvPr/>
        </p:nvCxnSpPr>
        <p:spPr bwMode="auto">
          <a:xfrm rot="16200000" flipH="1">
            <a:off x="3024717" y="2313913"/>
            <a:ext cx="663112" cy="2712160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29" idx="2"/>
          </p:cNvCxnSpPr>
          <p:nvPr/>
        </p:nvCxnSpPr>
        <p:spPr bwMode="auto">
          <a:xfrm rot="16200000" flipH="1">
            <a:off x="3658086" y="1680544"/>
            <a:ext cx="654723" cy="3970508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2474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强制性规则需严格实施，绝不能违反。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虚拟机与主机之间的关联性规则：强制性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574115" y="1667433"/>
            <a:ext cx="6722691" cy="3808207"/>
          </a:xfrm>
          <a:prstGeom prst="roundRect">
            <a:avLst/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defRPr/>
            </a:pPr>
            <a:endParaRPr lang="en-US" altLang="zh-CN" sz="1600">
              <a:solidFill>
                <a:srgbClr val="FFFFFF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28" name="Picture 27" descr="ICON_Server_flat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0894" y="4073683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ICON_Server_flat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0254" y="4073683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17" descr="ICON_VM_basic_flat_R2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9724" y="2651727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7" descr="ICON_VM_basic_flat_R2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8193" y="2651727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ight Brace 33"/>
          <p:cNvSpPr/>
          <p:nvPr/>
        </p:nvSpPr>
        <p:spPr bwMode="auto">
          <a:xfrm rot="5400000">
            <a:off x="2141379" y="3598419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35" name="Right Brace 34"/>
          <p:cNvSpPr/>
          <p:nvPr/>
        </p:nvSpPr>
        <p:spPr bwMode="auto">
          <a:xfrm rot="16200000" flipV="1">
            <a:off x="2141379" y="1205006"/>
            <a:ext cx="258182" cy="2528047"/>
          </a:xfrm>
          <a:prstGeom prst="rightBrace">
            <a:avLst>
              <a:gd name="adj1" fmla="val 4449"/>
              <a:gd name="adj2" fmla="val 48946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en-US" altLang="zh-CN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95364" y="2599399"/>
            <a:ext cx="14721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示例：强制实施基于主机的 </a:t>
            </a:r>
            <a:r>
              <a:rPr lang="en-US" altLang="zh-CN" sz="1600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ISV</a:t>
            </a:r>
            <a:r>
              <a:rPr lang="en-US" altLang="zh-CN" sz="16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6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许可。</a:t>
            </a:r>
            <a:endParaRPr lang="en-US" altLang="zh-CN" sz="1600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14473" y="1920385"/>
            <a:ext cx="643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A</a:t>
            </a:r>
            <a:r>
              <a:rPr lang="en-US" altLang="zh-CN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组</a:t>
            </a:r>
            <a:endParaRPr lang="en-US" altLang="zh-CN" sz="16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38" name="Picture 37" descr="ICON_Server_flat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1759" y="4129266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 descr="ICON_Server_flat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1119" y="4129266"/>
            <a:ext cx="1129792" cy="6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7" descr="ICON_VM_basic_flat_R2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4823" y="2707310"/>
            <a:ext cx="573024" cy="573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TextBox 40"/>
          <p:cNvSpPr txBox="1"/>
          <p:nvPr/>
        </p:nvSpPr>
        <p:spPr>
          <a:xfrm>
            <a:off x="1580824" y="5082969"/>
            <a:ext cx="1236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ISV</a:t>
            </a:r>
            <a:r>
              <a:rPr lang="en-US" altLang="zh-CN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许可组</a:t>
            </a:r>
            <a:endParaRPr lang="en-US" altLang="zh-CN" sz="16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89102" y="551865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800" b="1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z="18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18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  <a:endParaRPr lang="en-US" altLang="zh-CN" sz="1800" b="1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cxnSp>
        <p:nvCxnSpPr>
          <p:cNvPr id="43" name="Straight Arrow Connector 42"/>
          <p:cNvCxnSpPr>
            <a:stCxn id="33" idx="2"/>
          </p:cNvCxnSpPr>
          <p:nvPr/>
        </p:nvCxnSpPr>
        <p:spPr bwMode="auto">
          <a:xfrm rot="5400000">
            <a:off x="1232017" y="3485975"/>
            <a:ext cx="843913" cy="321465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33" idx="2"/>
          </p:cNvCxnSpPr>
          <p:nvPr/>
        </p:nvCxnSpPr>
        <p:spPr bwMode="auto">
          <a:xfrm rot="16200000" flipH="1">
            <a:off x="1886359" y="3153096"/>
            <a:ext cx="843913" cy="987221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32" idx="2"/>
            <a:endCxn id="31" idx="0"/>
          </p:cNvCxnSpPr>
          <p:nvPr/>
        </p:nvCxnSpPr>
        <p:spPr bwMode="auto">
          <a:xfrm rot="5400000">
            <a:off x="1746227" y="3093674"/>
            <a:ext cx="848932" cy="1111086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stCxn id="32" idx="2"/>
            <a:endCxn id="28" idx="0"/>
          </p:cNvCxnSpPr>
          <p:nvPr/>
        </p:nvCxnSpPr>
        <p:spPr bwMode="auto">
          <a:xfrm rot="16200000" flipH="1">
            <a:off x="2401547" y="3549440"/>
            <a:ext cx="848932" cy="199554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40" idx="2"/>
          </p:cNvCxnSpPr>
          <p:nvPr/>
        </p:nvCxnSpPr>
        <p:spPr bwMode="auto">
          <a:xfrm rot="5400000">
            <a:off x="3334765" y="1690480"/>
            <a:ext cx="796716" cy="3976425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>
            <a:stCxn id="40" idx="2"/>
          </p:cNvCxnSpPr>
          <p:nvPr/>
        </p:nvCxnSpPr>
        <p:spPr bwMode="auto">
          <a:xfrm rot="5400000">
            <a:off x="3964640" y="2316987"/>
            <a:ext cx="793349" cy="2720042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stCxn id="40" idx="2"/>
            <a:endCxn id="39" idx="0"/>
          </p:cNvCxnSpPr>
          <p:nvPr/>
        </p:nvCxnSpPr>
        <p:spPr bwMode="auto">
          <a:xfrm rot="5400000">
            <a:off x="4969209" y="3377140"/>
            <a:ext cx="848932" cy="655320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0" name="Straight Arrow Connector 49"/>
          <p:cNvCxnSpPr>
            <a:stCxn id="40" idx="2"/>
            <a:endCxn id="38" idx="0"/>
          </p:cNvCxnSpPr>
          <p:nvPr/>
        </p:nvCxnSpPr>
        <p:spPr bwMode="auto">
          <a:xfrm rot="16200000" flipH="1">
            <a:off x="5624529" y="3377140"/>
            <a:ext cx="848932" cy="655320"/>
          </a:xfrm>
          <a:prstGeom prst="straightConnector1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1266337" y="3867325"/>
            <a:ext cx="579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6000" b="1" smtClean="0">
                <a:solidFill>
                  <a:srgbClr val="FF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X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576977" y="3867325"/>
            <a:ext cx="5790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6000" b="1" smtClean="0">
                <a:solidFill>
                  <a:srgbClr val="FF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5800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Rectangle 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（可选）为每个虚拟机设置自动化级别。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656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集群设置：虚拟机级别的自动化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1517650"/>
            <a:ext cx="7607300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07245"/>
            <a:ext cx="5238750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3293535" y="3191543"/>
            <a:ext cx="366924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266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向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集群添加新主机或将主机移到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集群中时，您可以保留现有主机的资源池分层结构。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如果未启用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，主机资源池就会丢失。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例如，将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sc-quail04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添加到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Lab Cluster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中。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4515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将主机添加到集群中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4517" name="Text Box 6"/>
          <p:cNvSpPr txBox="1">
            <a:spLocks noChangeArrowheads="1"/>
          </p:cNvSpPr>
          <p:nvPr/>
        </p:nvSpPr>
        <p:spPr bwMode="auto">
          <a:xfrm>
            <a:off x="3268663" y="3002915"/>
            <a:ext cx="1485900" cy="1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  <a:buClr>
                <a:schemeClr val="tx2"/>
              </a:buClr>
              <a:buSzPct val="80000"/>
            </a:pPr>
            <a:r>
              <a:rPr lang="zh-CN" altLang="en-US" sz="16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添加主机时，请选择为该主机的虚拟机和资源池创建一个资源池。</a:t>
            </a:r>
            <a:endParaRPr lang="en-US" altLang="zh-CN" sz="1600" b="1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4518" name="Line 7"/>
          <p:cNvSpPr>
            <a:spLocks noChangeShapeType="1"/>
          </p:cNvSpPr>
          <p:nvPr/>
        </p:nvSpPr>
        <p:spPr bwMode="auto">
          <a:xfrm>
            <a:off x="2882900" y="3544253"/>
            <a:ext cx="4953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64519" name="Rectangle 8"/>
          <p:cNvSpPr>
            <a:spLocks noChangeArrowheads="1"/>
          </p:cNvSpPr>
          <p:nvPr/>
        </p:nvSpPr>
        <p:spPr bwMode="auto">
          <a:xfrm>
            <a:off x="5302250" y="3090228"/>
            <a:ext cx="71438" cy="2530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64520" name="Picture 14" descr="Grafting-quail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125" y="3237865"/>
            <a:ext cx="2249488" cy="117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Picture 15" descr="Grafting-quail04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7925" y="2877503"/>
            <a:ext cx="3567113" cy="293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2" name="Rectangle 16"/>
          <p:cNvSpPr>
            <a:spLocks noChangeArrowheads="1"/>
          </p:cNvSpPr>
          <p:nvPr/>
        </p:nvSpPr>
        <p:spPr bwMode="auto">
          <a:xfrm>
            <a:off x="411163" y="3114040"/>
            <a:ext cx="2481262" cy="1381125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64523" name="Rectangle 17"/>
          <p:cNvSpPr>
            <a:spLocks noChangeArrowheads="1"/>
          </p:cNvSpPr>
          <p:nvPr/>
        </p:nvSpPr>
        <p:spPr bwMode="auto">
          <a:xfrm>
            <a:off x="5654675" y="3936365"/>
            <a:ext cx="2967038" cy="1044575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64524" name="Line 9"/>
          <p:cNvSpPr>
            <a:spLocks noChangeShapeType="1"/>
          </p:cNvSpPr>
          <p:nvPr/>
        </p:nvSpPr>
        <p:spPr bwMode="auto">
          <a:xfrm>
            <a:off x="4754562" y="3646529"/>
            <a:ext cx="796925" cy="386674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1963" y="3294817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60211" y="3512305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511" y="4002296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68775" y="2935803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02930" y="3132653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422699" y="3349229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73625" y="3966091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16514" y="4193262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30803" y="4612640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74419" y="5025192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674419" y="5448379"/>
            <a:ext cx="193878" cy="134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436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952875" y="946149"/>
            <a:ext cx="4765548" cy="5002213"/>
          </a:xfrm>
        </p:spPr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集群的“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Summary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（摘要）选项卡还提供特定于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的信息。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“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Monitor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（监控）选项卡下“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vSphere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链接会显示每台主机的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CPU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和内存利用率。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集群信息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63" y="800100"/>
            <a:ext cx="3190875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46" y="3668078"/>
            <a:ext cx="69246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58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建议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1727429" y="4655162"/>
            <a:ext cx="1919299" cy="520424"/>
          </a:xfrm>
          <a:prstGeom prst="wedgeRoundRectCallout">
            <a:avLst>
              <a:gd name="adj1" fmla="val 5869"/>
              <a:gd name="adj2" fmla="val 155290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应用部分建议。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4043592" y="2952690"/>
            <a:ext cx="2469502" cy="512403"/>
          </a:xfrm>
          <a:prstGeom prst="wedgeRoundRectCallout">
            <a:avLst>
              <a:gd name="adj1" fmla="val -28584"/>
              <a:gd name="adj2" fmla="val -165485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编辑集群属性。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2434443" y="827780"/>
            <a:ext cx="1460664" cy="512403"/>
          </a:xfrm>
          <a:prstGeom prst="wedgeRoundRectCallout">
            <a:avLst>
              <a:gd name="adj1" fmla="val -19913"/>
              <a:gd name="adj2" fmla="val 174202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刷新建议。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5033880" y="4717326"/>
            <a:ext cx="1746930" cy="480319"/>
          </a:xfrm>
          <a:prstGeom prst="wedgeRoundRectCallout">
            <a:avLst>
              <a:gd name="adj1" fmla="val 3897"/>
              <a:gd name="adj2" fmla="val 181455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应用全部建议。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42" y="1932320"/>
            <a:ext cx="6896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429" y="5819775"/>
            <a:ext cx="48863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02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94718368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您的进度</a:t>
            </a:r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812617" y="3241017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sz="1800" dirty="0" smtClean="0">
              <a:solidFill>
                <a:srgbClr val="FFFFFF"/>
              </a:solidFill>
              <a:latin typeface="Arial"/>
              <a:ea typeface="Malgun Gothic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11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19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812801"/>
            <a:ext cx="8404098" cy="5135562"/>
          </a:xfrm>
        </p:spPr>
        <p:txBody>
          <a:bodyPr>
            <a:normAutofit/>
          </a:bodyPr>
          <a:lstStyle/>
          <a:p>
            <a:r>
              <a:rPr lang="zh-CN" altLang="en-US" sz="185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查看集群状态的清单分层结构。</a:t>
            </a:r>
          </a:p>
          <a:p>
            <a:r>
              <a:rPr lang="zh-CN" altLang="en-US" sz="1850" spc="-3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查看集群的“</a:t>
            </a:r>
            <a:r>
              <a:rPr lang="en-US" altLang="zh-CN" sz="1850" spc="-30" smtClean="0">
                <a:latin typeface="+mj-lt"/>
                <a:ea typeface="华康黑体W5" pitchFamily="49" charset="-122"/>
                <a:cs typeface="SimSun"/>
                <a:sym typeface="Arial"/>
              </a:rPr>
              <a:t>Tasks</a:t>
            </a:r>
            <a:r>
              <a:rPr lang="en-US" altLang="zh-CN" sz="1850" spc="-3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z="1850" spc="-3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（任务） 和“</a:t>
            </a:r>
            <a:r>
              <a:rPr lang="en-US" altLang="zh-CN" sz="1850" spc="-30" smtClean="0">
                <a:latin typeface="+mj-lt"/>
                <a:ea typeface="华康黑体W5" pitchFamily="49" charset="-122"/>
                <a:cs typeface="SimSun"/>
                <a:sym typeface="Arial"/>
              </a:rPr>
              <a:t>Events</a:t>
            </a:r>
            <a:r>
              <a:rPr lang="en-US" altLang="zh-CN" sz="1850" spc="-3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”</a:t>
            </a:r>
            <a:r>
              <a:rPr lang="zh-CN" altLang="en-US" sz="1850" spc="-3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（事件）选项卡，以获取更多信息</a:t>
            </a:r>
            <a:r>
              <a:rPr lang="zh-CN" altLang="en-US" sz="185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。</a:t>
            </a:r>
            <a:endParaRPr lang="en-US" altLang="zh-CN" sz="1850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4515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监控集群状态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7" y="1552575"/>
            <a:ext cx="6943725" cy="456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91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要维护集群中的主机（例如，安装更多内存）或从集群中移除主机，必须将主机置于维护模式。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应将该主机上的虚拟机迁移到其他主机上，或将其关闭。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不能开启虚拟机或者将虚拟机迁移到正在进入维护模式的主机上。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处于维护模式下的主机不允许部署或开启虚拟机。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当主机处于待机模式时，它将关闭。</a:t>
            </a:r>
          </a:p>
          <a:p>
            <a:pPr lvl="1"/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VMware vSphere® Distributed Power Management™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使用此模式优化电源使用率。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270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维护模式和待机模式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576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11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695700" cy="5002213"/>
          </a:xfrm>
        </p:spPr>
        <p:txBody>
          <a:bodyPr/>
          <a:lstStyle/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从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集群中移除主机之前，请考虑以下问题：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资源池的分层结构将保留在集群中。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由于主机必须处于维护模式，因此该主机上运行的所有虚拟机都将关闭。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该集群的可用资源将会减少。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373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从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集群中移除主机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572000" y="1284378"/>
            <a:ext cx="3265714" cy="2801323"/>
            <a:chOff x="4572000" y="1284378"/>
            <a:chExt cx="3265714" cy="2801323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284378"/>
              <a:ext cx="3265714" cy="28013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09544" y="2210344"/>
              <a:ext cx="1779138" cy="284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434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Isosceles Triangle 14"/>
          <p:cNvSpPr/>
          <p:nvPr/>
        </p:nvSpPr>
        <p:spPr bwMode="auto">
          <a:xfrm>
            <a:off x="458803" y="1026695"/>
            <a:ext cx="8406063" cy="4957009"/>
          </a:xfrm>
          <a:prstGeom prst="triangle">
            <a:avLst>
              <a:gd name="adj" fmla="val 50392"/>
            </a:avLst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提高虚拟机性能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56" name="Rectangle 3"/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458803" y="1140388"/>
            <a:ext cx="2786063" cy="4651375"/>
          </a:xfrm>
        </p:spPr>
        <p:txBody>
          <a:bodyPr/>
          <a:lstStyle/>
          <a:p>
            <a:pPr marL="0" indent="0" algn="ctr" eaLnBrk="1" hangingPunct="1">
              <a:spcBef>
                <a:spcPct val="20000"/>
              </a:spcBef>
              <a:buNone/>
            </a:pP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提高虚拟机性能的方法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58" name="Text Box 5"/>
          <p:cNvSpPr txBox="1">
            <a:spLocks noChangeArrowheads="1"/>
          </p:cNvSpPr>
          <p:nvPr/>
        </p:nvSpPr>
        <p:spPr bwMode="auto">
          <a:xfrm>
            <a:off x="323808" y="4722627"/>
            <a:ext cx="800219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7000"/>
              </a:lnSpc>
              <a:buClr>
                <a:schemeClr val="tx2"/>
              </a:buClr>
              <a:buSzPct val="80000"/>
            </a:pPr>
            <a:r>
              <a:rPr lang="zh-CN" altLang="en-US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广泛</a:t>
            </a:r>
            <a:endParaRPr lang="en-US" altLang="zh-CN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74759" name="Text Box 6"/>
          <p:cNvSpPr txBox="1">
            <a:spLocks noChangeArrowheads="1"/>
          </p:cNvSpPr>
          <p:nvPr/>
        </p:nvSpPr>
        <p:spPr bwMode="auto">
          <a:xfrm>
            <a:off x="3016037" y="1709470"/>
            <a:ext cx="800220" cy="413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87000"/>
              </a:lnSpc>
              <a:buClr>
                <a:schemeClr val="tx2"/>
              </a:buClr>
              <a:buSzPct val="80000"/>
            </a:pPr>
            <a:r>
              <a:rPr lang="zh-CN" altLang="en-US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精细</a:t>
            </a:r>
            <a:endParaRPr lang="en-US" altLang="zh-CN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74760" name="Text Box 7"/>
          <p:cNvSpPr txBox="1">
            <a:spLocks noChangeArrowheads="1"/>
          </p:cNvSpPr>
          <p:nvPr/>
        </p:nvSpPr>
        <p:spPr bwMode="black">
          <a:xfrm>
            <a:off x="1348993" y="5454069"/>
            <a:ext cx="6761894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 </a:t>
            </a:r>
            <a:r>
              <a:rPr lang="en-US" altLang="zh-CN" sz="2000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集群。</a:t>
            </a:r>
            <a:endParaRPr lang="en-US" altLang="zh-CN" sz="20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61" name="Text Box 8"/>
          <p:cNvSpPr txBox="1">
            <a:spLocks noChangeArrowheads="1"/>
          </p:cNvSpPr>
          <p:nvPr/>
        </p:nvSpPr>
        <p:spPr bwMode="black">
          <a:xfrm>
            <a:off x="3704018" y="4920165"/>
            <a:ext cx="205184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使用存储多路径。</a:t>
            </a:r>
            <a:endParaRPr lang="en-US" altLang="zh-CN" sz="20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62" name="Text Box 9"/>
          <p:cNvSpPr txBox="1">
            <a:spLocks noChangeArrowheads="1"/>
          </p:cNvSpPr>
          <p:nvPr/>
        </p:nvSpPr>
        <p:spPr bwMode="black">
          <a:xfrm>
            <a:off x="3832258" y="4457701"/>
            <a:ext cx="1795363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使用网卡绑定。</a:t>
            </a:r>
            <a:endParaRPr lang="en-US" altLang="zh-CN" sz="20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63" name="Text Box 10"/>
          <p:cNvSpPr txBox="1">
            <a:spLocks noChangeArrowheads="1"/>
          </p:cNvSpPr>
          <p:nvPr/>
        </p:nvSpPr>
        <p:spPr bwMode="black">
          <a:xfrm>
            <a:off x="3429104" y="3706478"/>
            <a:ext cx="2601674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修改资源池的 </a:t>
            </a:r>
            <a:r>
              <a:rPr lang="en-US" altLang="zh-CN" sz="2000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akkal Majalla" pitchFamily="2" charset="-78"/>
                <a:sym typeface="Arial"/>
              </a:rPr>
              <a:t>CPU</a:t>
            </a:r>
            <a: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和</a:t>
            </a:r>
            <a: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/>
            </a:r>
            <a:b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内存限制及预留。</a:t>
            </a:r>
            <a:endParaRPr lang="en-US" altLang="zh-CN" sz="2000" smtClean="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64" name="Text Box 11"/>
          <p:cNvSpPr txBox="1">
            <a:spLocks noChangeArrowheads="1"/>
          </p:cNvSpPr>
          <p:nvPr/>
        </p:nvSpPr>
        <p:spPr bwMode="black">
          <a:xfrm>
            <a:off x="4088739" y="2069032"/>
            <a:ext cx="1282402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使用网络</a:t>
            </a:r>
            <a: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/>
            </a:r>
            <a:b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流量调整</a:t>
            </a:r>
            <a:r>
              <a:rPr lang="zh-CN" altLang="en-US" sz="2000" smtClean="0">
                <a:solidFill>
                  <a:schemeClr val="tx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。</a:t>
            </a:r>
            <a:endParaRPr lang="en-US" altLang="zh-CN" sz="2000">
              <a:solidFill>
                <a:schemeClr val="tx1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74765" name="Text Box 12"/>
          <p:cNvSpPr txBox="1">
            <a:spLocks noChangeArrowheads="1"/>
          </p:cNvSpPr>
          <p:nvPr/>
        </p:nvSpPr>
        <p:spPr bwMode="black">
          <a:xfrm>
            <a:off x="3557344" y="2889602"/>
            <a:ext cx="2345194" cy="6155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修改虚拟机的 </a:t>
            </a:r>
            <a:r>
              <a:rPr lang="en-US" altLang="zh-CN" sz="2000" smtClean="0">
                <a:solidFill>
                  <a:srgbClr val="000000"/>
                </a:solidFill>
                <a:latin typeface="+mj-lt"/>
                <a:ea typeface="华康黑体W5" pitchFamily="49" charset="-122"/>
                <a:cs typeface="SimSun"/>
                <a:sym typeface="Arial"/>
              </a:rPr>
              <a:t>CPU</a:t>
            </a:r>
            <a: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br>
              <a:rPr lang="en-US" altLang="zh-CN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z="20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和内存预留。</a:t>
            </a:r>
            <a:endParaRPr lang="en-US" altLang="zh-CN" sz="20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 flipV="1">
            <a:off x="1020277" y="2151606"/>
            <a:ext cx="2322249" cy="2628941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3972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1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pc="20" smtClean="0">
                <a:latin typeface="+mj-lt"/>
                <a:ea typeface="华康黑体W5" pitchFamily="49" charset="-122"/>
                <a:cs typeface="SimSun"/>
                <a:sym typeface="Arial"/>
              </a:rPr>
              <a:t>VMware vSphere® High Availability </a:t>
            </a:r>
            <a:r>
              <a:rPr lang="zh-CN" altLang="en-US" spc="20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可能无法对虚拟机进行故障切换的原因：</a:t>
            </a:r>
          </a:p>
          <a:p>
            <a:pPr lvl="1"/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vSphere HA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接入控制已禁用。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强制性的“虚拟机与主机”关联性规则阻止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vSphere HA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进行故障切换。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虽然具有足够的聚合资源，但是这些资源散布在不同的主机上。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在这些情况下，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vSphere HA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会使用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尝试通过迁移虚拟机来对资源进行碎片整理，从而调整集群。</a:t>
            </a:r>
          </a:p>
          <a:p>
            <a:pPr lvl="1"/>
            <a:endParaRPr lang="en-US" altLang="zh-CN" smtClean="0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1229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结合使用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vSphere HA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和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DRS</a:t>
            </a:r>
          </a:p>
        </p:txBody>
      </p:sp>
    </p:spTree>
    <p:extLst>
      <p:ext uri="{BB962C8B-B14F-4D97-AF65-F5344CB8AC3E}">
        <p14:creationId xmlns:p14="http://schemas.microsoft.com/office/powerpoint/2010/main" val="640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实施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  <a:endParaRPr lang="en-US" altLang="zh-CN" smtClean="0">
              <a:latin typeface="华康黑体W5" pitchFamily="49" charset="-122"/>
              <a:ea typeface="华康黑体W5" pitchFamily="49" charset="-122"/>
              <a:sym typeface="Arial"/>
            </a:endParaRP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制造负载不平衡的状况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检验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集群是否正常运行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创建、测试和禁用虚拟机间的关联性规则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创建、测试和禁用反关联性规则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创建、测试和禁用虚拟机与主机之间的关联性规则</a:t>
            </a:r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563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练习 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24</a:t>
            </a:r>
            <a:r>
              <a:rPr lang="zh-CN" altLang="en-US" smtClean="0">
                <a:ea typeface="华康黑体W5" pitchFamily="49" charset="-122"/>
                <a:cs typeface="SimSun"/>
                <a:sym typeface="Arial"/>
              </a:rPr>
              <a:t>：</a:t>
            </a:r>
            <a:r>
              <a:rPr lang="en-US" altLang="zh-CN" smtClean="0">
                <a:ea typeface="华康黑体W5" pitchFamily="49" charset="-122"/>
                <a:cs typeface="SimSun"/>
                <a:sym typeface="Arial"/>
              </a:rPr>
              <a:t>VMware vSphere Distributed Resource Scheduler</a:t>
            </a:r>
            <a:endParaRPr lang="en-US" altLang="zh-CN" smtClean="0"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864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集群的功能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阐述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EVC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的优势</a:t>
            </a:r>
            <a:endParaRPr lang="en-US" altLang="zh-CN" smtClean="0">
              <a:latin typeface="华康黑体W5" pitchFamily="49" charset="-122"/>
              <a:ea typeface="华康黑体W5" pitchFamily="49" charset="-122"/>
              <a:sym typeface="Arial"/>
            </a:endParaRP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查看有关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集群的信息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从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集群中移除主机</a:t>
            </a:r>
            <a:endParaRPr lang="en-US" altLang="zh-CN" smtClean="0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回顾学员的学习目标</a:t>
            </a:r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025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集群可自动管理多个 </a:t>
            </a:r>
            <a:r>
              <a:rPr lang="en-US" altLang="zh-CN" smtClean="0">
                <a:latin typeface="+mj-lt"/>
                <a:ea typeface="华康黑体W5" pitchFamily="49" charset="-122"/>
                <a:cs typeface="SimSun"/>
                <a:sym typeface="Arial"/>
              </a:rPr>
              <a:t>ESXi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主机的资源。</a:t>
            </a:r>
          </a:p>
          <a:p>
            <a:pPr marL="0" lvl="1" indent="0">
              <a:buNone/>
            </a:pPr>
            <a:r>
              <a:rPr lang="zh-CN" altLang="en-US" b="1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欢迎提问！</a:t>
            </a:r>
            <a:endParaRPr lang="en-US" altLang="zh-CN" b="1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要点</a:t>
            </a:r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9026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2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扩展 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VMware vSphere®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环境时，您必须了解哪些 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功能特性可以帮助您管理环境中的主机。  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5123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重要信息</a:t>
            </a:r>
            <a:endParaRPr lang="en-US" altLang="zh-CN" smtClean="0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794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本单元结束后，您应能够做到以下几点：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介绍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VMware vSphere® Distributed Resource Scheduler™ 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(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) </a:t>
            </a:r>
            <a:b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</a:b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集群的功能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阐述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Enhanced vMotion Compatibility 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(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EVC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)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的优势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创建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查看有关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集群的信息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从 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集群中移除主机</a:t>
            </a:r>
          </a:p>
          <a:p>
            <a:endParaRPr lang="en-US" altLang="zh-CN">
              <a:latin typeface="Arial"/>
              <a:sym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学员的学习目标</a:t>
            </a:r>
            <a:endParaRPr lang="en-US" altLang="zh-CN"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6310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如果虚拟机满足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VMware vSphere® vMotion®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迁移要求，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即可发挥最大功效。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要使用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进行负载平衡，集群内的主机必须是 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vMotion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迁移网络的一部分。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如果主机不在该网络中，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仍可提供初始安置建议。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要使用共享存储，请配置集群中的所有主机。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卷必须能供所有主机访问。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卷大小必须足以存储虚拟机的所有虚拟磁盘。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5427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集群的前提条件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863" y="4341813"/>
            <a:ext cx="63912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45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8" y="1604962"/>
            <a:ext cx="6638925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集群设置：自动化级别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5136814" y="836598"/>
            <a:ext cx="3039796" cy="946157"/>
          </a:xfrm>
          <a:prstGeom prst="wedgeRoundRectCallout">
            <a:avLst>
              <a:gd name="adj1" fmla="val -64487"/>
              <a:gd name="adj2" fmla="val 73210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配置自动化级别，以对虚拟机进行初始安置并在虚拟机运行时实施动态平衡。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575639" y="5264261"/>
            <a:ext cx="3233393" cy="792016"/>
          </a:xfrm>
          <a:prstGeom prst="wedgeRoundRectCallout">
            <a:avLst>
              <a:gd name="adj1" fmla="val -2046"/>
              <a:gd name="adj2" fmla="val -269764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迁移阈值可用于指导应选择哪些虚拟机进行迁移。</a:t>
            </a:r>
            <a:endParaRPr lang="en-US" altLang="zh-CN" sz="1600">
              <a:solidFill>
                <a:schemeClr val="bg1"/>
              </a:solidFill>
              <a:latin typeface="华康黑体W5" pitchFamily="49" charset="-122"/>
              <a:ea typeface="华康黑体W5" pitchFamily="49" charset="-122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109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其他集群设置：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DRS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的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EVC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59266" y="1551816"/>
            <a:ext cx="2693693" cy="1954130"/>
          </a:xfrm>
          <a:prstGeom prst="roundRect">
            <a:avLst/>
          </a:prstGeom>
          <a:gradFill flip="none" rotWithShape="1">
            <a:gsLst>
              <a:gs pos="0">
                <a:srgbClr val="97C6DF">
                  <a:tint val="66000"/>
                  <a:satMod val="160000"/>
                </a:srgbClr>
              </a:gs>
              <a:gs pos="50000">
                <a:srgbClr val="97C6DF">
                  <a:tint val="44500"/>
                  <a:satMod val="160000"/>
                </a:srgbClr>
              </a:gs>
              <a:gs pos="100000">
                <a:srgbClr val="97C6D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rgbClr val="97C6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>
              <a:defRPr/>
            </a:pPr>
            <a:r>
              <a:rPr lang="en-US" altLang="zh-CN" sz="1800" spc="-3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EVC </a:t>
            </a:r>
            <a:r>
              <a:rPr lang="zh-CN" altLang="en-US" sz="1800" spc="-3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是一种集群功能，</a:t>
            </a:r>
            <a:r>
              <a:rPr lang="zh-CN" altLang="en-US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可防止因</a:t>
            </a:r>
            <a:r>
              <a:rPr lang="en-US" altLang="zh-CN" sz="180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 CPU </a:t>
            </a:r>
            <a:r>
              <a:rPr lang="zh-CN" altLang="en-US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不兼容而导致</a:t>
            </a:r>
            <a:r>
              <a:rPr lang="en-US" altLang="zh-CN" sz="180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 vSphere vMotion </a:t>
            </a:r>
            <a:r>
              <a:rPr lang="zh-CN" altLang="en-US" sz="18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迁移失败。</a:t>
            </a:r>
            <a:endParaRPr lang="en-US" altLang="zh-CN" sz="18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8093" y="955675"/>
            <a:ext cx="53054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200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EVC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在集群级别工作，它使用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CPU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基准来配置启用了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EVC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功能的集群中包含的所有处理器。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0419" name="Rectangle 4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EVC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集群的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CPU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基准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pic>
        <p:nvPicPr>
          <p:cNvPr id="41" name="Picture 4" descr="C:\Users\testuser\AppData\Local\Temp\VMwareDnD\4b46f9b6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5055" y="3894074"/>
            <a:ext cx="1399005" cy="1099058"/>
          </a:xfrm>
          <a:prstGeom prst="rect">
            <a:avLst/>
          </a:prstGeom>
          <a:noFill/>
        </p:spPr>
      </p:pic>
      <p:pic>
        <p:nvPicPr>
          <p:cNvPr id="42" name="Picture 4" descr="C:\Users\testuser\AppData\Local\Temp\VMwareDnD\4b46f9b6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5515" y="3796797"/>
            <a:ext cx="1399005" cy="1099058"/>
          </a:xfrm>
          <a:prstGeom prst="rect">
            <a:avLst/>
          </a:prstGeom>
          <a:noFill/>
        </p:spPr>
      </p:pic>
      <p:pic>
        <p:nvPicPr>
          <p:cNvPr id="43" name="Picture 4" descr="C:\Users\testuser\AppData\Local\Temp\VMwareDnD\4b46f9b6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3421" y="3809767"/>
            <a:ext cx="1399005" cy="1099058"/>
          </a:xfrm>
          <a:prstGeom prst="rect">
            <a:avLst/>
          </a:prstGeom>
          <a:noFill/>
        </p:spPr>
      </p:pic>
      <p:pic>
        <p:nvPicPr>
          <p:cNvPr id="44" name="Picture 4" descr="C:\Users\testuser\AppData\Local\Temp\VMwareDnD\4b46f9b6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7591" y="3832467"/>
            <a:ext cx="1399005" cy="1099058"/>
          </a:xfrm>
          <a:prstGeom prst="rect">
            <a:avLst/>
          </a:prstGeom>
          <a:noFill/>
        </p:spPr>
      </p:pic>
      <p:pic>
        <p:nvPicPr>
          <p:cNvPr id="45" name="Picture 125" descr="TriangleGradie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1538" y="2655888"/>
            <a:ext cx="5764212" cy="101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 Box 131"/>
          <p:cNvSpPr txBox="1">
            <a:spLocks noChangeArrowheads="1"/>
          </p:cNvSpPr>
          <p:nvPr/>
        </p:nvSpPr>
        <p:spPr bwMode="auto">
          <a:xfrm>
            <a:off x="2397124" y="5399088"/>
            <a:ext cx="2802021" cy="34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3115" tIns="41557" rIns="83115" bIns="41557">
            <a:spAutoFit/>
          </a:bodyPr>
          <a:lstStyle/>
          <a:p>
            <a:pPr defTabSz="654050"/>
            <a:r>
              <a:rPr lang="zh-CN" altLang="en-US" sz="17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启用了</a:t>
            </a:r>
            <a:r>
              <a:rPr lang="en-US" altLang="zh-CN" sz="1700" b="1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 EVC </a:t>
            </a:r>
            <a:r>
              <a:rPr lang="zh-CN" altLang="en-US" sz="17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功能的集群</a:t>
            </a:r>
            <a:endParaRPr lang="en-US" altLang="zh-CN" sz="1700" b="1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49" name="AutoShape 136"/>
          <p:cNvSpPr>
            <a:spLocks noChangeArrowheads="1"/>
          </p:cNvSpPr>
          <p:nvPr/>
        </p:nvSpPr>
        <p:spPr bwMode="auto">
          <a:xfrm>
            <a:off x="1023938" y="3697288"/>
            <a:ext cx="5310187" cy="2033587"/>
          </a:xfrm>
          <a:prstGeom prst="octagon">
            <a:avLst>
              <a:gd name="adj" fmla="val 11199"/>
            </a:avLst>
          </a:prstGeom>
          <a:noFill/>
          <a:ln w="12700">
            <a:solidFill>
              <a:srgbClr val="6D6D4A"/>
            </a:solidFill>
            <a:prstDash val="dash"/>
            <a:miter lim="800000"/>
            <a:headEnd/>
            <a:tailEnd/>
          </a:ln>
        </p:spPr>
        <p:txBody>
          <a:bodyPr wrap="none" lIns="83115" tIns="41557" rIns="83115" bIns="41557" anchor="ctr"/>
          <a:lstStyle/>
          <a:p>
            <a:pPr defTabSz="654050"/>
            <a:endParaRPr lang="en-US" altLang="zh-CN" sz="1300">
              <a:latin typeface="Arial"/>
              <a:ea typeface="Malgun Gothic"/>
              <a:sym typeface="Arial"/>
            </a:endParaRPr>
          </a:p>
        </p:txBody>
      </p:sp>
      <p:sp>
        <p:nvSpPr>
          <p:cNvPr id="50" name="TextBox 30"/>
          <p:cNvSpPr txBox="1">
            <a:spLocks noChangeArrowheads="1"/>
          </p:cNvSpPr>
          <p:nvPr/>
        </p:nvSpPr>
        <p:spPr bwMode="auto">
          <a:xfrm>
            <a:off x="2338388" y="3365500"/>
            <a:ext cx="2833687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5311" tIns="32656" rIns="65311" bIns="32656">
            <a:spAutoFit/>
          </a:bodyPr>
          <a:lstStyle/>
          <a:p>
            <a:pPr defTabSz="654050"/>
            <a:r>
              <a:rPr lang="en-US" altLang="zh-CN" sz="1700" b="1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CPU </a:t>
            </a:r>
            <a:r>
              <a:rPr lang="zh-CN" altLang="en-US" sz="1700" b="1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基准功能集</a:t>
            </a:r>
            <a:endParaRPr lang="en-US" altLang="zh-CN" sz="1700" b="1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grpSp>
        <p:nvGrpSpPr>
          <p:cNvPr id="2" name="Group 55"/>
          <p:cNvGrpSpPr/>
          <p:nvPr/>
        </p:nvGrpSpPr>
        <p:grpSpPr>
          <a:xfrm>
            <a:off x="7285567" y="3892994"/>
            <a:ext cx="213360" cy="265384"/>
            <a:chOff x="7924800" y="2286000"/>
            <a:chExt cx="228600" cy="30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2" name="Straight Connector 51"/>
            <p:cNvCxnSpPr/>
            <p:nvPr/>
          </p:nvCxnSpPr>
          <p:spPr>
            <a:xfrm rot="16200000" flipH="1">
              <a:off x="7886700" y="2324100"/>
              <a:ext cx="304800" cy="228600"/>
            </a:xfrm>
            <a:prstGeom prst="line">
              <a:avLst/>
            </a:prstGeom>
            <a:ln w="50800">
              <a:solidFill>
                <a:srgbClr val="C00000"/>
              </a:solidFill>
              <a:tailEnd type="non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 flipH="1" flipV="1">
              <a:off x="7886700" y="2324100"/>
              <a:ext cx="304800" cy="228600"/>
            </a:xfrm>
            <a:prstGeom prst="line">
              <a:avLst/>
            </a:prstGeom>
            <a:ln w="50800">
              <a:solidFill>
                <a:srgbClr val="C00000"/>
              </a:solidFill>
              <a:tailEnd type="non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54" name="Rounded Rectangle 4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7025" y="2330188"/>
            <a:ext cx="2801938" cy="11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Text Box 16"/>
          <p:cNvSpPr txBox="1">
            <a:spLocks noChangeArrowheads="1"/>
          </p:cNvSpPr>
          <p:nvPr/>
        </p:nvSpPr>
        <p:spPr bwMode="auto">
          <a:xfrm>
            <a:off x="5467350" y="2405603"/>
            <a:ext cx="2681288" cy="106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6" tIns="45713" rIns="91426" bIns="45713" anchor="ctr"/>
          <a:lstStyle/>
          <a:p>
            <a:pPr defTabSz="654050"/>
            <a:r>
              <a:rPr lang="zh-CN" altLang="en-US" sz="17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基准就是集群中每台主机均支持的一个</a:t>
            </a:r>
            <a:r>
              <a:rPr lang="en-US" altLang="zh-CN" sz="170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  <a:t> CPU </a:t>
            </a:r>
            <a:br>
              <a:rPr lang="en-US" altLang="zh-CN" sz="1700" smtClean="0">
                <a:solidFill>
                  <a:srgbClr val="000000"/>
                </a:solidFill>
                <a:latin typeface="Arial"/>
                <a:ea typeface="Malgun Gothic"/>
                <a:cs typeface="SimSun"/>
                <a:sym typeface="Arial"/>
              </a:rPr>
            </a:br>
            <a:r>
              <a:rPr lang="zh-CN" altLang="en-US" sz="1700" smtClean="0">
                <a:solidFill>
                  <a:srgbClr val="000000"/>
                </a:solidFill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功能集。</a:t>
            </a:r>
            <a:endParaRPr lang="en-US" altLang="zh-CN" sz="1700">
              <a:solidFill>
                <a:srgbClr val="000000"/>
              </a:solidFill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56" name="Rounded Rectangle 52"/>
          <p:cNvSpPr>
            <a:spLocks noChangeArrowheads="1"/>
          </p:cNvSpPr>
          <p:nvPr/>
        </p:nvSpPr>
        <p:spPr bwMode="auto">
          <a:xfrm>
            <a:off x="4916488" y="4416425"/>
            <a:ext cx="682625" cy="284163"/>
          </a:xfrm>
          <a:prstGeom prst="roundRect">
            <a:avLst>
              <a:gd name="adj" fmla="val 29167"/>
            </a:avLst>
          </a:prstGeom>
          <a:solidFill>
            <a:srgbClr val="97C6DF"/>
          </a:solidFill>
          <a:ln w="28575" algn="ctr">
            <a:solidFill>
              <a:srgbClr val="E8F2F8"/>
            </a:solidFill>
            <a:round/>
            <a:headEnd/>
            <a:tailEnd/>
          </a:ln>
        </p:spPr>
        <p:txBody>
          <a:bodyPr lIns="65311" tIns="32656" rIns="65311" bIns="32656" anchor="ctr"/>
          <a:lstStyle/>
          <a:p>
            <a:pPr algn="ctr" defTabSz="654050"/>
            <a:r>
              <a:rPr lang="en-US" altLang="zh-CN" sz="1200" b="1" smtClean="0">
                <a:solidFill>
                  <a:srgbClr val="FFFFFF"/>
                </a:solidFill>
                <a:latin typeface="Arial"/>
                <a:ea typeface="Malgun Gothic"/>
                <a:cs typeface="SimSun"/>
                <a:sym typeface="Arial"/>
              </a:rPr>
              <a:t>CPUID</a:t>
            </a:r>
            <a:endParaRPr lang="en-US" altLang="zh-CN" sz="1200" b="1">
              <a:solidFill>
                <a:srgbClr val="FFFFFF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16200000" flipH="1">
            <a:off x="5189537" y="3948113"/>
            <a:ext cx="131763" cy="71438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5400000" flipH="1" flipV="1">
            <a:off x="5254625" y="3817938"/>
            <a:ext cx="263525" cy="212725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9" name="Rounded Rectangle 59"/>
          <p:cNvSpPr>
            <a:spLocks noChangeArrowheads="1"/>
          </p:cNvSpPr>
          <p:nvPr/>
        </p:nvSpPr>
        <p:spPr bwMode="auto">
          <a:xfrm>
            <a:off x="3300413" y="4434700"/>
            <a:ext cx="681037" cy="284162"/>
          </a:xfrm>
          <a:prstGeom prst="roundRect">
            <a:avLst>
              <a:gd name="adj" fmla="val 29167"/>
            </a:avLst>
          </a:prstGeom>
          <a:solidFill>
            <a:srgbClr val="97C6DF"/>
          </a:solidFill>
          <a:ln w="28575" algn="ctr">
            <a:solidFill>
              <a:srgbClr val="E8F2F8"/>
            </a:solidFill>
            <a:round/>
            <a:headEnd/>
            <a:tailEnd/>
          </a:ln>
        </p:spPr>
        <p:txBody>
          <a:bodyPr lIns="65311" tIns="32656" rIns="65311" bIns="32656" anchor="ctr"/>
          <a:lstStyle/>
          <a:p>
            <a:pPr algn="ctr" defTabSz="654050"/>
            <a:r>
              <a:rPr lang="en-US" altLang="zh-CN" sz="1200" b="1" smtClean="0">
                <a:solidFill>
                  <a:srgbClr val="FFFFFF"/>
                </a:solidFill>
                <a:latin typeface="Arial"/>
                <a:ea typeface="Malgun Gothic"/>
                <a:cs typeface="SimSun"/>
                <a:sym typeface="Arial"/>
              </a:rPr>
              <a:t>CPUID</a:t>
            </a:r>
            <a:endParaRPr lang="en-US" altLang="zh-CN" sz="1200" b="1">
              <a:solidFill>
                <a:srgbClr val="FFFFFF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 rot="16200000" flipH="1">
            <a:off x="3571082" y="3994944"/>
            <a:ext cx="133350" cy="71437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 flipH="1" flipV="1">
            <a:off x="3636169" y="3864769"/>
            <a:ext cx="265113" cy="212725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Rounded Rectangle 63"/>
          <p:cNvSpPr>
            <a:spLocks noChangeArrowheads="1"/>
          </p:cNvSpPr>
          <p:nvPr/>
        </p:nvSpPr>
        <p:spPr bwMode="auto">
          <a:xfrm>
            <a:off x="1528763" y="4440238"/>
            <a:ext cx="682625" cy="284162"/>
          </a:xfrm>
          <a:prstGeom prst="roundRect">
            <a:avLst>
              <a:gd name="adj" fmla="val 29167"/>
            </a:avLst>
          </a:prstGeom>
          <a:solidFill>
            <a:srgbClr val="97C6DF"/>
          </a:solidFill>
          <a:ln w="28575" algn="ctr">
            <a:solidFill>
              <a:srgbClr val="E8F2F8"/>
            </a:solidFill>
            <a:round/>
            <a:headEnd/>
            <a:tailEnd/>
          </a:ln>
        </p:spPr>
        <p:txBody>
          <a:bodyPr lIns="65311" tIns="32656" rIns="65311" bIns="32656" anchor="ctr"/>
          <a:lstStyle/>
          <a:p>
            <a:pPr algn="ctr" defTabSz="654050"/>
            <a:r>
              <a:rPr lang="en-US" altLang="zh-CN" sz="1200" b="1" smtClean="0">
                <a:solidFill>
                  <a:srgbClr val="FFFFFF"/>
                </a:solidFill>
                <a:latin typeface="Arial"/>
                <a:ea typeface="Malgun Gothic"/>
                <a:cs typeface="SimSun"/>
                <a:sym typeface="Arial"/>
              </a:rPr>
              <a:t>CPUID</a:t>
            </a:r>
            <a:endParaRPr lang="en-US" altLang="zh-CN" sz="1200" b="1">
              <a:solidFill>
                <a:srgbClr val="FFFFFF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rot="16200000" flipH="1">
            <a:off x="1801813" y="4038600"/>
            <a:ext cx="131762" cy="71438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1866900" y="3908425"/>
            <a:ext cx="263525" cy="212725"/>
          </a:xfrm>
          <a:prstGeom prst="line">
            <a:avLst/>
          </a:prstGeom>
          <a:ln w="50800">
            <a:solidFill>
              <a:schemeClr val="accent6">
                <a:lumMod val="75000"/>
              </a:schemeClr>
            </a:solidFill>
            <a:tailEnd type="none"/>
          </a:ln>
          <a:effec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9" name="Rounded Rectangle 69"/>
          <p:cNvSpPr>
            <a:spLocks noChangeArrowheads="1"/>
          </p:cNvSpPr>
          <p:nvPr/>
        </p:nvSpPr>
        <p:spPr bwMode="auto">
          <a:xfrm>
            <a:off x="7083425" y="4460875"/>
            <a:ext cx="682625" cy="282575"/>
          </a:xfrm>
          <a:prstGeom prst="roundRect">
            <a:avLst>
              <a:gd name="adj" fmla="val 29167"/>
            </a:avLst>
          </a:prstGeom>
          <a:solidFill>
            <a:srgbClr val="97C6DF"/>
          </a:solidFill>
          <a:ln w="28575" algn="ctr">
            <a:solidFill>
              <a:srgbClr val="E8F2F8"/>
            </a:solidFill>
            <a:round/>
            <a:headEnd/>
            <a:tailEnd/>
          </a:ln>
        </p:spPr>
        <p:txBody>
          <a:bodyPr lIns="65311" tIns="32656" rIns="65311" bIns="32656" anchor="ctr"/>
          <a:lstStyle/>
          <a:p>
            <a:pPr algn="ctr" defTabSz="654050"/>
            <a:r>
              <a:rPr lang="en-US" altLang="zh-CN" sz="1200" b="1" smtClean="0">
                <a:solidFill>
                  <a:srgbClr val="FFFFFF"/>
                </a:solidFill>
                <a:latin typeface="Arial"/>
                <a:ea typeface="Malgun Gothic"/>
                <a:cs typeface="SimSun"/>
                <a:sym typeface="Arial"/>
              </a:rPr>
              <a:t>CPUID</a:t>
            </a:r>
            <a:endParaRPr lang="en-US" altLang="zh-CN" sz="1200" b="1">
              <a:solidFill>
                <a:srgbClr val="FFFFFF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sp>
        <p:nvSpPr>
          <p:cNvPr id="70" name="TextBox 71"/>
          <p:cNvSpPr txBox="1">
            <a:spLocks noChangeArrowheads="1"/>
          </p:cNvSpPr>
          <p:nvPr/>
        </p:nvSpPr>
        <p:spPr bwMode="auto">
          <a:xfrm>
            <a:off x="1228621" y="5021263"/>
            <a:ext cx="713788" cy="32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311" tIns="32656" rIns="65311" bIns="32656">
            <a:spAutoFit/>
          </a:bodyPr>
          <a:lstStyle/>
          <a:p>
            <a:pPr defTabSz="654050"/>
            <a:r>
              <a:rPr lang="en-US" altLang="zh-CN" sz="1700" smtClean="0">
                <a:solidFill>
                  <a:schemeClr val="tx1"/>
                </a:solidFill>
                <a:latin typeface="Arial"/>
                <a:ea typeface="Malgun Gothic"/>
                <a:cs typeface="SimSun"/>
                <a:sym typeface="Arial"/>
              </a:rPr>
              <a:t>X……</a:t>
            </a:r>
            <a:endParaRPr lang="en-US" altLang="zh-CN" sz="1700">
              <a:solidFill>
                <a:schemeClr val="tx1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sp>
        <p:nvSpPr>
          <p:cNvPr id="71" name="TextBox 76"/>
          <p:cNvSpPr txBox="1">
            <a:spLocks noChangeArrowheads="1"/>
          </p:cNvSpPr>
          <p:nvPr/>
        </p:nvSpPr>
        <p:spPr bwMode="auto">
          <a:xfrm>
            <a:off x="2978046" y="5021263"/>
            <a:ext cx="713788" cy="32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311" tIns="32656" rIns="65311" bIns="32656">
            <a:spAutoFit/>
          </a:bodyPr>
          <a:lstStyle/>
          <a:p>
            <a:pPr defTabSz="654050"/>
            <a:r>
              <a:rPr lang="en-US" altLang="zh-CN" sz="1700" smtClean="0">
                <a:solidFill>
                  <a:schemeClr val="tx1"/>
                </a:solidFill>
                <a:latin typeface="Arial"/>
                <a:ea typeface="Malgun Gothic"/>
                <a:cs typeface="SimSun"/>
                <a:sym typeface="Arial"/>
              </a:rPr>
              <a:t>X……</a:t>
            </a:r>
            <a:endParaRPr lang="en-US" altLang="zh-CN" sz="1700">
              <a:solidFill>
                <a:schemeClr val="tx1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sp>
        <p:nvSpPr>
          <p:cNvPr id="72" name="TextBox 79"/>
          <p:cNvSpPr txBox="1">
            <a:spLocks noChangeArrowheads="1"/>
          </p:cNvSpPr>
          <p:nvPr/>
        </p:nvSpPr>
        <p:spPr bwMode="auto">
          <a:xfrm>
            <a:off x="4597296" y="5021263"/>
            <a:ext cx="713788" cy="32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311" tIns="32656" rIns="65311" bIns="32656">
            <a:spAutoFit/>
          </a:bodyPr>
          <a:lstStyle/>
          <a:p>
            <a:pPr defTabSz="654050"/>
            <a:r>
              <a:rPr lang="en-US" altLang="zh-CN" sz="1700" smtClean="0">
                <a:solidFill>
                  <a:schemeClr val="tx1"/>
                </a:solidFill>
                <a:latin typeface="Arial"/>
                <a:ea typeface="Malgun Gothic"/>
                <a:cs typeface="SimSun"/>
                <a:sym typeface="Arial"/>
              </a:rPr>
              <a:t>X……</a:t>
            </a:r>
            <a:endParaRPr lang="en-US" altLang="zh-CN" sz="1700">
              <a:solidFill>
                <a:schemeClr val="tx1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sp>
        <p:nvSpPr>
          <p:cNvPr id="73" name="TextBox 82"/>
          <p:cNvSpPr txBox="1">
            <a:spLocks noChangeArrowheads="1"/>
          </p:cNvSpPr>
          <p:nvPr/>
        </p:nvSpPr>
        <p:spPr bwMode="auto">
          <a:xfrm>
            <a:off x="6864246" y="5122863"/>
            <a:ext cx="713788" cy="32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5311" tIns="32656" rIns="65311" bIns="32656">
            <a:spAutoFit/>
          </a:bodyPr>
          <a:lstStyle/>
          <a:p>
            <a:pPr defTabSz="654050"/>
            <a:r>
              <a:rPr lang="en-US" altLang="zh-CN" sz="1700" smtClean="0">
                <a:solidFill>
                  <a:schemeClr val="tx1"/>
                </a:solidFill>
                <a:latin typeface="Arial"/>
                <a:ea typeface="Malgun Gothic"/>
                <a:cs typeface="SimSun"/>
                <a:sym typeface="Arial"/>
              </a:rPr>
              <a:t>K……</a:t>
            </a:r>
            <a:endParaRPr lang="en-US" altLang="zh-CN" sz="1700">
              <a:solidFill>
                <a:schemeClr val="tx1"/>
              </a:solidFill>
              <a:latin typeface="Arial"/>
              <a:ea typeface="Malgun Gothic"/>
              <a:cs typeface="SimSun"/>
              <a:sym typeface="Arial"/>
            </a:endParaRPr>
          </a:p>
        </p:txBody>
      </p:sp>
      <p:pic>
        <p:nvPicPr>
          <p:cNvPr id="74" name="Picture 2" descr="C:\Users\testuser\AppData\Local\Temp\VMwareDnD\14b852b2\ICON_VM_detail_flat_R2_Q40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36586" y="1985659"/>
            <a:ext cx="830947" cy="830947"/>
          </a:xfrm>
          <a:prstGeom prst="rect">
            <a:avLst/>
          </a:prstGeom>
          <a:noFill/>
        </p:spPr>
      </p:pic>
      <p:pic>
        <p:nvPicPr>
          <p:cNvPr id="75" name="Picture 3" descr="C:\Users\testuser\AppData\Local\Temp\VMwareDnD\5bcfc8cc\ICON_CPU_Q30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48255" y="4780163"/>
            <a:ext cx="340468" cy="620530"/>
          </a:xfrm>
          <a:prstGeom prst="rect">
            <a:avLst/>
          </a:prstGeom>
          <a:noFill/>
        </p:spPr>
      </p:pic>
      <p:pic>
        <p:nvPicPr>
          <p:cNvPr id="76" name="Picture 3" descr="C:\Users\testuser\AppData\Local\Temp\VMwareDnD\5bcfc8cc\ICON_CPU_Q30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15445" y="4776921"/>
            <a:ext cx="340468" cy="620530"/>
          </a:xfrm>
          <a:prstGeom prst="rect">
            <a:avLst/>
          </a:prstGeom>
          <a:noFill/>
        </p:spPr>
      </p:pic>
      <p:pic>
        <p:nvPicPr>
          <p:cNvPr id="77" name="Picture 3" descr="C:\Users\testuser\AppData\Local\Temp\VMwareDnD\5bcfc8cc\ICON_CPU_Q30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36720" y="4802862"/>
            <a:ext cx="340468" cy="620530"/>
          </a:xfrm>
          <a:prstGeom prst="rect">
            <a:avLst/>
          </a:prstGeom>
          <a:noFill/>
        </p:spPr>
      </p:pic>
      <p:pic>
        <p:nvPicPr>
          <p:cNvPr id="78" name="Picture 3" descr="C:\Users\testuser\AppData\Local\Temp\VMwareDnD\5bcfc8cc\ICON_CPU_Q308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80567" y="4857986"/>
            <a:ext cx="340468" cy="6205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987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集群中的所有主机必须满足以下要求：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使用来自同一供应商（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Intel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或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AMD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）的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CPU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使用具有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Core 2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微体系结构及更新版本的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Intel CPU</a:t>
            </a:r>
          </a:p>
          <a:p>
            <a:pPr lvl="2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使用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AMD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第一代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Opteron CPU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及更新版本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支持硬件虚拟化（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AMD-V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或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Intel VT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）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支持“执行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—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禁用”技术（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AMD No eXecute 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(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NX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)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或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Intel eXecute Disable 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(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XD</a:t>
            </a:r>
            <a:r>
              <a:rPr lang="en-US" altLang="zh-CN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)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）</a:t>
            </a:r>
          </a:p>
          <a:p>
            <a:pPr lvl="1"/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针对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vSphere vMotion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迁移进行了配置</a:t>
            </a:r>
          </a:p>
          <a:p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虚拟机中的应用必须与</a:t>
            </a:r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 CPUID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兼容。</a:t>
            </a:r>
            <a:endParaRPr lang="en-US" altLang="zh-CN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  <p:sp>
        <p:nvSpPr>
          <p:cNvPr id="6144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Malgun Gothic"/>
                <a:cs typeface="SimSun"/>
                <a:sym typeface="Arial"/>
              </a:rPr>
              <a:t>EVC </a:t>
            </a:r>
            <a:r>
              <a:rPr lang="zh-CN" altLang="en-US" smtClean="0">
                <a:latin typeface="华康黑体W5" pitchFamily="49" charset="-122"/>
                <a:ea typeface="华康黑体W5" pitchFamily="49" charset="-122"/>
                <a:cs typeface="SimSun"/>
                <a:sym typeface="Arial"/>
              </a:rPr>
              <a:t>集群要求</a:t>
            </a:r>
            <a:endParaRPr lang="en-US" altLang="zh-CN" smtClean="0">
              <a:latin typeface="华康黑体W5" pitchFamily="49" charset="-122"/>
              <a:ea typeface="华康黑体W5" pitchFamily="49" charset="-122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7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DRS Cluster Prerequisites&amp;quot;&quot;/&gt;&lt;property id=&quot;20307&quot; value=&quot;260&quot;/&gt;&lt;/object&gt;&lt;object type=&quot;3&quot; unique_id=&quot;289543&quot;&gt;&lt;property id=&quot;20148&quot; value=&quot;5&quot;/&gt;&lt;property id=&quot;20300&quot; value=&quot;Slide 1 - &amp;quot;Host Scalability&amp;quot;&quot;/&gt;&lt;property id=&quot;20307&quot; value=&quot;256&quot;/&gt;&lt;/object&gt;&lt;object type=&quot;3&quot; unique_id=&quot;289544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9545&quot;&gt;&lt;property id=&quot;20148&quot; value=&quot;5&quot;/&gt;&lt;property id=&quot;20300&quot; value=&quot;Slide 3 - &amp;quot;Importance&amp;quot;&quot;/&gt;&lt;property id=&quot;20307&quot; value=&quot;258&quot;/&gt;&lt;/object&gt;&lt;object type=&quot;3&quot; unique_id=&quot;289546&quot;&gt;&lt;property id=&quot;20148&quot; value=&quot;5&quot;/&gt;&lt;property id=&quot;20300&quot; value=&quot;Slide 4 - &amp;quot;Learner Objectives&amp;quot;&quot;/&gt;&lt;property id=&quot;20307&quot; value=&quot;259&quot;/&gt;&lt;/object&gt;&lt;object type=&quot;3&quot; unique_id=&quot;289547&quot;&gt;&lt;property id=&quot;20148&quot; value=&quot;5&quot;/&gt;&lt;property id=&quot;20300&quot; value=&quot;Slide 6 - &amp;quot;#DRS Cluster Settings: Automation Level&amp;quot;&quot;/&gt;&lt;property id=&quot;20307&quot; value=&quot;261&quot;/&gt;&lt;/object&gt;&lt;object type=&quot;3&quot; unique_id=&quot;289548&quot;&gt;&lt;property id=&quot;20148&quot; value=&quot;5&quot;/&gt;&lt;property id=&quot;20300&quot; value=&quot;Slide 7 - &amp;quot;#Other Cluster Settings: EVC for DRS&amp;quot;&quot;/&gt;&lt;property id=&quot;20307&quot; value=&quot;262&quot;/&gt;&lt;/object&gt;&lt;object type=&quot;3&quot; unique_id=&quot;289549&quot;&gt;&lt;property id=&quot;20148&quot; value=&quot;5&quot;/&gt;&lt;property id=&quot;20300&quot; value=&quot;Slide 8 - &amp;quot;CPU Baselines for an EVC Cluster&amp;quot;&quot;/&gt;&lt;property id=&quot;20307&quot; value=&quot;263&quot;/&gt;&lt;/object&gt;&lt;object type=&quot;3&quot; unique_id=&quot;289550&quot;&gt;&lt;property id=&quot;20148&quot; value=&quot;5&quot;/&gt;&lt;property id=&quot;20300&quot; value=&quot;Slide 9 - &amp;quot;#EVC Cluster Requirements&amp;quot;&quot;/&gt;&lt;property id=&quot;20307&quot; value=&quot;264&quot;/&gt;&lt;/object&gt;&lt;object type=&quot;3&quot; unique_id=&quot;289551&quot;&gt;&lt;property id=&quot;20148&quot; value=&quot;5&quot;/&gt;&lt;property id=&quot;20300&quot; value=&quot;Slide 10 - &amp;quot;#Other Cluster Settings: Swap File Location for DRS&amp;quot;&quot;/&gt;&lt;property id=&quot;20307&quot; value=&quot;265&quot;/&gt;&lt;/object&gt;&lt;object type=&quot;3&quot; unique_id=&quot;289552&quot;&gt;&lt;property id=&quot;20148&quot; value=&quot;5&quot;/&gt;&lt;property id=&quot;20300&quot; value=&quot;Slide 11 - &amp;quot;#DRS Cluster Settings: DRS Rules for Virtual Machine Affinity&amp;quot;&quot;/&gt;&lt;property id=&quot;20307&quot; value=&quot;266&quot;/&gt;&lt;/object&gt;&lt;object type=&quot;3&quot; unique_id=&quot;289553&quot;&gt;&lt;property id=&quot;20148&quot; value=&quot;5&quot;/&gt;&lt;property id=&quot;20300&quot; value=&quot;Slide 12 - &amp;quot;DRS Cluster Settings: DRS Groups&amp;quot;&quot;/&gt;&lt;property id=&quot;20307&quot; value=&quot;267&quot;/&gt;&lt;/object&gt;&lt;object type=&quot;3&quot; unique_id=&quot;289554&quot;&gt;&lt;property id=&quot;20148&quot; value=&quot;5&quot;/&gt;&lt;property id=&quot;20300&quot; value=&quot;Slide 13 - &amp;quot;DRS Cluster Settings: Virtual Machines to Hosts Affinity Rules&amp;quot;&quot;/&gt;&lt;property id=&quot;20307&quot; value=&quot;268&quot;/&gt;&lt;/object&gt;&lt;object type=&quot;3&quot; unique_id=&quot;289555&quot;&gt;&lt;property id=&quot;20148&quot; value=&quot;5&quot;/&gt;&lt;property id=&quot;20300&quot; value=&quot;Slide 14 - &amp;quot;Virtual Machines to Hosts Affinity Rule: Preferential&amp;quot;&quot;/&gt;&lt;property id=&quot;20307&quot; value=&quot;269&quot;/&gt;&lt;/object&gt;&lt;object type=&quot;3&quot; unique_id=&quot;289556&quot;&gt;&lt;property id=&quot;20148&quot; value=&quot;5&quot;/&gt;&lt;property id=&quot;20300&quot; value=&quot;Slide 15 - &amp;quot;Virtual Machines to Hosts Affinity Rule: Required&amp;quot;&quot;/&gt;&lt;property id=&quot;20307&quot; value=&quot;270&quot;/&gt;&lt;/object&gt;&lt;object type=&quot;3&quot; unique_id=&quot;289557&quot;&gt;&lt;property id=&quot;20148&quot; value=&quot;5&quot;/&gt;&lt;property id=&quot;20300&quot; value=&quot;Slide 16 - &amp;quot;#DRS Cluster Settings: Automation at the Virtual Machine Level&amp;quot;&quot;/&gt;&lt;property id=&quot;20307&quot; value=&quot;271&quot;/&gt;&lt;/object&gt;&lt;object type=&quot;3&quot; unique_id=&quot;289558&quot;&gt;&lt;property id=&quot;20148&quot; value=&quot;5&quot;/&gt;&lt;property id=&quot;20300&quot; value=&quot;Slide 17 - &amp;quot;#Adding a Host to a Cluster&amp;quot;&quot;/&gt;&lt;property id=&quot;20307&quot; value=&quot;272&quot;/&gt;&lt;/object&gt;&lt;object type=&quot;3&quot; unique_id=&quot;289559&quot;&gt;&lt;property id=&quot;20148&quot; value=&quot;5&quot;/&gt;&lt;property id=&quot;20300&quot; value=&quot;Slide 18 - &amp;quot;Viewing DRS Cluster Information&amp;quot;&quot;/&gt;&lt;property id=&quot;20307&quot; value=&quot;273&quot;/&gt;&lt;/object&gt;&lt;object type=&quot;3&quot; unique_id=&quot;289560&quot;&gt;&lt;property id=&quot;20148&quot; value=&quot;5&quot;/&gt;&lt;property id=&quot;20300&quot; value=&quot;Slide 19 - &amp;quot;Viewing DRS Recommendations&amp;quot;&quot;/&gt;&lt;property id=&quot;20307&quot; value=&quot;274&quot;/&gt;&lt;/object&gt;&lt;object type=&quot;3&quot; unique_id=&quot;289561&quot;&gt;&lt;property id=&quot;20148&quot; value=&quot;5&quot;/&gt;&lt;property id=&quot;20300&quot; value=&quot;Slide 20 - &amp;quot;Monitoring Cluster Status&amp;quot;&quot;/&gt;&lt;property id=&quot;20307&quot; value=&quot;275&quot;/&gt;&lt;/object&gt;&lt;object type=&quot;3&quot; unique_id=&quot;289562&quot;&gt;&lt;property id=&quot;20148&quot; value=&quot;5&quot;/&gt;&lt;property id=&quot;20300&quot; value=&quot;Slide 21 - &amp;quot;Maintenance Mode and Standby Mode&amp;quot;&quot;/&gt;&lt;property id=&quot;20307&quot; value=&quot;276&quot;/&gt;&lt;/object&gt;&lt;object type=&quot;3&quot; unique_id=&quot;289563&quot;&gt;&lt;property id=&quot;20148&quot; value=&quot;5&quot;/&gt;&lt;property id=&quot;20300&quot; value=&quot;Slide 22 - &amp;quot;#Removing a Host from the DRS Cluster&amp;quot;&quot;/&gt;&lt;property id=&quot;20307&quot; value=&quot;277&quot;/&gt;&lt;/object&gt;&lt;object type=&quot;3&quot; unique_id=&quot;289564&quot;&gt;&lt;property id=&quot;20148&quot; value=&quot;5&quot;/&gt;&lt;property id=&quot;20300&quot; value=&quot;Slide 23 - &amp;quot;Improving Virtual Machine Performance&amp;quot;&quot;/&gt;&lt;property id=&quot;20307&quot; value=&quot;278&quot;/&gt;&lt;/object&gt;&lt;object type=&quot;3&quot; unique_id=&quot;289565&quot;&gt;&lt;property id=&quot;20148&quot; value=&quot;5&quot;/&gt;&lt;property id=&quot;20300&quot; value=&quot;Slide 24 - &amp;quot;Using vSphere HA and DRS Together&amp;quot;&quot;/&gt;&lt;property id=&quot;20307&quot; value=&quot;279&quot;/&gt;&lt;/object&gt;&lt;object type=&quot;3&quot; unique_id=&quot;289566&quot;&gt;&lt;property id=&quot;20148&quot; value=&quot;5&quot;/&gt;&lt;property id=&quot;20300&quot; value=&quot;Slide 25 - &amp;quot;#Lab 24: VMware vSphere Distributed Resource Scheduler&amp;quot;&quot;/&gt;&lt;property id=&quot;20307&quot; value=&quot;280&quot;/&gt;&lt;/object&gt;&lt;object type=&quot;3&quot; unique_id=&quot;289567&quot;&gt;&lt;property id=&quot;20148&quot; value=&quot;5&quot;/&gt;&lt;property id=&quot;20300&quot; value=&quot;Slide 26 - &amp;quot;Review of Learner Objectives&amp;quot;&quot;/&gt;&lt;property id=&quot;20307&quot; value=&quot;281&quot;/&gt;&lt;/object&gt;&lt;object type=&quot;3&quot; unique_id=&quot;289568&quot;&gt;&lt;property id=&quot;20148&quot; value=&quot;5&quot;/&gt;&lt;property id=&quot;20300&quot; value=&quot;Slide 27 - &amp;quot;Key Points&amp;quot;&quot;/&gt;&lt;property id=&quot;20307&quot; value=&quot;282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M11 Host Scalability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A9398AA-AEA6-4A21-A0AC-01CBCD5B3A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2565A57-6B2A-4143-B068-A3E798FB97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05F1EE-82EC-4131-95F5-EB17FBC28B90}">
  <ds:schemaRefs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sharepoint/v3/fields"/>
    <ds:schemaRef ds:uri="4f15fc31-3d0d-47e7-af43-e227d2cb0a53"/>
    <ds:schemaRef ds:uri="288e86e3-13ec-46f3-a9d0-a70aaaa1e93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4213</TotalTime>
  <Words>2021</Words>
  <Application>Microsoft Office PowerPoint</Application>
  <PresentationFormat>On-screen Show (4:3)</PresentationFormat>
  <Paragraphs>199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Blank</vt:lpstr>
      <vt:lpstr>主机可扩展性</vt:lpstr>
      <vt:lpstr>您的进度</vt:lpstr>
      <vt:lpstr>重要信息</vt:lpstr>
      <vt:lpstr>学员的学习目标</vt:lpstr>
      <vt:lpstr>DRS 集群的前提条件</vt:lpstr>
      <vt:lpstr>DRS 集群设置：自动化级别</vt:lpstr>
      <vt:lpstr>其他集群设置：DRS 的 EVC</vt:lpstr>
      <vt:lpstr>EVC 集群的 CPU 基准</vt:lpstr>
      <vt:lpstr>EVC 集群要求</vt:lpstr>
      <vt:lpstr>其他集群设置：DRS 的交换文件位置</vt:lpstr>
      <vt:lpstr>DRS 集群设置：针对虚拟机关联性的 DRS 规则</vt:lpstr>
      <vt:lpstr>DRS 集群设置：DRS 组</vt:lpstr>
      <vt:lpstr>DRS 集群设置：虚拟机与主机之间的关联性规则</vt:lpstr>
      <vt:lpstr>虚拟机与主机之间的关联性规则：偏好性</vt:lpstr>
      <vt:lpstr>虚拟机与主机之间的关联性规则：强制性</vt:lpstr>
      <vt:lpstr>DRS 集群设置：虚拟机级别的自动化</vt:lpstr>
      <vt:lpstr>将主机添加到集群中</vt:lpstr>
      <vt:lpstr>查看 DRS 集群信息</vt:lpstr>
      <vt:lpstr>查看 DRS 建议</vt:lpstr>
      <vt:lpstr>监控集群状态</vt:lpstr>
      <vt:lpstr>维护模式和待机模式</vt:lpstr>
      <vt:lpstr>从 DRS 集群中移除主机</vt:lpstr>
      <vt:lpstr>提高虚拟机性能</vt:lpstr>
      <vt:lpstr>结合使用 vSphere HA 和 DRS</vt:lpstr>
      <vt:lpstr>练习 24：VMware vSphere Distributed Resource Scheduler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Regina Aboud</dc:creator>
  <cp:lastModifiedBy>EMC</cp:lastModifiedBy>
  <cp:revision>407</cp:revision>
  <cp:lastPrinted>2014-02-11T07:19:50Z</cp:lastPrinted>
  <dcterms:created xsi:type="dcterms:W3CDTF">2009-12-02T17:58:37Z</dcterms:created>
  <dcterms:modified xsi:type="dcterms:W3CDTF">2015-10-18T16:33:01Z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158800</vt:r8>
  </property>
  <property fmtid="{D5CDD505-2E9C-101B-9397-08002B2CF9AE}" pid="3" name="ContentTypeId">
    <vt:lpwstr>0x0101000F5E703E679F4949B1BC712E915FCA2F</vt:lpwstr>
  </property>
</Properties>
</file>