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ink/ink1.xml" ContentType="application/inkml+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871" r:id="rId1"/>
  </p:sldMasterIdLst>
  <p:notesMasterIdLst>
    <p:notesMasterId r:id="rId23"/>
  </p:notesMasterIdLst>
  <p:handoutMasterIdLst>
    <p:handoutMasterId r:id="rId24"/>
  </p:handoutMasterIdLst>
  <p:sldIdLst>
    <p:sldId id="1186" r:id="rId2"/>
    <p:sldId id="475" r:id="rId3"/>
    <p:sldId id="1371" r:id="rId4"/>
    <p:sldId id="594" r:id="rId5"/>
    <p:sldId id="716" r:id="rId6"/>
    <p:sldId id="717" r:id="rId7"/>
    <p:sldId id="1373" r:id="rId8"/>
    <p:sldId id="1238" r:id="rId9"/>
    <p:sldId id="1235" r:id="rId10"/>
    <p:sldId id="1102" r:id="rId11"/>
    <p:sldId id="1236" r:id="rId12"/>
    <p:sldId id="1200" r:id="rId13"/>
    <p:sldId id="1199" r:id="rId14"/>
    <p:sldId id="1201" r:id="rId15"/>
    <p:sldId id="1203" r:id="rId16"/>
    <p:sldId id="1204" r:id="rId17"/>
    <p:sldId id="1205" r:id="rId18"/>
    <p:sldId id="1206" r:id="rId19"/>
    <p:sldId id="1225" r:id="rId20"/>
    <p:sldId id="1374" r:id="rId21"/>
    <p:sldId id="1185" r:id="rId22"/>
  </p:sldIdLst>
  <p:sldSz cx="12188825"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B3B3"/>
    <a:srgbClr val="BFBFBF"/>
    <a:srgbClr val="B2B2B2"/>
    <a:srgbClr val="D0D0D0"/>
    <a:srgbClr val="C4C4C4"/>
    <a:srgbClr val="C7C7C7"/>
    <a:srgbClr val="CECECE"/>
    <a:srgbClr val="D7D7D7"/>
    <a:srgbClr val="DDDDDD"/>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B9631B5-78F2-41C9-869B-9F39066F8104}">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46" autoAdjust="0"/>
    <p:restoredTop sz="85840" autoAdjust="0"/>
  </p:normalViewPr>
  <p:slideViewPr>
    <p:cSldViewPr snapToGrid="0" snapToObjects="1">
      <p:cViewPr varScale="1">
        <p:scale>
          <a:sx n="119" d="100"/>
          <a:sy n="119" d="100"/>
        </p:scale>
        <p:origin x="1448" y="18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0648"/>
    </p:cViewPr>
  </p:sorterViewPr>
  <p:notesViewPr>
    <p:cSldViewPr snapToGrid="0" snapToObjects="1" showGuides="1">
      <p:cViewPr varScale="1">
        <p:scale>
          <a:sx n="123" d="100"/>
          <a:sy n="123" d="100"/>
        </p:scale>
        <p:origin x="3544" y="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Metropolis" panose="00000500000000000000" pitchFamily="50"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B004553-04C5-4BB3-AD4E-8B2EF3CDDAF9}" type="datetimeFigureOut">
              <a:rPr lang="en-US" smtClean="0">
                <a:latin typeface="Metropolis" panose="00000500000000000000" pitchFamily="50" charset="0"/>
              </a:rPr>
              <a:t>8/6/18</a:t>
            </a:fld>
            <a:endParaRPr lang="en-US" dirty="0">
              <a:latin typeface="Metropolis" panose="00000500000000000000" pitchFamily="50"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Metropolis" panose="00000500000000000000" pitchFamily="50"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E6A881F-0910-47D3-BD01-4F68834EC353}" type="slidenum">
              <a:rPr lang="en-US" smtClean="0">
                <a:latin typeface="Metropolis" panose="00000500000000000000" pitchFamily="50" charset="0"/>
              </a:rPr>
              <a:t>‹#›</a:t>
            </a:fld>
            <a:endParaRPr lang="en-US" dirty="0">
              <a:latin typeface="Metropolis" panose="00000500000000000000" pitchFamily="50" charset="0"/>
            </a:endParaRPr>
          </a:p>
        </p:txBody>
      </p:sp>
    </p:spTree>
    <p:extLst>
      <p:ext uri="{BB962C8B-B14F-4D97-AF65-F5344CB8AC3E}">
        <p14:creationId xmlns:p14="http://schemas.microsoft.com/office/powerpoint/2010/main" val="32686676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8-01-18T15:55:36.535"/>
    </inkml:context>
    <inkml:brush xml:id="br0">
      <inkml:brushProperty name="width" value="0.03333" units="cm"/>
      <inkml:brushProperty name="height" value="0.03333" units="cm"/>
    </inkml:brush>
  </inkml:definitions>
  <inkml:trace contextRef="#ctx0" brushRef="#br0">13866 7577 4258 0 0,'0'0'-944'0'0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Metropolis" panose="00000500000000000000" pitchFamily="50"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Metropolis" panose="00000500000000000000" pitchFamily="50" charset="0"/>
              </a:defRPr>
            </a:lvl1pPr>
          </a:lstStyle>
          <a:p>
            <a:fld id="{3CB6F0DB-E055-41D0-9102-627A646E4242}" type="datetimeFigureOut">
              <a:rPr lang="en-US" smtClean="0"/>
              <a:pPr/>
              <a:t>8/6/18</a:t>
            </a:fld>
            <a:endParaRPr lang="en-US" dirty="0"/>
          </a:p>
        </p:txBody>
      </p:sp>
      <p:sp>
        <p:nvSpPr>
          <p:cNvPr id="4" name="Slide Image Placeholder 3"/>
          <p:cNvSpPr>
            <a:spLocks noGrp="1" noRot="1" noChangeAspect="1"/>
          </p:cNvSpPr>
          <p:nvPr>
            <p:ph type="sldImg" idx="2"/>
          </p:nvPr>
        </p:nvSpPr>
        <p:spPr>
          <a:xfrm>
            <a:off x="788988" y="609600"/>
            <a:ext cx="5280025" cy="29718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457200" y="3810000"/>
            <a:ext cx="5943600" cy="48768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Metropolis" panose="00000500000000000000" pitchFamily="50"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Metropolis" panose="00000500000000000000" pitchFamily="50" charset="0"/>
              </a:defRPr>
            </a:lvl1pPr>
          </a:lstStyle>
          <a:p>
            <a:fld id="{9F4FBC3A-A12C-40F9-BB8D-BC30C7901396}" type="slidenum">
              <a:rPr lang="en-US" smtClean="0"/>
              <a:pPr/>
              <a:t>‹#›</a:t>
            </a:fld>
            <a:endParaRPr lang="en-US" dirty="0"/>
          </a:p>
        </p:txBody>
      </p:sp>
    </p:spTree>
    <p:extLst>
      <p:ext uri="{BB962C8B-B14F-4D97-AF65-F5344CB8AC3E}">
        <p14:creationId xmlns:p14="http://schemas.microsoft.com/office/powerpoint/2010/main" val="2012909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etropolis" panose="00000500000000000000" pitchFamily="50" charset="0"/>
        <a:ea typeface="+mn-ea"/>
        <a:cs typeface="+mn-cs"/>
      </a:defRPr>
    </a:lvl1pPr>
    <a:lvl2pPr marL="457200" algn="l" defTabSz="914400" rtl="0" eaLnBrk="1" latinLnBrk="0" hangingPunct="1">
      <a:defRPr sz="1200" kern="1200">
        <a:solidFill>
          <a:schemeClr val="tx1"/>
        </a:solidFill>
        <a:latin typeface="Metropolis" panose="00000500000000000000" pitchFamily="50" charset="0"/>
        <a:ea typeface="+mn-ea"/>
        <a:cs typeface="+mn-cs"/>
      </a:defRPr>
    </a:lvl2pPr>
    <a:lvl3pPr marL="914400" algn="l" defTabSz="914400" rtl="0" eaLnBrk="1" latinLnBrk="0" hangingPunct="1">
      <a:defRPr sz="1200" kern="1200">
        <a:solidFill>
          <a:schemeClr val="tx1"/>
        </a:solidFill>
        <a:latin typeface="Metropolis" panose="00000500000000000000" pitchFamily="50" charset="0"/>
        <a:ea typeface="+mn-ea"/>
        <a:cs typeface="+mn-cs"/>
      </a:defRPr>
    </a:lvl3pPr>
    <a:lvl4pPr marL="1371600" algn="l" defTabSz="914400" rtl="0" eaLnBrk="1" latinLnBrk="0" hangingPunct="1">
      <a:defRPr sz="1200" kern="1200">
        <a:solidFill>
          <a:schemeClr val="tx1"/>
        </a:solidFill>
        <a:latin typeface="Metropolis" panose="00000500000000000000" pitchFamily="50" charset="0"/>
        <a:ea typeface="+mn-ea"/>
        <a:cs typeface="+mn-cs"/>
      </a:defRPr>
    </a:lvl4pPr>
    <a:lvl5pPr marL="1828800" algn="l" defTabSz="914400" rtl="0" eaLnBrk="1" latinLnBrk="0" hangingPunct="1">
      <a:defRPr sz="1200" kern="1200">
        <a:solidFill>
          <a:schemeClr val="tx1"/>
        </a:solidFill>
        <a:latin typeface="Metropolis" panose="00000500000000000000"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F4FBC3A-A12C-40F9-BB8D-BC30C7901396}" type="slidenum">
              <a:rPr lang="en-US" smtClean="0"/>
              <a:t>1</a:t>
            </a:fld>
            <a:endParaRPr lang="en-US"/>
          </a:p>
        </p:txBody>
      </p:sp>
    </p:spTree>
    <p:extLst>
      <p:ext uri="{BB962C8B-B14F-4D97-AF65-F5344CB8AC3E}">
        <p14:creationId xmlns:p14="http://schemas.microsoft.com/office/powerpoint/2010/main" val="2146812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a:t>vSAN</a:t>
            </a:r>
            <a:r>
              <a:rPr lang="en-US" baseline="0" dirty="0"/>
              <a:t> provides storage-efficiency option using erasure coding – this is not available via </a:t>
            </a:r>
            <a:r>
              <a:rPr lang="en-US" baseline="0" dirty="0" err="1"/>
              <a:t>HyperFlex</a:t>
            </a:r>
            <a:r>
              <a:rPr lang="en-US" baseline="0" dirty="0"/>
              <a:t> today</a:t>
            </a:r>
          </a:p>
        </p:txBody>
      </p:sp>
      <p:sp>
        <p:nvSpPr>
          <p:cNvPr id="4" name="Slide Number Placeholder 3"/>
          <p:cNvSpPr>
            <a:spLocks noGrp="1"/>
          </p:cNvSpPr>
          <p:nvPr>
            <p:ph type="sldNum" sz="quarter" idx="10"/>
          </p:nvPr>
        </p:nvSpPr>
        <p:spPr/>
        <p:txBody>
          <a:bodyPr/>
          <a:lstStyle/>
          <a:p>
            <a:fld id="{9F4FBC3A-A12C-40F9-BB8D-BC30C7901396}" type="slidenum">
              <a:rPr lang="en-US" smtClean="0"/>
              <a:t>15</a:t>
            </a:fld>
            <a:endParaRPr lang="en-US"/>
          </a:p>
        </p:txBody>
      </p:sp>
    </p:spTree>
    <p:extLst>
      <p:ext uri="{BB962C8B-B14F-4D97-AF65-F5344CB8AC3E}">
        <p14:creationId xmlns:p14="http://schemas.microsoft.com/office/powerpoint/2010/main" val="1682325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9F4FBC3A-A12C-40F9-BB8D-BC30C7901396}" type="slidenum">
              <a:rPr lang="en-US" smtClean="0"/>
              <a:t>16</a:t>
            </a:fld>
            <a:endParaRPr lang="en-US"/>
          </a:p>
        </p:txBody>
      </p:sp>
    </p:spTree>
    <p:extLst>
      <p:ext uri="{BB962C8B-B14F-4D97-AF65-F5344CB8AC3E}">
        <p14:creationId xmlns:p14="http://schemas.microsoft.com/office/powerpoint/2010/main" val="1124826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10"/>
          </p:nvPr>
        </p:nvSpPr>
        <p:spPr/>
        <p:txBody>
          <a:bodyPr/>
          <a:lstStyle/>
          <a:p>
            <a:fld id="{9F4FBC3A-A12C-40F9-BB8D-BC30C7901396}" type="slidenum">
              <a:rPr lang="en-US" smtClean="0"/>
              <a:t>17</a:t>
            </a:fld>
            <a:endParaRPr lang="en-US"/>
          </a:p>
        </p:txBody>
      </p:sp>
    </p:spTree>
    <p:extLst>
      <p:ext uri="{BB962C8B-B14F-4D97-AF65-F5344CB8AC3E}">
        <p14:creationId xmlns:p14="http://schemas.microsoft.com/office/powerpoint/2010/main" val="1440916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0511" lvl="1" algn="l">
              <a:spcAft>
                <a:spcPts val="1600"/>
              </a:spcAft>
              <a:buClr>
                <a:schemeClr val="accent3"/>
              </a:buClr>
              <a:buSzPct val="105000"/>
            </a:pPr>
            <a:r>
              <a:rPr lang="en-US" sz="1200" kern="1200" dirty="0">
                <a:solidFill>
                  <a:schemeClr val="tx1"/>
                </a:solidFill>
                <a:effectLst/>
                <a:latin typeface="+mn-lt"/>
                <a:ea typeface="+mn-ea"/>
                <a:cs typeface="+mn-cs"/>
              </a:rPr>
              <a:t>Hyperflex has no easy method for removing a node from a system. It must be done by Cisco Technical Account Center support, the process requires an internal command line and is very difficult</a:t>
            </a:r>
            <a:endParaRPr lang="en-US" sz="1867" dirty="0"/>
          </a:p>
        </p:txBody>
      </p:sp>
      <p:sp>
        <p:nvSpPr>
          <p:cNvPr id="4" name="Slide Number Placeholder 3"/>
          <p:cNvSpPr>
            <a:spLocks noGrp="1"/>
          </p:cNvSpPr>
          <p:nvPr>
            <p:ph type="sldNum" sz="quarter" idx="10"/>
          </p:nvPr>
        </p:nvSpPr>
        <p:spPr/>
        <p:txBody>
          <a:bodyPr/>
          <a:lstStyle/>
          <a:p>
            <a:fld id="{3877CFD4-F293-402D-9798-ADC5709A57A1}" type="slidenum">
              <a:rPr lang="en-US" smtClean="0">
                <a:solidFill>
                  <a:prstClr val="black"/>
                </a:solidFill>
                <a:latin typeface="Calibri"/>
              </a:rPr>
              <a:pPr/>
              <a:t>19</a:t>
            </a:fld>
            <a:endParaRPr lang="en-US">
              <a:solidFill>
                <a:prstClr val="black"/>
              </a:solidFill>
              <a:latin typeface="Calibri"/>
            </a:endParaRPr>
          </a:p>
        </p:txBody>
      </p:sp>
    </p:spTree>
    <p:extLst>
      <p:ext uri="{BB962C8B-B14F-4D97-AF65-F5344CB8AC3E}">
        <p14:creationId xmlns:p14="http://schemas.microsoft.com/office/powerpoint/2010/main" val="4045067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31">
              <a:defRPr/>
            </a:pPr>
            <a:endParaRPr lang="en-US" dirty="0"/>
          </a:p>
        </p:txBody>
      </p:sp>
      <p:sp>
        <p:nvSpPr>
          <p:cNvPr id="4" name="Slide Number Placeholder 3"/>
          <p:cNvSpPr>
            <a:spLocks noGrp="1"/>
          </p:cNvSpPr>
          <p:nvPr>
            <p:ph type="sldNum" sz="quarter" idx="10"/>
          </p:nvPr>
        </p:nvSpPr>
        <p:spPr/>
        <p:txBody>
          <a:bodyPr/>
          <a:lstStyle/>
          <a:p>
            <a:fld id="{C6F99F63-D47E-DB47-BCDE-CD7526B940CB}" type="slidenum">
              <a:rPr lang="en-US" smtClean="0"/>
              <a:t>2</a:t>
            </a:fld>
            <a:endParaRPr lang="en-US"/>
          </a:p>
        </p:txBody>
      </p:sp>
    </p:spTree>
    <p:extLst>
      <p:ext uri="{BB962C8B-B14F-4D97-AF65-F5344CB8AC3E}">
        <p14:creationId xmlns:p14="http://schemas.microsoft.com/office/powerpoint/2010/main" val="1641519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431">
              <a:defRPr/>
            </a:pPr>
            <a:endParaRPr lang="en-US" dirty="0"/>
          </a:p>
        </p:txBody>
      </p:sp>
      <p:sp>
        <p:nvSpPr>
          <p:cNvPr id="4" name="Slide Number Placeholder 3"/>
          <p:cNvSpPr>
            <a:spLocks noGrp="1"/>
          </p:cNvSpPr>
          <p:nvPr>
            <p:ph type="sldNum" sz="quarter" idx="10"/>
          </p:nvPr>
        </p:nvSpPr>
        <p:spPr/>
        <p:txBody>
          <a:bodyPr/>
          <a:lstStyle/>
          <a:p>
            <a:fld id="{C6F99F63-D47E-DB47-BCDE-CD7526B940CB}" type="slidenum">
              <a:rPr lang="en-US" smtClean="0"/>
              <a:t>3</a:t>
            </a:fld>
            <a:endParaRPr lang="en-US"/>
          </a:p>
        </p:txBody>
      </p:sp>
    </p:spTree>
    <p:extLst>
      <p:ext uri="{BB962C8B-B14F-4D97-AF65-F5344CB8AC3E}">
        <p14:creationId xmlns:p14="http://schemas.microsoft.com/office/powerpoint/2010/main" val="516342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4FBC3A-A12C-40F9-BB8D-BC30C7901396}" type="slidenum">
              <a:rPr lang="en-US" smtClean="0"/>
              <a:t>9</a:t>
            </a:fld>
            <a:endParaRPr lang="en-US"/>
          </a:p>
        </p:txBody>
      </p:sp>
    </p:spTree>
    <p:extLst>
      <p:ext uri="{BB962C8B-B14F-4D97-AF65-F5344CB8AC3E}">
        <p14:creationId xmlns:p14="http://schemas.microsoft.com/office/powerpoint/2010/main" val="990806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25904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4FBC3A-A12C-40F9-BB8D-BC30C7901396}" type="slidenum">
              <a:rPr lang="en-US" smtClean="0"/>
              <a:t>11</a:t>
            </a:fld>
            <a:endParaRPr lang="en-US"/>
          </a:p>
        </p:txBody>
      </p:sp>
    </p:spTree>
    <p:extLst>
      <p:ext uri="{BB962C8B-B14F-4D97-AF65-F5344CB8AC3E}">
        <p14:creationId xmlns:p14="http://schemas.microsoft.com/office/powerpoint/2010/main" val="2010800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F4FBC3A-A12C-40F9-BB8D-BC30C7901396}" type="slidenum">
              <a:rPr lang="en-US" smtClean="0"/>
              <a:t>12</a:t>
            </a:fld>
            <a:endParaRPr lang="en-US"/>
          </a:p>
        </p:txBody>
      </p:sp>
    </p:spTree>
    <p:extLst>
      <p:ext uri="{BB962C8B-B14F-4D97-AF65-F5344CB8AC3E}">
        <p14:creationId xmlns:p14="http://schemas.microsoft.com/office/powerpoint/2010/main" val="1923456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vSAN has 15 major server vendors and over 200 ReadyNodes, giving</a:t>
            </a:r>
            <a:r>
              <a:rPr lang="en-US" baseline="0" dirty="0"/>
              <a:t> the customers maximum choice and flexibility to get the solution that is right for them.</a:t>
            </a:r>
          </a:p>
          <a:p>
            <a:r>
              <a:rPr lang="en-US" baseline="0" dirty="0"/>
              <a:t>In addition, customers can have a full appliance experience with VxRail.</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Specifically when targeting existing Cisco UCS customers, I think it’s important to mention that Hyperflex HX servers are not standard UCS servers. Hyperflex isn’t deployed on Cisco servers, its bought as an appliance much like </a:t>
            </a:r>
            <a:r>
              <a:rPr lang="en-US" sz="1200" kern="1200" dirty="0" err="1">
                <a:solidFill>
                  <a:schemeClr val="tx1"/>
                </a:solidFill>
                <a:effectLst/>
                <a:latin typeface="+mn-lt"/>
                <a:ea typeface="+mn-ea"/>
                <a:cs typeface="+mn-cs"/>
              </a:rPr>
              <a:t>VxRAIL</a:t>
            </a:r>
            <a:r>
              <a:rPr lang="en-US" sz="1200" kern="1200" dirty="0">
                <a:solidFill>
                  <a:schemeClr val="tx1"/>
                </a:solidFill>
                <a:effectLst/>
                <a:latin typeface="+mn-lt"/>
                <a:ea typeface="+mn-ea"/>
                <a:cs typeface="+mn-cs"/>
              </a:rPr>
              <a:t>. Cisco has modified the PIDs (product ID in the BIOS) which means that Hyperflex has its own UCS firmware support matrix. This makes it more difficult to manage than simply running standard UCS servers with vSAN (which Cisco customers could easily do). When using standard UCS servers in a mixed environment with Hyperflex, customer must run Hyperflex supported firmware versions on all systems. It can be limiting for bug fixes and also features. Also its worth noting that we have valid configuration on more UCS models (B200, C220,C240, C460, and S3260) I think this is the right list for vSAN. Existing Cisco UCS customers are very loyal and I think for those customers we should try to focus on those things to swing them to vSAN on UCS. The fact is vSAN runs on basically the same UCS hardware using the standard support matrix and Cisco can even sell the software and support it themselves, so there is literally no advantage for Cisco to sell a customer Hyperflex. They will claim it’s because of a single vendor package and support, but they can do that with vSAN as well. I don’t know how to put that in a slide but since Cisco is mainly selling Hyperflex to existing Cisco customers, I think it would be useful in a </a:t>
            </a:r>
            <a:r>
              <a:rPr lang="en-US" sz="1200" kern="1200" dirty="0" err="1">
                <a:solidFill>
                  <a:schemeClr val="tx1"/>
                </a:solidFill>
                <a:effectLst/>
                <a:latin typeface="+mn-lt"/>
                <a:ea typeface="+mn-ea"/>
                <a:cs typeface="+mn-cs"/>
              </a:rPr>
              <a:t>battlecard</a:t>
            </a:r>
            <a:r>
              <a:rPr lang="en-US" sz="1200" kern="1200" dirty="0">
                <a:solidFill>
                  <a:schemeClr val="tx1"/>
                </a:solidFill>
                <a:effectLst/>
                <a:latin typeface="+mn-lt"/>
                <a:ea typeface="+mn-ea"/>
                <a:cs typeface="+mn-cs"/>
              </a:rPr>
              <a:t>.</a:t>
            </a:r>
          </a:p>
          <a:p>
            <a:endParaRPr lang="en-US" baseline="0" dirty="0"/>
          </a:p>
        </p:txBody>
      </p:sp>
      <p:sp>
        <p:nvSpPr>
          <p:cNvPr id="4" name="Slide Number Placeholder 3"/>
          <p:cNvSpPr>
            <a:spLocks noGrp="1"/>
          </p:cNvSpPr>
          <p:nvPr>
            <p:ph type="sldNum" sz="quarter" idx="10"/>
          </p:nvPr>
        </p:nvSpPr>
        <p:spPr/>
        <p:txBody>
          <a:bodyPr/>
          <a:lstStyle/>
          <a:p>
            <a:fld id="{9F4FBC3A-A12C-40F9-BB8D-BC30C7901396}" type="slidenum">
              <a:rPr lang="en-US" smtClean="0"/>
              <a:t>13</a:t>
            </a:fld>
            <a:endParaRPr lang="en-US"/>
          </a:p>
        </p:txBody>
      </p:sp>
    </p:spTree>
    <p:extLst>
      <p:ext uri="{BB962C8B-B14F-4D97-AF65-F5344CB8AC3E}">
        <p14:creationId xmlns:p14="http://schemas.microsoft.com/office/powerpoint/2010/main" val="1145001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more data the customer has, the more</a:t>
            </a:r>
            <a:r>
              <a:rPr lang="en-US" baseline="0" dirty="0"/>
              <a:t> expensive the HyperFlex would be when data is encrypted.</a:t>
            </a:r>
          </a:p>
          <a:p>
            <a:endParaRPr lang="en-US" baseline="0" dirty="0"/>
          </a:p>
        </p:txBody>
      </p:sp>
      <p:sp>
        <p:nvSpPr>
          <p:cNvPr id="4" name="Slide Number Placeholder 3"/>
          <p:cNvSpPr>
            <a:spLocks noGrp="1"/>
          </p:cNvSpPr>
          <p:nvPr>
            <p:ph type="sldNum" sz="quarter" idx="10"/>
          </p:nvPr>
        </p:nvSpPr>
        <p:spPr/>
        <p:txBody>
          <a:bodyPr/>
          <a:lstStyle/>
          <a:p>
            <a:fld id="{9F4FBC3A-A12C-40F9-BB8D-BC30C7901396}" type="slidenum">
              <a:rPr lang="en-US" smtClean="0"/>
              <a:t>14</a:t>
            </a:fld>
            <a:endParaRPr lang="en-US"/>
          </a:p>
        </p:txBody>
      </p:sp>
    </p:spTree>
    <p:extLst>
      <p:ext uri="{BB962C8B-B14F-4D97-AF65-F5344CB8AC3E}">
        <p14:creationId xmlns:p14="http://schemas.microsoft.com/office/powerpoint/2010/main" val="6439415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vmware.com/brand"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A73C23-56DE-4A7B-B974-6593CE39F432}"/>
              </a:ext>
            </a:extLst>
          </p:cNvPr>
          <p:cNvPicPr>
            <a:picLocks noChangeAspect="1"/>
          </p:cNvPicPr>
          <p:nvPr userDrawn="1"/>
        </p:nvPicPr>
        <p:blipFill>
          <a:blip r:embed="rId2"/>
          <a:stretch>
            <a:fillRect/>
          </a:stretch>
        </p:blipFill>
        <p:spPr bwMode="ltGray">
          <a:xfrm>
            <a:off x="0" y="0"/>
            <a:ext cx="8058913" cy="6858000"/>
          </a:xfrm>
          <a:prstGeom prst="rect">
            <a:avLst/>
          </a:prstGeom>
        </p:spPr>
      </p:pic>
      <p:sp>
        <p:nvSpPr>
          <p:cNvPr id="2" name="Title 1"/>
          <p:cNvSpPr>
            <a:spLocks noGrp="1"/>
          </p:cNvSpPr>
          <p:nvPr>
            <p:ph type="title" hasCustomPrompt="1"/>
          </p:nvPr>
        </p:nvSpPr>
        <p:spPr>
          <a:xfrm>
            <a:off x="5184363" y="1679667"/>
            <a:ext cx="6400800" cy="1234440"/>
          </a:xfrm>
        </p:spPr>
        <p:txBody>
          <a:bodyPr wrap="square" anchor="b"/>
          <a:lstStyle>
            <a:lvl1pPr algn="r">
              <a:defRPr sz="4000" b="0" cap="none" baseline="0"/>
            </a:lvl1pPr>
          </a:lstStyle>
          <a:p>
            <a:r>
              <a:rPr lang="en-US"/>
              <a:t>Click to Edit Master Title Style</a:t>
            </a:r>
            <a:endParaRPr lang="en-US" dirty="0"/>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7008812" y="2956717"/>
            <a:ext cx="4570379" cy="700882"/>
          </a:xfrm>
        </p:spPr>
        <p:txBody>
          <a:bodyPr/>
          <a:lstStyle>
            <a:lvl1pPr marL="0" indent="0" algn="r">
              <a:buNone/>
              <a:defRPr sz="240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t>
            </a:r>
            <a:r>
              <a:rPr lang="en-US"/>
              <a:t>edit master </a:t>
            </a:r>
            <a:r>
              <a:rPr lang="en-US" dirty="0"/>
              <a:t>subtitle style</a:t>
            </a:r>
          </a:p>
        </p:txBody>
      </p:sp>
      <p:sp>
        <p:nvSpPr>
          <p:cNvPr id="7" name="Text Placeholder 6">
            <a:extLst>
              <a:ext uri="{FF2B5EF4-FFF2-40B4-BE49-F238E27FC236}">
                <a16:creationId xmlns:a16="http://schemas.microsoft.com/office/drawing/2014/main" id="{DEA43E1E-B208-4DC4-9D6A-01669D00DA14}"/>
              </a:ext>
            </a:extLst>
          </p:cNvPr>
          <p:cNvSpPr>
            <a:spLocks noGrp="1"/>
          </p:cNvSpPr>
          <p:nvPr>
            <p:ph type="body" sz="quarter" idx="11" hasCustomPrompt="1"/>
          </p:nvPr>
        </p:nvSpPr>
        <p:spPr>
          <a:xfrm>
            <a:off x="7923212" y="4231638"/>
            <a:ext cx="3657600" cy="355601"/>
          </a:xfrm>
        </p:spPr>
        <p:txBody>
          <a:bodyPr anchor="b"/>
          <a:lstStyle>
            <a:lvl1pPr algn="r">
              <a:buNone/>
              <a:defRPr sz="1600">
                <a:solidFill>
                  <a:schemeClr val="tx2"/>
                </a:solidFill>
              </a:defRPr>
            </a:lvl1pPr>
          </a:lstStyle>
          <a:p>
            <a:pPr lvl="0"/>
            <a:r>
              <a:rPr lang="en-US" dirty="0"/>
              <a:t>Speaker Name</a:t>
            </a:r>
          </a:p>
        </p:txBody>
      </p:sp>
      <p:sp>
        <p:nvSpPr>
          <p:cNvPr id="129" name="Text Placeholder 6">
            <a:extLst>
              <a:ext uri="{FF2B5EF4-FFF2-40B4-BE49-F238E27FC236}">
                <a16:creationId xmlns:a16="http://schemas.microsoft.com/office/drawing/2014/main" id="{2111BB8B-7B37-4FB4-B2CD-984FE1C6C5E4}"/>
              </a:ext>
            </a:extLst>
          </p:cNvPr>
          <p:cNvSpPr>
            <a:spLocks noGrp="1"/>
          </p:cNvSpPr>
          <p:nvPr>
            <p:ph type="body" sz="quarter" idx="12" hasCustomPrompt="1"/>
          </p:nvPr>
        </p:nvSpPr>
        <p:spPr>
          <a:xfrm>
            <a:off x="7923212" y="4866638"/>
            <a:ext cx="3657600" cy="355601"/>
          </a:xfrm>
        </p:spPr>
        <p:txBody>
          <a:bodyPr/>
          <a:lstStyle>
            <a:lvl1pPr algn="r">
              <a:buNone/>
              <a:defRPr sz="1600">
                <a:solidFill>
                  <a:schemeClr val="tx2"/>
                </a:solidFill>
              </a:defRPr>
            </a:lvl1pPr>
          </a:lstStyle>
          <a:p>
            <a:pPr lvl="0"/>
            <a:r>
              <a:rPr lang="en-US" dirty="0"/>
              <a:t>Role / Division at VMware</a:t>
            </a:r>
          </a:p>
        </p:txBody>
      </p:sp>
      <p:sp>
        <p:nvSpPr>
          <p:cNvPr id="16" name="Text Placeholder 6">
            <a:extLst>
              <a:ext uri="{FF2B5EF4-FFF2-40B4-BE49-F238E27FC236}">
                <a16:creationId xmlns:a16="http://schemas.microsoft.com/office/drawing/2014/main" id="{68E7D54E-C753-48F7-AB43-C7A586277F50}"/>
              </a:ext>
            </a:extLst>
          </p:cNvPr>
          <p:cNvSpPr>
            <a:spLocks noGrp="1"/>
          </p:cNvSpPr>
          <p:nvPr>
            <p:ph type="body" sz="quarter" idx="13" hasCustomPrompt="1"/>
          </p:nvPr>
        </p:nvSpPr>
        <p:spPr>
          <a:xfrm>
            <a:off x="7923212" y="5655332"/>
            <a:ext cx="3657600" cy="112587"/>
          </a:xfrm>
        </p:spPr>
        <p:txBody>
          <a:bodyPr/>
          <a:lstStyle>
            <a:lvl1pPr algn="r">
              <a:buNone/>
              <a:defRPr sz="1050">
                <a:solidFill>
                  <a:schemeClr val="tx1"/>
                </a:solidFill>
              </a:defRPr>
            </a:lvl1pPr>
          </a:lstStyle>
          <a:p>
            <a:pPr lvl="0"/>
            <a:r>
              <a:rPr lang="en-US" dirty="0"/>
              <a:t>Date</a:t>
            </a:r>
          </a:p>
        </p:txBody>
      </p:sp>
      <p:grpSp>
        <p:nvGrpSpPr>
          <p:cNvPr id="17" name="Group 16">
            <a:extLst>
              <a:ext uri="{FF2B5EF4-FFF2-40B4-BE49-F238E27FC236}">
                <a16:creationId xmlns:a16="http://schemas.microsoft.com/office/drawing/2014/main" id="{571B1726-E7C5-4C32-A22F-BB8C0CA833E9}"/>
              </a:ext>
            </a:extLst>
          </p:cNvPr>
          <p:cNvGrpSpPr/>
          <p:nvPr userDrawn="1"/>
        </p:nvGrpSpPr>
        <p:grpSpPr>
          <a:xfrm>
            <a:off x="608012" y="6392865"/>
            <a:ext cx="1424385" cy="224518"/>
            <a:chOff x="863272" y="6563918"/>
            <a:chExt cx="861082" cy="135727"/>
          </a:xfrm>
          <a:solidFill>
            <a:schemeClr val="bg1"/>
          </a:solidFill>
        </p:grpSpPr>
        <p:sp>
          <p:nvSpPr>
            <p:cNvPr id="18" name="Freeform 6">
              <a:extLst>
                <a:ext uri="{FF2B5EF4-FFF2-40B4-BE49-F238E27FC236}">
                  <a16:creationId xmlns:a16="http://schemas.microsoft.com/office/drawing/2014/main" id="{0AEE4566-BDD0-43EB-8593-753B4AFC538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7">
              <a:extLst>
                <a:ext uri="{FF2B5EF4-FFF2-40B4-BE49-F238E27FC236}">
                  <a16:creationId xmlns:a16="http://schemas.microsoft.com/office/drawing/2014/main" id="{CDDDBBBD-2B47-4F32-9507-B47217AD31D1}"/>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8">
              <a:extLst>
                <a:ext uri="{FF2B5EF4-FFF2-40B4-BE49-F238E27FC236}">
                  <a16:creationId xmlns:a16="http://schemas.microsoft.com/office/drawing/2014/main" id="{9A63A2EB-B414-427C-8975-27B69B276D4B}"/>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9">
              <a:extLst>
                <a:ext uri="{FF2B5EF4-FFF2-40B4-BE49-F238E27FC236}">
                  <a16:creationId xmlns:a16="http://schemas.microsoft.com/office/drawing/2014/main" id="{4AFD0B14-399F-447F-BBDD-FF049C867FA7}"/>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10">
              <a:extLst>
                <a:ext uri="{FF2B5EF4-FFF2-40B4-BE49-F238E27FC236}">
                  <a16:creationId xmlns:a16="http://schemas.microsoft.com/office/drawing/2014/main" id="{0778A2AC-9D1D-4FDB-973A-47DEA988606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11">
              <a:extLst>
                <a:ext uri="{FF2B5EF4-FFF2-40B4-BE49-F238E27FC236}">
                  <a16:creationId xmlns:a16="http://schemas.microsoft.com/office/drawing/2014/main" id="{52873CFF-17A0-467C-B061-5E3FD5E92C7C}"/>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12">
              <a:extLst>
                <a:ext uri="{FF2B5EF4-FFF2-40B4-BE49-F238E27FC236}">
                  <a16:creationId xmlns:a16="http://schemas.microsoft.com/office/drawing/2014/main" id="{C351EEF9-CE8C-4948-8867-FDC697419BE3}"/>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32" name="TextBox 31">
            <a:extLst>
              <a:ext uri="{FF2B5EF4-FFF2-40B4-BE49-F238E27FC236}">
                <a16:creationId xmlns:a16="http://schemas.microsoft.com/office/drawing/2014/main" id="{576FCBCF-AFA0-4D2E-AF64-919BFE9B44B8}"/>
              </a:ext>
            </a:extLst>
          </p:cNvPr>
          <p:cNvSpPr txBox="1"/>
          <p:nvPr userDrawn="1"/>
        </p:nvSpPr>
        <p:spPr bwMode="white">
          <a:xfrm flipH="1">
            <a:off x="2220913" y="6453433"/>
            <a:ext cx="1728888" cy="186690"/>
          </a:xfrm>
          <a:prstGeom prst="rect">
            <a:avLst/>
          </a:prstGeom>
          <a:noFill/>
        </p:spPr>
        <p:txBody>
          <a:bodyPr wrap="none" lIns="0" tIns="0" rIns="0" bIns="0" rtlCol="0" anchor="ctr">
            <a:noAutofit/>
          </a:bodyPr>
          <a:lstStyle/>
          <a:p>
            <a:pPr>
              <a:lnSpc>
                <a:spcPct val="90000"/>
              </a:lnSpc>
            </a:pPr>
            <a:r>
              <a:rPr lang="en-US" sz="1000" dirty="0">
                <a:solidFill>
                  <a:schemeClr val="bg1"/>
                </a:solidFill>
                <a:latin typeface="+mj-lt"/>
                <a:ea typeface="Verdana" panose="020B0604030504040204" pitchFamily="34" charset="0"/>
                <a:cs typeface="Verdana" panose="020B0604030504040204" pitchFamily="34" charset="0"/>
              </a:rPr>
              <a:t>Confidential   </a:t>
            </a:r>
            <a:r>
              <a:rPr lang="en-US" sz="1000" dirty="0">
                <a:solidFill>
                  <a:schemeClr val="bg1"/>
                </a:solidFill>
                <a:latin typeface="+mj-lt"/>
                <a:ea typeface="Verdana" panose="020B0604030504040204" pitchFamily="34" charset="0"/>
                <a:cs typeface="Arial" panose="020B0604020202020204" pitchFamily="34" charset="0"/>
              </a:rPr>
              <a:t>│</a:t>
            </a:r>
            <a:r>
              <a:rPr lang="en-US" sz="1000" dirty="0">
                <a:solidFill>
                  <a:schemeClr val="bg1"/>
                </a:solidFill>
                <a:latin typeface="+mj-lt"/>
                <a:ea typeface="Verdana" panose="020B0604030504040204" pitchFamily="34" charset="0"/>
                <a:cs typeface="Verdana" panose="020B0604030504040204" pitchFamily="34" charset="0"/>
              </a:rPr>
              <a:t>  ©2018 VMware, Inc.</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229416F8-1B20-4892-97FA-108F191A5885}"/>
                  </a:ext>
                </a:extLst>
              </p14:cNvPr>
              <p14:cNvContentPartPr/>
              <p14:nvPr userDrawn="1"/>
            </p14:nvContentPartPr>
            <p14:xfrm>
              <a:off x="9859593" y="4881179"/>
              <a:ext cx="240" cy="240"/>
            </p14:xfrm>
          </p:contentPart>
        </mc:Choice>
        <mc:Fallback xmlns="">
          <p:pic>
            <p:nvPicPr>
              <p:cNvPr id="3" name="Ink 2">
                <a:extLst>
                  <a:ext uri="{FF2B5EF4-FFF2-40B4-BE49-F238E27FC236}">
                    <a16:creationId xmlns:a16="http://schemas.microsoft.com/office/drawing/2014/main" id="{229416F8-1B20-4892-97FA-108F191A5885}"/>
                  </a:ext>
                </a:extLst>
              </p:cNvPr>
              <p:cNvPicPr/>
              <p:nvPr/>
            </p:nvPicPr>
            <p:blipFill>
              <a:blip r:embed="rId4"/>
              <a:stretch>
                <a:fillRect/>
              </a:stretch>
            </p:blipFill>
            <p:spPr>
              <a:xfrm>
                <a:off x="9855513" y="4877099"/>
                <a:ext cx="7920" cy="7920"/>
              </a:xfrm>
              <a:prstGeom prst="rect">
                <a:avLst/>
              </a:prstGeom>
            </p:spPr>
          </p:pic>
        </mc:Fallback>
      </mc:AlternateContent>
    </p:spTree>
    <p:extLst>
      <p:ext uri="{BB962C8B-B14F-4D97-AF65-F5344CB8AC3E}">
        <p14:creationId xmlns:p14="http://schemas.microsoft.com/office/powerpoint/2010/main" val="9459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Photo – Blue">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D919D82-432A-4E2E-A0FB-6478264571AA}"/>
              </a:ext>
            </a:extLst>
          </p:cNvPr>
          <p:cNvSpPr txBox="1"/>
          <p:nvPr userDrawn="1"/>
        </p:nvSpPr>
        <p:spPr bwMode="white">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bg1"/>
                </a:solidFill>
                <a:latin typeface="+mj-lt"/>
              </a:rPr>
              <a:t>Confidential   </a:t>
            </a:r>
            <a:r>
              <a:rPr lang="en-US" sz="800" dirty="0">
                <a:solidFill>
                  <a:schemeClr val="bg1"/>
                </a:solidFill>
                <a:latin typeface="+mj-lt"/>
                <a:cs typeface="Arial" panose="020B0604020202020204" pitchFamily="34" charset="0"/>
              </a:rPr>
              <a:t>│</a:t>
            </a:r>
            <a:r>
              <a:rPr lang="en-US" sz="800" dirty="0">
                <a:solidFill>
                  <a:schemeClr val="bg1"/>
                </a:solidFill>
                <a:latin typeface="+mj-lt"/>
              </a:rPr>
              <a:t>  ©</a:t>
            </a:r>
            <a:r>
              <a:rPr lang="is-IS" sz="800" dirty="0">
                <a:solidFill>
                  <a:schemeClr val="bg1"/>
                </a:solidFill>
                <a:latin typeface="+mj-lt"/>
              </a:rPr>
              <a:t>2018</a:t>
            </a:r>
            <a:r>
              <a:rPr lang="en-US" sz="800" dirty="0">
                <a:solidFill>
                  <a:schemeClr val="bg1"/>
                </a:solidFill>
                <a:latin typeface="+mj-lt"/>
              </a:rPr>
              <a:t> VMware, Inc.</a:t>
            </a:r>
          </a:p>
          <a:p>
            <a:pPr>
              <a:lnSpc>
                <a:spcPct val="90000"/>
              </a:lnSpc>
            </a:pPr>
            <a:endParaRPr lang="en-US" sz="800" dirty="0">
              <a:solidFill>
                <a:schemeClr val="bg1"/>
              </a:solidFill>
              <a:latin typeface="+mj-lt"/>
            </a:endParaRPr>
          </a:p>
        </p:txBody>
      </p:sp>
      <p:grpSp>
        <p:nvGrpSpPr>
          <p:cNvPr id="12" name="Group 11">
            <a:extLst>
              <a:ext uri="{FF2B5EF4-FFF2-40B4-BE49-F238E27FC236}">
                <a16:creationId xmlns:a16="http://schemas.microsoft.com/office/drawing/2014/main" id="{F258B014-FCEB-457B-AA95-D932FA2C4BC9}"/>
              </a:ext>
            </a:extLst>
          </p:cNvPr>
          <p:cNvGrpSpPr/>
          <p:nvPr userDrawn="1"/>
        </p:nvGrpSpPr>
        <p:grpSpPr>
          <a:xfrm>
            <a:off x="617878" y="6446044"/>
            <a:ext cx="1099793" cy="173355"/>
            <a:chOff x="-84138" y="5622925"/>
            <a:chExt cx="4330701" cy="682626"/>
          </a:xfrm>
          <a:solidFill>
            <a:schemeClr val="bg1"/>
          </a:solidFill>
        </p:grpSpPr>
        <p:sp>
          <p:nvSpPr>
            <p:cNvPr id="13" name="Freeform 6">
              <a:extLst>
                <a:ext uri="{FF2B5EF4-FFF2-40B4-BE49-F238E27FC236}">
                  <a16:creationId xmlns:a16="http://schemas.microsoft.com/office/drawing/2014/main" id="{CB6D6772-32FD-406C-B104-D9AC3E44093C}"/>
                </a:ext>
              </a:extLst>
            </p:cNvPr>
            <p:cNvSpPr>
              <a:spLocks/>
            </p:cNvSpPr>
            <p:nvPr userDrawn="1"/>
          </p:nvSpPr>
          <p:spPr bwMode="auto">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4" name="Freeform 7">
              <a:extLst>
                <a:ext uri="{FF2B5EF4-FFF2-40B4-BE49-F238E27FC236}">
                  <a16:creationId xmlns:a16="http://schemas.microsoft.com/office/drawing/2014/main" id="{CC3CEB0D-63A7-488A-851F-704345953731}"/>
                </a:ext>
              </a:extLst>
            </p:cNvPr>
            <p:cNvSpPr>
              <a:spLocks/>
            </p:cNvSpPr>
            <p:nvPr userDrawn="1"/>
          </p:nvSpPr>
          <p:spPr bwMode="auto">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6" name="Freeform 8">
              <a:extLst>
                <a:ext uri="{FF2B5EF4-FFF2-40B4-BE49-F238E27FC236}">
                  <a16:creationId xmlns:a16="http://schemas.microsoft.com/office/drawing/2014/main" id="{334922AD-8470-4017-85C7-85046F9188EA}"/>
                </a:ext>
              </a:extLst>
            </p:cNvPr>
            <p:cNvSpPr>
              <a:spLocks noEditPoints="1"/>
            </p:cNvSpPr>
            <p:nvPr userDrawn="1"/>
          </p:nvSpPr>
          <p:spPr bwMode="auto">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7" name="Freeform 9">
              <a:extLst>
                <a:ext uri="{FF2B5EF4-FFF2-40B4-BE49-F238E27FC236}">
                  <a16:creationId xmlns:a16="http://schemas.microsoft.com/office/drawing/2014/main" id="{2A58DEF3-B9F5-43D3-AD9F-61C45EDC8B8C}"/>
                </a:ext>
              </a:extLst>
            </p:cNvPr>
            <p:cNvSpPr>
              <a:spLocks noEditPoints="1"/>
            </p:cNvSpPr>
            <p:nvPr userDrawn="1"/>
          </p:nvSpPr>
          <p:spPr bwMode="auto">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8" name="Freeform 10">
              <a:extLst>
                <a:ext uri="{FF2B5EF4-FFF2-40B4-BE49-F238E27FC236}">
                  <a16:creationId xmlns:a16="http://schemas.microsoft.com/office/drawing/2014/main" id="{389D5504-A761-45F3-9538-801643637603}"/>
                </a:ext>
              </a:extLst>
            </p:cNvPr>
            <p:cNvSpPr>
              <a:spLocks/>
            </p:cNvSpPr>
            <p:nvPr userDrawn="1"/>
          </p:nvSpPr>
          <p:spPr bwMode="auto">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9" name="Freeform 11">
              <a:extLst>
                <a:ext uri="{FF2B5EF4-FFF2-40B4-BE49-F238E27FC236}">
                  <a16:creationId xmlns:a16="http://schemas.microsoft.com/office/drawing/2014/main" id="{AE2C2CA5-4BB2-4E68-B3C2-6F779AA486D0}"/>
                </a:ext>
              </a:extLst>
            </p:cNvPr>
            <p:cNvSpPr>
              <a:spLocks noEditPoints="1"/>
            </p:cNvSpPr>
            <p:nvPr userDrawn="1"/>
          </p:nvSpPr>
          <p:spPr bwMode="auto">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0" name="Freeform 12">
              <a:extLst>
                <a:ext uri="{FF2B5EF4-FFF2-40B4-BE49-F238E27FC236}">
                  <a16:creationId xmlns:a16="http://schemas.microsoft.com/office/drawing/2014/main" id="{6CF418B7-8CEF-4ACC-8C96-F7807AE1EAB6}"/>
                </a:ext>
              </a:extLst>
            </p:cNvPr>
            <p:cNvSpPr>
              <a:spLocks noEditPoints="1"/>
            </p:cNvSpPr>
            <p:nvPr userDrawn="1"/>
          </p:nvSpPr>
          <p:spPr bwMode="auto">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21" name="TextBox 20">
            <a:extLst>
              <a:ext uri="{FF2B5EF4-FFF2-40B4-BE49-F238E27FC236}">
                <a16:creationId xmlns:a16="http://schemas.microsoft.com/office/drawing/2014/main" id="{A6945510-9B71-4377-A2F9-71426E32479D}"/>
              </a:ext>
            </a:extLst>
          </p:cNvPr>
          <p:cNvSpPr txBox="1"/>
          <p:nvPr userDrawn="1"/>
        </p:nvSpPr>
        <p:spPr bwMode="white">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solidFill>
                  <a:schemeClr val="bg1"/>
                </a:solidFill>
                <a:latin typeface="+mj-lt"/>
              </a:rPr>
              <a:pPr algn="r">
                <a:lnSpc>
                  <a:spcPct val="90000"/>
                </a:lnSpc>
              </a:pPr>
              <a:t>‹#›</a:t>
            </a:fld>
            <a:endParaRPr lang="en-US" dirty="0">
              <a:solidFill>
                <a:schemeClr val="bg1"/>
              </a:solidFill>
              <a:latin typeface="+mj-lt"/>
            </a:endParaRPr>
          </a:p>
        </p:txBody>
      </p:sp>
      <p:sp>
        <p:nvSpPr>
          <p:cNvPr id="2" name="Title 1">
            <a:extLst>
              <a:ext uri="{FF2B5EF4-FFF2-40B4-BE49-F238E27FC236}">
                <a16:creationId xmlns:a16="http://schemas.microsoft.com/office/drawing/2014/main" id="{19215FFC-C666-4D82-B2D8-6E34FBA38A74}"/>
              </a:ext>
            </a:extLst>
          </p:cNvPr>
          <p:cNvSpPr>
            <a:spLocks noGrp="1"/>
          </p:cNvSpPr>
          <p:nvPr>
            <p:ph type="title"/>
          </p:nvPr>
        </p:nvSpPr>
        <p:spPr>
          <a:xfrm>
            <a:off x="-1" y="223470"/>
            <a:ext cx="6094413" cy="1034129"/>
          </a:xfrm>
          <a:solidFill>
            <a:schemeClr val="bg1">
              <a:alpha val="90000"/>
            </a:schemeClr>
          </a:solidFill>
        </p:spPr>
        <p:txBody>
          <a:bodyPr wrap="square" lIns="576072" tIns="182880" rIns="457200" bIns="457200">
            <a:spAutoFit/>
          </a:bodyPr>
          <a:lstStyle/>
          <a:p>
            <a:r>
              <a:rPr lang="en-US"/>
              <a:t>Click to edit Master title style</a:t>
            </a:r>
            <a:endParaRPr lang="en-US" dirty="0"/>
          </a:p>
        </p:txBody>
      </p:sp>
      <p:sp>
        <p:nvSpPr>
          <p:cNvPr id="22" name="Subtitle 2">
            <a:extLst>
              <a:ext uri="{FF2B5EF4-FFF2-40B4-BE49-F238E27FC236}">
                <a16:creationId xmlns:a16="http://schemas.microsoft.com/office/drawing/2014/main" id="{2A4C07D5-4CD5-43B7-8FFA-FD7A502CF0F7}"/>
              </a:ext>
            </a:extLst>
          </p:cNvPr>
          <p:cNvSpPr>
            <a:spLocks noGrp="1"/>
          </p:cNvSpPr>
          <p:nvPr>
            <p:ph type="subTitle" idx="10"/>
          </p:nvPr>
        </p:nvSpPr>
        <p:spPr>
          <a:xfrm>
            <a:off x="592867" y="811830"/>
            <a:ext cx="5361244"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Text Placeholder 3">
            <a:extLst>
              <a:ext uri="{FF2B5EF4-FFF2-40B4-BE49-F238E27FC236}">
                <a16:creationId xmlns:a16="http://schemas.microsoft.com/office/drawing/2014/main" id="{ED41D1FF-CD74-4066-90E2-A98516D87B6A}"/>
              </a:ext>
            </a:extLst>
          </p:cNvPr>
          <p:cNvSpPr>
            <a:spLocks noGrp="1"/>
          </p:cNvSpPr>
          <p:nvPr>
            <p:ph type="body" sz="quarter" idx="11" hasCustomPrompt="1"/>
          </p:nvPr>
        </p:nvSpPr>
        <p:spPr>
          <a:xfrm>
            <a:off x="0" y="1600200"/>
            <a:ext cx="6094413" cy="4572000"/>
          </a:xfrm>
          <a:gradFill>
            <a:gsLst>
              <a:gs pos="98000">
                <a:schemeClr val="accent2">
                  <a:alpha val="90000"/>
                </a:schemeClr>
              </a:gs>
              <a:gs pos="98000">
                <a:schemeClr val="accent1"/>
              </a:gs>
            </a:gsLst>
            <a:lin ang="5400000" scaled="1"/>
          </a:gradFill>
        </p:spPr>
        <p:txBody>
          <a:bodyPr lIns="594360" tIns="457200" rIns="457200" bIns="4572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Tree>
    <p:extLst>
      <p:ext uri="{BB962C8B-B14F-4D97-AF65-F5344CB8AC3E}">
        <p14:creationId xmlns:p14="http://schemas.microsoft.com/office/powerpoint/2010/main" val="27613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Content Balance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A9629E-98B5-43F5-8323-C894B734208A}"/>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3" name="TextBox 12">
            <a:extLst>
              <a:ext uri="{FF2B5EF4-FFF2-40B4-BE49-F238E27FC236}">
                <a16:creationId xmlns:a16="http://schemas.microsoft.com/office/drawing/2014/main" id="{5A233385-2DB4-48AC-9150-2252214FBAE2}"/>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Content Placeholder 3">
            <a:extLst>
              <a:ext uri="{FF2B5EF4-FFF2-40B4-BE49-F238E27FC236}">
                <a16:creationId xmlns:a16="http://schemas.microsoft.com/office/drawing/2014/main" id="{87AF420A-ED2C-4AD1-A28B-EB26178557DE}"/>
              </a:ext>
            </a:extLst>
          </p:cNvPr>
          <p:cNvSpPr>
            <a:spLocks noGrp="1"/>
          </p:cNvSpPr>
          <p:nvPr>
            <p:ph sz="quarter" idx="17" hasCustomPrompt="1"/>
          </p:nvPr>
        </p:nvSpPr>
        <p:spPr>
          <a:xfrm>
            <a:off x="-1" y="1600200"/>
            <a:ext cx="5893593" cy="4572000"/>
          </a:xfrm>
        </p:spPr>
        <p:txBody>
          <a:bodyPr l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5"/>
            <a:endParaRPr lang="en-US" dirty="0"/>
          </a:p>
        </p:txBody>
      </p:sp>
      <p:sp>
        <p:nvSpPr>
          <p:cNvPr id="12" name="Content Placeholder 3">
            <a:extLst>
              <a:ext uri="{FF2B5EF4-FFF2-40B4-BE49-F238E27FC236}">
                <a16:creationId xmlns:a16="http://schemas.microsoft.com/office/drawing/2014/main" id="{CD860A49-A98C-4F0E-AB34-4E13B89D5EBC}"/>
              </a:ext>
            </a:extLst>
          </p:cNvPr>
          <p:cNvSpPr>
            <a:spLocks noGrp="1"/>
          </p:cNvSpPr>
          <p:nvPr>
            <p:ph sz="quarter" idx="18" hasCustomPrompt="1"/>
          </p:nvPr>
        </p:nvSpPr>
        <p:spPr>
          <a:xfrm>
            <a:off x="6321287" y="1600200"/>
            <a:ext cx="5867538" cy="4572000"/>
          </a:xfrm>
        </p:spPr>
        <p:txBody>
          <a:bodyPr lIns="0" r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Eighth level</a:t>
            </a:r>
          </a:p>
          <a:p>
            <a:pPr lvl="8"/>
            <a:r>
              <a:rPr lang="en-US"/>
              <a:t>Ninth level</a:t>
            </a:r>
            <a:endParaRPr lang="en-US" dirty="0"/>
          </a:p>
        </p:txBody>
      </p:sp>
    </p:spTree>
    <p:extLst>
      <p:ext uri="{BB962C8B-B14F-4D97-AF65-F5344CB8AC3E}">
        <p14:creationId xmlns:p14="http://schemas.microsoft.com/office/powerpoint/2010/main" val="253199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Content Balanced – Color">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ltGray">
          <a:xfrm>
            <a:off x="0" y="1600201"/>
            <a:ext cx="5893593" cy="4572000"/>
          </a:xfrm>
          <a:gradFill>
            <a:gsLst>
              <a:gs pos="0">
                <a:schemeClr val="accent4"/>
              </a:gs>
              <a:gs pos="98000">
                <a:schemeClr val="accent4"/>
              </a:gs>
              <a:gs pos="98000">
                <a:schemeClr val="accent6"/>
              </a:gs>
            </a:gsLst>
            <a:lin ang="5400000" scaled="1"/>
          </a:gradFill>
        </p:spPr>
        <p:txBody>
          <a:bodyPr vert="horz" lIns="594360" tIns="457200" rIns="457200" bIns="457200" rtlCol="0">
            <a:noAutofit/>
          </a:bodyPr>
          <a:lstStyle>
            <a:lvl1pPr>
              <a:spcBef>
                <a:spcPts val="1200"/>
              </a:spcBef>
              <a:defRPr lang="en-US" sz="1800" dirty="0">
                <a:solidFill>
                  <a:schemeClr val="bg1"/>
                </a:solidFill>
              </a:defRPr>
            </a:lvl1pPr>
            <a:lvl2pPr>
              <a:buClr>
                <a:schemeClr val="bg1"/>
              </a:buClr>
              <a:defRPr lang="en-US" sz="1600" dirty="0">
                <a:solidFill>
                  <a:schemeClr val="bg1"/>
                </a:solidFill>
              </a:defRPr>
            </a:lvl2pPr>
            <a:lvl3pPr>
              <a:buClr>
                <a:schemeClr val="bg1"/>
              </a:buClr>
              <a:defRPr lang="en-US" sz="1400" dirty="0">
                <a:solidFill>
                  <a:schemeClr val="bg1"/>
                </a:solidFill>
              </a:defRPr>
            </a:lvl3pPr>
            <a:lvl4pPr>
              <a:buClr>
                <a:schemeClr val="bg1"/>
              </a:buClr>
              <a:defRPr lang="en-US" sz="1200" dirty="0">
                <a:solidFill>
                  <a:schemeClr val="bg1"/>
                </a:solidFill>
              </a:defRPr>
            </a:lvl4pPr>
            <a:lvl5pPr>
              <a:buClr>
                <a:schemeClr val="bg1"/>
              </a:buClr>
              <a:defRPr lang="en-US" sz="1200" dirty="0">
                <a:solidFill>
                  <a:schemeClr val="bg1"/>
                </a:solidFill>
              </a:defRPr>
            </a:lvl5pPr>
            <a:lvl6pPr>
              <a:buClrTx/>
              <a:defRPr sz="1800">
                <a:solidFill>
                  <a:schemeClr val="bg1"/>
                </a:solidFill>
              </a:defRPr>
            </a:lvl6pPr>
            <a:lvl7pPr>
              <a:buClrTx/>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Eighth level</a:t>
            </a:r>
          </a:p>
          <a:p>
            <a:pPr lvl="8"/>
            <a:r>
              <a:rPr lang="en-US"/>
              <a:t>Ninth level</a:t>
            </a:r>
            <a:endParaRPr lang="en-US" dirty="0"/>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ltGray">
          <a:xfrm>
            <a:off x="6323381" y="1600201"/>
            <a:ext cx="5865445" cy="4572000"/>
          </a:xfrm>
          <a:gradFill>
            <a:gsLst>
              <a:gs pos="0">
                <a:schemeClr val="accent1"/>
              </a:gs>
              <a:gs pos="98000">
                <a:schemeClr val="accent1"/>
              </a:gs>
              <a:gs pos="98000">
                <a:schemeClr val="accent3"/>
              </a:gs>
            </a:gsLst>
            <a:lin ang="5400000" scaled="1"/>
          </a:gradFill>
        </p:spPr>
        <p:txBody>
          <a:bodyPr lIns="457200" tIns="457200" rIns="594360"/>
          <a:lstStyle>
            <a:lvl1pPr>
              <a:spcBef>
                <a:spcPts val="1200"/>
              </a:spcBef>
              <a:defRPr sz="1800">
                <a:solidFill>
                  <a:schemeClr val="bg1"/>
                </a:solidFill>
              </a:defRPr>
            </a:lvl1pPr>
            <a:lvl2pPr>
              <a:buClr>
                <a:schemeClr val="bg1"/>
              </a:buClr>
              <a:defRPr sz="1600">
                <a:solidFill>
                  <a:schemeClr val="bg1"/>
                </a:solidFill>
              </a:defRPr>
            </a:lvl2pPr>
            <a:lvl3pPr>
              <a:buClr>
                <a:schemeClr val="bg1"/>
              </a:buClr>
              <a:defRPr sz="1400">
                <a:solidFill>
                  <a:schemeClr val="bg1"/>
                </a:solidFill>
              </a:defRPr>
            </a:lvl3pPr>
            <a:lvl4pPr>
              <a:buClr>
                <a:schemeClr val="bg1"/>
              </a:buClr>
              <a:defRPr sz="1200">
                <a:solidFill>
                  <a:schemeClr val="bg1"/>
                </a:solidFill>
              </a:defRPr>
            </a:lvl4pPr>
            <a:lvl5pPr>
              <a:buClr>
                <a:schemeClr val="bg1"/>
              </a:buClr>
              <a:defRPr sz="12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10" name="TextBox 9">
            <a:extLst>
              <a:ext uri="{FF2B5EF4-FFF2-40B4-BE49-F238E27FC236}">
                <a16:creationId xmlns:a16="http://schemas.microsoft.com/office/drawing/2014/main" id="{B6A9629E-98B5-43F5-8323-C894B734208A}"/>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3" name="TextBox 12">
            <a:extLst>
              <a:ext uri="{FF2B5EF4-FFF2-40B4-BE49-F238E27FC236}">
                <a16:creationId xmlns:a16="http://schemas.microsoft.com/office/drawing/2014/main" id="{5A233385-2DB4-48AC-9150-2252214FBAE2}"/>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1170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gray">
          <a:xfrm>
            <a:off x="1" y="1600201"/>
            <a:ext cx="5866360" cy="4572000"/>
          </a:xfrm>
          <a:solidFill>
            <a:schemeClr val="bg2"/>
          </a:solidFill>
        </p:spPr>
        <p:txBody>
          <a:bodyPr lIns="59436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4"/>
            <a:endParaRPr lang="en-US" dirty="0"/>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gray">
          <a:xfrm>
            <a:off x="6323381" y="1600201"/>
            <a:ext cx="5865445" cy="4572000"/>
          </a:xfrm>
          <a:solidFill>
            <a:schemeClr val="bg2"/>
          </a:solidFill>
        </p:spPr>
        <p:txBody>
          <a:bodyPr lIns="54864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endParaRPr lang="en-US" dirty="0"/>
          </a:p>
        </p:txBody>
      </p:sp>
      <p:sp>
        <p:nvSpPr>
          <p:cNvPr id="5" name="Text Placeholder 4">
            <a:extLst>
              <a:ext uri="{FF2B5EF4-FFF2-40B4-BE49-F238E27FC236}">
                <a16:creationId xmlns:a16="http://schemas.microsoft.com/office/drawing/2014/main" id="{C8337636-71A7-4831-B382-F842B3A29490}"/>
              </a:ext>
            </a:extLst>
          </p:cNvPr>
          <p:cNvSpPr>
            <a:spLocks noGrp="1"/>
          </p:cNvSpPr>
          <p:nvPr>
            <p:ph type="body" sz="quarter" idx="17"/>
          </p:nvPr>
        </p:nvSpPr>
        <p:spPr bwMode="gray">
          <a:xfrm>
            <a:off x="0" y="1806122"/>
            <a:ext cx="5637213" cy="911225"/>
          </a:xfrm>
          <a:gradFill>
            <a:gsLst>
              <a:gs pos="8000">
                <a:schemeClr val="accent6"/>
              </a:gs>
              <a:gs pos="8000">
                <a:schemeClr val="accent4"/>
              </a:gs>
              <a:gs pos="0">
                <a:schemeClr val="accent6"/>
              </a:gs>
              <a:gs pos="100000">
                <a:schemeClr val="accent4"/>
              </a:gs>
            </a:gsLst>
            <a:lin ang="13500000" scaled="0"/>
          </a:gradFill>
        </p:spPr>
        <p:txBody>
          <a:bodyPr vert="horz" lIns="594360" tIns="91440" rIns="457200" bIns="91440" rtlCol="0" anchor="ctr">
            <a:noAutofit/>
          </a:bodyPr>
          <a:lstStyle>
            <a:lvl1pPr>
              <a:defRPr lang="en-US" sz="2000">
                <a:solidFill>
                  <a:schemeClr val="bg1"/>
                </a:solidFill>
              </a:defRPr>
            </a:lvl1pPr>
          </a:lstStyle>
          <a:p>
            <a:pPr lvl="0"/>
            <a:r>
              <a:rPr lang="en-US"/>
              <a:t>Click to edit Master text styles</a:t>
            </a:r>
          </a:p>
        </p:txBody>
      </p:sp>
      <p:sp>
        <p:nvSpPr>
          <p:cNvPr id="21" name="Text Placeholder 4">
            <a:extLst>
              <a:ext uri="{FF2B5EF4-FFF2-40B4-BE49-F238E27FC236}">
                <a16:creationId xmlns:a16="http://schemas.microsoft.com/office/drawing/2014/main" id="{78A74DE7-78E3-4ECA-9661-D73FBD37E480}"/>
              </a:ext>
            </a:extLst>
          </p:cNvPr>
          <p:cNvSpPr>
            <a:spLocks noGrp="1"/>
          </p:cNvSpPr>
          <p:nvPr>
            <p:ph type="body" sz="quarter" idx="18"/>
          </p:nvPr>
        </p:nvSpPr>
        <p:spPr bwMode="gray">
          <a:xfrm>
            <a:off x="6551613" y="1806122"/>
            <a:ext cx="5637212" cy="911225"/>
          </a:xfrm>
          <a:gradFill>
            <a:gsLst>
              <a:gs pos="100000">
                <a:schemeClr val="accent3"/>
              </a:gs>
              <a:gs pos="92000">
                <a:schemeClr val="accent1"/>
              </a:gs>
              <a:gs pos="92000">
                <a:schemeClr val="accent3"/>
              </a:gs>
              <a:gs pos="6000">
                <a:schemeClr val="accent1"/>
              </a:gs>
            </a:gsLst>
            <a:lin ang="2700000" scaled="0"/>
          </a:gradFill>
        </p:spPr>
        <p:txBody>
          <a:bodyPr vert="horz" lIns="338328" tIns="91440" rIns="612648" bIns="91440" rtlCol="0" anchor="ctr">
            <a:noAutofit/>
          </a:bodyPr>
          <a:lstStyle>
            <a:lvl1pPr>
              <a:defRPr lang="en-US" sz="2000">
                <a:solidFill>
                  <a:schemeClr val="bg1"/>
                </a:solidFill>
              </a:defRPr>
            </a:lvl1pPr>
          </a:lstStyle>
          <a:p>
            <a:pPr lvl="0"/>
            <a:r>
              <a:rPr lang="en-US"/>
              <a:t>Click to edit Master text styles</a:t>
            </a:r>
          </a:p>
        </p:txBody>
      </p:sp>
      <p:sp>
        <p:nvSpPr>
          <p:cNvPr id="12" name="TextBox 11">
            <a:extLst>
              <a:ext uri="{FF2B5EF4-FFF2-40B4-BE49-F238E27FC236}">
                <a16:creationId xmlns:a16="http://schemas.microsoft.com/office/drawing/2014/main" id="{192176E5-FE3D-4EA5-BF24-8ABF8BFBF668}"/>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5" name="TextBox 14">
            <a:extLst>
              <a:ext uri="{FF2B5EF4-FFF2-40B4-BE49-F238E27FC236}">
                <a16:creationId xmlns:a16="http://schemas.microsoft.com/office/drawing/2014/main" id="{09CD04BF-6EB9-43B2-ACD3-B1C9868E90DD}"/>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66A1FE0B-90B1-4BED-9AA5-6DC9F6424E67}"/>
              </a:ext>
            </a:extLst>
          </p:cNvPr>
          <p:cNvSpPr>
            <a:spLocks noGrp="1"/>
          </p:cNvSpPr>
          <p:nvPr>
            <p:ph type="title"/>
          </p:nvPr>
        </p:nvSpPr>
        <p:spPr/>
        <p:txBody>
          <a:bodyPr/>
          <a:lstStyle/>
          <a:p>
            <a:r>
              <a:rPr lang="en-US"/>
              <a:t>Click to edit Master title style</a:t>
            </a:r>
          </a:p>
        </p:txBody>
      </p:sp>
      <p:sp>
        <p:nvSpPr>
          <p:cNvPr id="13" name="Subtitle 2">
            <a:extLst>
              <a:ext uri="{FF2B5EF4-FFF2-40B4-BE49-F238E27FC236}">
                <a16:creationId xmlns:a16="http://schemas.microsoft.com/office/drawing/2014/main" id="{D541C7AA-97CA-4F96-9506-F144DA2CD8E2}"/>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371827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Dynamic – Lef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E4CD6E-324F-4BEC-884B-D217C07BF39E}"/>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2" name="TextBox 11">
            <a:extLst>
              <a:ext uri="{FF2B5EF4-FFF2-40B4-BE49-F238E27FC236}">
                <a16:creationId xmlns:a16="http://schemas.microsoft.com/office/drawing/2014/main" id="{73D6F62F-B8DB-4CC8-8EDA-B15D7FC75180}"/>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5346AD2E-9306-49E7-A98B-7D26E458C2B2}"/>
              </a:ext>
            </a:extLst>
          </p:cNvPr>
          <p:cNvSpPr>
            <a:spLocks noGrp="1"/>
          </p:cNvSpPr>
          <p:nvPr>
            <p:ph type="title"/>
          </p:nvPr>
        </p:nvSpPr>
        <p:spPr/>
        <p:txBody>
          <a:bodyPr wrap="none"/>
          <a:lstStyle/>
          <a:p>
            <a:r>
              <a:rPr lang="en-US"/>
              <a:t>Click to edit Master title style</a:t>
            </a:r>
          </a:p>
        </p:txBody>
      </p:sp>
      <p:sp>
        <p:nvSpPr>
          <p:cNvPr id="11" name="Content Placeholder 10">
            <a:extLst>
              <a:ext uri="{FF2B5EF4-FFF2-40B4-BE49-F238E27FC236}">
                <a16:creationId xmlns:a16="http://schemas.microsoft.com/office/drawing/2014/main" id="{577AE2CA-1B34-4F04-BD7F-F624F20E94FB}"/>
              </a:ext>
            </a:extLst>
          </p:cNvPr>
          <p:cNvSpPr>
            <a:spLocks noGrp="1"/>
          </p:cNvSpPr>
          <p:nvPr>
            <p:ph sz="quarter" idx="19"/>
          </p:nvPr>
        </p:nvSpPr>
        <p:spPr>
          <a:xfrm>
            <a:off x="3351213" y="1600200"/>
            <a:ext cx="8229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2">
            <a:extLst>
              <a:ext uri="{FF2B5EF4-FFF2-40B4-BE49-F238E27FC236}">
                <a16:creationId xmlns:a16="http://schemas.microsoft.com/office/drawing/2014/main" id="{551435C2-3F7C-4835-8DB0-71E2C00537CF}"/>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Text Placeholder 3">
            <a:extLst>
              <a:ext uri="{FF2B5EF4-FFF2-40B4-BE49-F238E27FC236}">
                <a16:creationId xmlns:a16="http://schemas.microsoft.com/office/drawing/2014/main" id="{830FD232-93CB-4B54-A933-93C11B099F7A}"/>
              </a:ext>
            </a:extLst>
          </p:cNvPr>
          <p:cNvSpPr>
            <a:spLocks noGrp="1"/>
          </p:cNvSpPr>
          <p:nvPr>
            <p:ph type="body" sz="quarter" idx="20"/>
          </p:nvPr>
        </p:nvSpPr>
        <p:spPr>
          <a:xfrm>
            <a:off x="0" y="1600200"/>
            <a:ext cx="2894013" cy="4572000"/>
          </a:xfrm>
          <a:gradFill>
            <a:gsLst>
              <a:gs pos="0">
                <a:schemeClr val="accent2"/>
              </a:gs>
              <a:gs pos="98000">
                <a:schemeClr val="accent2"/>
              </a:gs>
              <a:gs pos="98000">
                <a:schemeClr val="accent1"/>
              </a:gs>
              <a:gs pos="100000">
                <a:schemeClr val="accent1"/>
              </a:gs>
            </a:gsLst>
            <a:lin ang="5400000" scaled="1"/>
          </a:gradFill>
        </p:spPr>
        <p:txBody>
          <a:bodyPr lIns="594360" tIns="457200" rIns="45720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742950" indent="-171450">
              <a:buClr>
                <a:schemeClr val="bg1"/>
              </a:buClr>
              <a:defRPr sz="1100">
                <a:solidFill>
                  <a:schemeClr val="bg1"/>
                </a:solidFill>
              </a:defRPr>
            </a:lvl5pPr>
            <a:lvl6pPr>
              <a:buClr>
                <a:schemeClr val="bg1"/>
              </a:buClr>
              <a:defRPr sz="1800">
                <a:solidFill>
                  <a:schemeClr val="bg1"/>
                </a:solidFill>
              </a:defRPr>
            </a:lvl6pPr>
            <a:lvl7pPr>
              <a:buClr>
                <a:schemeClr val="bg1"/>
              </a:buClr>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8313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Dynamic – Right">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460DEEA-0331-45ED-8943-6F9E74884092}"/>
              </a:ext>
            </a:extLst>
          </p:cNvPr>
          <p:cNvSpPr>
            <a:spLocks noGrp="1"/>
          </p:cNvSpPr>
          <p:nvPr>
            <p:ph sz="quarter" idx="19"/>
          </p:nvPr>
        </p:nvSpPr>
        <p:spPr>
          <a:xfrm>
            <a:off x="608013" y="1600200"/>
            <a:ext cx="8229600" cy="4572000"/>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a:extLst>
              <a:ext uri="{FF2B5EF4-FFF2-40B4-BE49-F238E27FC236}">
                <a16:creationId xmlns:a16="http://schemas.microsoft.com/office/drawing/2014/main" id="{CDE1D12F-78DF-4A32-BDDB-1E22FB9CA5D0}"/>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3" name="TextBox 12">
            <a:extLst>
              <a:ext uri="{FF2B5EF4-FFF2-40B4-BE49-F238E27FC236}">
                <a16:creationId xmlns:a16="http://schemas.microsoft.com/office/drawing/2014/main" id="{569A07E6-128F-4EE2-9633-8E8BD2490B0E}"/>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F92A934A-AC6B-460C-9C93-B13CF6B6263F}"/>
              </a:ext>
            </a:extLst>
          </p:cNvPr>
          <p:cNvSpPr>
            <a:spLocks noGrp="1"/>
          </p:cNvSpPr>
          <p:nvPr>
            <p:ph type="title"/>
          </p:nvPr>
        </p:nvSpPr>
        <p:spPr/>
        <p:txBody>
          <a:bodyPr wrap="none"/>
          <a:lstStyle/>
          <a:p>
            <a:r>
              <a:rPr lang="en-US"/>
              <a:t>Click to edit Master title style</a:t>
            </a:r>
            <a:endParaRPr lang="en-US" dirty="0"/>
          </a:p>
        </p:txBody>
      </p:sp>
      <p:sp>
        <p:nvSpPr>
          <p:cNvPr id="14" name="Subtitle 2">
            <a:extLst>
              <a:ext uri="{FF2B5EF4-FFF2-40B4-BE49-F238E27FC236}">
                <a16:creationId xmlns:a16="http://schemas.microsoft.com/office/drawing/2014/main" id="{F6F5131D-84AE-4294-83A1-243FE1C81A8A}"/>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Text Placeholder 4">
            <a:extLst>
              <a:ext uri="{FF2B5EF4-FFF2-40B4-BE49-F238E27FC236}">
                <a16:creationId xmlns:a16="http://schemas.microsoft.com/office/drawing/2014/main" id="{8197ED16-D162-4BF7-B635-2F70E10855A0}"/>
              </a:ext>
            </a:extLst>
          </p:cNvPr>
          <p:cNvSpPr>
            <a:spLocks noGrp="1"/>
          </p:cNvSpPr>
          <p:nvPr>
            <p:ph type="body" sz="quarter" idx="20"/>
          </p:nvPr>
        </p:nvSpPr>
        <p:spPr>
          <a:xfrm>
            <a:off x="9294813" y="1600200"/>
            <a:ext cx="2894012" cy="4572000"/>
          </a:xfrm>
          <a:gradFill>
            <a:gsLst>
              <a:gs pos="0">
                <a:schemeClr val="accent2"/>
              </a:gs>
              <a:gs pos="98000">
                <a:schemeClr val="accent2"/>
              </a:gs>
              <a:gs pos="98000">
                <a:schemeClr val="accent1"/>
              </a:gs>
              <a:gs pos="100000">
                <a:schemeClr val="accent1"/>
              </a:gs>
            </a:gsLst>
            <a:lin ang="5400000" scaled="1"/>
          </a:gradFill>
        </p:spPr>
        <p:txBody>
          <a:bodyPr lIns="457200" tIns="457200" rIns="59436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685800" indent="-171450">
              <a:buClr>
                <a:schemeClr val="bg1"/>
              </a:buClr>
              <a:defRPr sz="11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9673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815" name="Rectangle 814">
            <a:extLst>
              <a:ext uri="{FF2B5EF4-FFF2-40B4-BE49-F238E27FC236}">
                <a16:creationId xmlns:a16="http://schemas.microsoft.com/office/drawing/2014/main" id="{7B16AAE1-F978-4FC7-959F-05998D9FBD85}"/>
              </a:ext>
            </a:extLst>
          </p:cNvPr>
          <p:cNvSpPr/>
          <p:nvPr userDrawn="1"/>
        </p:nvSpPr>
        <p:spPr bwMode="ltGray">
          <a:xfrm>
            <a:off x="-3443" y="6766560"/>
            <a:ext cx="12192265" cy="91440"/>
          </a:xfrm>
          <a:prstGeom prst="rect">
            <a:avLst/>
          </a:prstGeom>
          <a:gradFill flip="none" rotWithShape="1">
            <a:gsLst>
              <a:gs pos="0">
                <a:srgbClr val="AADB1E"/>
              </a:gs>
              <a:gs pos="25000">
                <a:schemeClr val="accent4"/>
              </a:gs>
              <a:gs pos="100000">
                <a:srgbClr val="003D79"/>
              </a:gs>
              <a:gs pos="50000">
                <a:schemeClr val="accent1"/>
              </a:gs>
              <a:gs pos="75000">
                <a:schemeClr val="accent3"/>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8" name="Content Placeholder 17">
            <a:extLst>
              <a:ext uri="{FF2B5EF4-FFF2-40B4-BE49-F238E27FC236}">
                <a16:creationId xmlns:a16="http://schemas.microsoft.com/office/drawing/2014/main" id="{D034FA3F-D529-4D8B-B6EC-A8341FCAF67E}"/>
              </a:ext>
            </a:extLst>
          </p:cNvPr>
          <p:cNvSpPr>
            <a:spLocks noGrp="1"/>
          </p:cNvSpPr>
          <p:nvPr userDrawn="1">
            <p:ph sz="quarter" idx="14"/>
          </p:nvPr>
        </p:nvSpPr>
        <p:spPr bwMode="gray">
          <a:xfrm>
            <a:off x="616504" y="2515154"/>
            <a:ext cx="3346929"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2" name="Content Placeholder 17">
            <a:extLst>
              <a:ext uri="{FF2B5EF4-FFF2-40B4-BE49-F238E27FC236}">
                <a16:creationId xmlns:a16="http://schemas.microsoft.com/office/drawing/2014/main" id="{A0456ED3-FDC5-4E29-B939-E35EA08477CA}"/>
              </a:ext>
            </a:extLst>
          </p:cNvPr>
          <p:cNvSpPr>
            <a:spLocks noGrp="1"/>
          </p:cNvSpPr>
          <p:nvPr userDrawn="1">
            <p:ph sz="quarter" idx="16"/>
          </p:nvPr>
        </p:nvSpPr>
        <p:spPr bwMode="gray">
          <a:xfrm>
            <a:off x="4419676" y="2515154"/>
            <a:ext cx="3349473"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3" name="Content Placeholder 17">
            <a:extLst>
              <a:ext uri="{FF2B5EF4-FFF2-40B4-BE49-F238E27FC236}">
                <a16:creationId xmlns:a16="http://schemas.microsoft.com/office/drawing/2014/main" id="{9C016467-4262-4DAA-9B43-A02E57530676}"/>
              </a:ext>
            </a:extLst>
          </p:cNvPr>
          <p:cNvSpPr>
            <a:spLocks noGrp="1"/>
          </p:cNvSpPr>
          <p:nvPr userDrawn="1">
            <p:ph sz="quarter" idx="17"/>
          </p:nvPr>
        </p:nvSpPr>
        <p:spPr bwMode="gray">
          <a:xfrm>
            <a:off x="8236361" y="2515154"/>
            <a:ext cx="3346704"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18" name="TextBox 817">
            <a:extLst>
              <a:ext uri="{FF2B5EF4-FFF2-40B4-BE49-F238E27FC236}">
                <a16:creationId xmlns:a16="http://schemas.microsoft.com/office/drawing/2014/main" id="{0B7E1504-B128-423C-AA77-E7FED5DC3B79}"/>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5" name="TextBox 14">
            <a:extLst>
              <a:ext uri="{FF2B5EF4-FFF2-40B4-BE49-F238E27FC236}">
                <a16:creationId xmlns:a16="http://schemas.microsoft.com/office/drawing/2014/main" id="{A3F76230-C445-499C-A0B0-95162966FD8E}"/>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85F2C94F-DA57-4BDB-8E5C-E4A0C7522314}"/>
              </a:ext>
            </a:extLst>
          </p:cNvPr>
          <p:cNvSpPr>
            <a:spLocks noGrp="1"/>
          </p:cNvSpPr>
          <p:nvPr>
            <p:ph type="title"/>
          </p:nvPr>
        </p:nvSpPr>
        <p:spPr/>
        <p:txBody>
          <a:bodyPr/>
          <a:lstStyle/>
          <a:p>
            <a:r>
              <a:rPr lang="en-US"/>
              <a:t>Click to edit Master title style</a:t>
            </a:r>
            <a:endParaRPr lang="en-US" dirty="0"/>
          </a:p>
        </p:txBody>
      </p:sp>
      <p:sp>
        <p:nvSpPr>
          <p:cNvPr id="13" name="Subtitle 2">
            <a:extLst>
              <a:ext uri="{FF2B5EF4-FFF2-40B4-BE49-F238E27FC236}">
                <a16:creationId xmlns:a16="http://schemas.microsoft.com/office/drawing/2014/main" id="{FC59F98B-A991-4DEC-A409-289E778CB84A}"/>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Text Placeholder 3">
            <a:extLst>
              <a:ext uri="{FF2B5EF4-FFF2-40B4-BE49-F238E27FC236}">
                <a16:creationId xmlns:a16="http://schemas.microsoft.com/office/drawing/2014/main" id="{59392189-2D4C-4618-9072-F26EE557FD02}"/>
              </a:ext>
            </a:extLst>
          </p:cNvPr>
          <p:cNvSpPr>
            <a:spLocks noGrp="1"/>
          </p:cNvSpPr>
          <p:nvPr>
            <p:ph type="body" sz="quarter" idx="21"/>
          </p:nvPr>
        </p:nvSpPr>
        <p:spPr>
          <a:xfrm>
            <a:off x="616504" y="1600200"/>
            <a:ext cx="3346704" cy="914400"/>
          </a:xfrm>
          <a:gradFill>
            <a:gsLst>
              <a:gs pos="100000">
                <a:schemeClr val="accent6"/>
              </a:gs>
              <a:gs pos="92000">
                <a:schemeClr val="accent4"/>
              </a:gs>
              <a:gs pos="92000">
                <a:schemeClr val="accent6"/>
              </a:gs>
            </a:gsLst>
            <a:lin ang="2700000" scaled="0"/>
          </a:gra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6" name="Text Placeholder 3">
            <a:extLst>
              <a:ext uri="{FF2B5EF4-FFF2-40B4-BE49-F238E27FC236}">
                <a16:creationId xmlns:a16="http://schemas.microsoft.com/office/drawing/2014/main" id="{665955AB-F417-4DCB-8CC3-98BAC90A9AFB}"/>
              </a:ext>
            </a:extLst>
          </p:cNvPr>
          <p:cNvSpPr>
            <a:spLocks noGrp="1"/>
          </p:cNvSpPr>
          <p:nvPr>
            <p:ph type="body" sz="quarter" idx="22"/>
          </p:nvPr>
        </p:nvSpPr>
        <p:spPr>
          <a:xfrm>
            <a:off x="4419676" y="1600200"/>
            <a:ext cx="3346704" cy="914400"/>
          </a:xfrm>
          <a:gradFill>
            <a:gsLst>
              <a:gs pos="92000">
                <a:schemeClr val="accent1"/>
              </a:gs>
              <a:gs pos="92000">
                <a:schemeClr val="accent3"/>
              </a:gs>
            </a:gsLst>
            <a:lin ang="2700000" scaled="0"/>
          </a:gra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7" name="Text Placeholder 3">
            <a:extLst>
              <a:ext uri="{FF2B5EF4-FFF2-40B4-BE49-F238E27FC236}">
                <a16:creationId xmlns:a16="http://schemas.microsoft.com/office/drawing/2014/main" id="{7AFB5407-642C-468A-81DB-F0C5C485F6F7}"/>
              </a:ext>
            </a:extLst>
          </p:cNvPr>
          <p:cNvSpPr>
            <a:spLocks noGrp="1"/>
          </p:cNvSpPr>
          <p:nvPr>
            <p:ph type="body" sz="quarter" idx="23"/>
          </p:nvPr>
        </p:nvSpPr>
        <p:spPr>
          <a:xfrm>
            <a:off x="8236361" y="1600200"/>
            <a:ext cx="3346704" cy="914400"/>
          </a:xfrm>
          <a:gradFill>
            <a:gsLst>
              <a:gs pos="92000">
                <a:schemeClr val="accent2"/>
              </a:gs>
              <a:gs pos="92000">
                <a:schemeClr val="accent2">
                  <a:lumMod val="50000"/>
                </a:schemeClr>
              </a:gs>
            </a:gsLst>
            <a:lin ang="2700000" scaled="0"/>
          </a:gra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84792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agram with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0CD733-93DE-4793-929B-26E6DBA7592D}"/>
              </a:ext>
            </a:extLst>
          </p:cNvPr>
          <p:cNvSpPr/>
          <p:nvPr userDrawn="1"/>
        </p:nvSpPr>
        <p:spPr bwMode="ltGray">
          <a:xfrm>
            <a:off x="1" y="1600202"/>
            <a:ext cx="7923212" cy="45709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accent2"/>
              </a:solidFill>
            </a:endParaRP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8380413" y="1608668"/>
            <a:ext cx="3808412"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17EA1E-A574-444B-9004-45836D98DAD0}"/>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4" name="TextBox 13">
            <a:extLst>
              <a:ext uri="{FF2B5EF4-FFF2-40B4-BE49-F238E27FC236}">
                <a16:creationId xmlns:a16="http://schemas.microsoft.com/office/drawing/2014/main" id="{324242A8-4032-4A28-A182-432918B4416C}"/>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C157BCD9-063B-4ED4-B68C-092EC2C342E6}"/>
              </a:ext>
            </a:extLst>
          </p:cNvPr>
          <p:cNvSpPr>
            <a:spLocks noGrp="1"/>
          </p:cNvSpPr>
          <p:nvPr>
            <p:ph type="title"/>
          </p:nvPr>
        </p:nvSpPr>
        <p:spPr/>
        <p:txBody>
          <a:bodyPr wrap="none"/>
          <a:lstStyle/>
          <a:p>
            <a:r>
              <a:rPr lang="en-US"/>
              <a:t>Click to edit Master title style</a:t>
            </a:r>
          </a:p>
        </p:txBody>
      </p:sp>
      <p:sp>
        <p:nvSpPr>
          <p:cNvPr id="5" name="Text Placeholder 4">
            <a:extLst>
              <a:ext uri="{FF2B5EF4-FFF2-40B4-BE49-F238E27FC236}">
                <a16:creationId xmlns:a16="http://schemas.microsoft.com/office/drawing/2014/main" id="{7F7496CC-9DD2-4299-850C-005958FB65CC}"/>
              </a:ext>
            </a:extLst>
          </p:cNvPr>
          <p:cNvSpPr>
            <a:spLocks noGrp="1"/>
          </p:cNvSpPr>
          <p:nvPr>
            <p:ph type="body" sz="quarter" idx="17"/>
          </p:nvPr>
        </p:nvSpPr>
        <p:spPr>
          <a:xfrm>
            <a:off x="8380413" y="1600200"/>
            <a:ext cx="3808412" cy="4572000"/>
          </a:xfrm>
        </p:spPr>
        <p:txBody>
          <a:bodyPr tIns="457200" rIns="594360" bIns="45720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ubtitle 2">
            <a:extLst>
              <a:ext uri="{FF2B5EF4-FFF2-40B4-BE49-F238E27FC236}">
                <a16:creationId xmlns:a16="http://schemas.microsoft.com/office/drawing/2014/main" id="{A0D276D7-17CD-46AB-99B2-97FD34FEEFFA}"/>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23460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utcome / Benefit">
    <p:spTree>
      <p:nvGrpSpPr>
        <p:cNvPr id="1" name=""/>
        <p:cNvGrpSpPr/>
        <p:nvPr/>
      </p:nvGrpSpPr>
      <p:grpSpPr>
        <a:xfrm>
          <a:off x="0" y="0"/>
          <a:ext cx="0" cy="0"/>
          <a:chOff x="0" y="0"/>
          <a:chExt cx="0" cy="0"/>
        </a:xfrm>
      </p:grpSpPr>
      <p:sp>
        <p:nvSpPr>
          <p:cNvPr id="16" name="Text Placeholder 3">
            <a:extLst>
              <a:ext uri="{FF2B5EF4-FFF2-40B4-BE49-F238E27FC236}">
                <a16:creationId xmlns:a16="http://schemas.microsoft.com/office/drawing/2014/main" id="{BB1458BF-96C1-46C6-A67F-AD0FB4B4E5C0}"/>
              </a:ext>
            </a:extLst>
          </p:cNvPr>
          <p:cNvSpPr>
            <a:spLocks noGrp="1"/>
          </p:cNvSpPr>
          <p:nvPr>
            <p:ph type="body" sz="quarter" idx="21"/>
          </p:nvPr>
        </p:nvSpPr>
        <p:spPr>
          <a:xfrm>
            <a:off x="8378825" y="4347904"/>
            <a:ext cx="3201988" cy="1600200"/>
          </a:xfrm>
        </p:spPr>
        <p:txBody>
          <a:bodyPr/>
          <a:lstStyle>
            <a:lvl1pPr>
              <a:defRPr sz="1400"/>
            </a:lvl1pPr>
            <a:lvl2pPr>
              <a:defRPr sz="1200"/>
            </a:lvl2pPr>
            <a:lvl3pPr>
              <a:defRPr sz="1200"/>
            </a:lvl3pPr>
          </a:lstStyle>
          <a:p>
            <a:pPr lvl="0"/>
            <a:r>
              <a:rPr lang="en-US"/>
              <a:t>Click to edit Master text styles</a:t>
            </a:r>
          </a:p>
          <a:p>
            <a:pPr lvl="1"/>
            <a:r>
              <a:rPr lang="en-US"/>
              <a:t>Second level</a:t>
            </a:r>
          </a:p>
          <a:p>
            <a:pPr lvl="2"/>
            <a:r>
              <a:rPr lang="en-US"/>
              <a:t>Third level</a:t>
            </a:r>
          </a:p>
        </p:txBody>
      </p:sp>
      <p:sp>
        <p:nvSpPr>
          <p:cNvPr id="4" name="Text Placeholder 3">
            <a:extLst>
              <a:ext uri="{FF2B5EF4-FFF2-40B4-BE49-F238E27FC236}">
                <a16:creationId xmlns:a16="http://schemas.microsoft.com/office/drawing/2014/main" id="{A8781D19-2DDB-4D83-983D-3D159A7DE7C0}"/>
              </a:ext>
            </a:extLst>
          </p:cNvPr>
          <p:cNvSpPr>
            <a:spLocks noGrp="1"/>
          </p:cNvSpPr>
          <p:nvPr>
            <p:ph type="body" sz="quarter" idx="20"/>
          </p:nvPr>
        </p:nvSpPr>
        <p:spPr>
          <a:xfrm>
            <a:off x="8378825" y="2063048"/>
            <a:ext cx="3201988" cy="1600200"/>
          </a:xfrm>
        </p:spPr>
        <p:txBody>
          <a:bodyPr/>
          <a:lstStyle>
            <a:lvl1pPr>
              <a:defRPr sz="1400"/>
            </a:lvl1pPr>
            <a:lvl2pPr>
              <a:defRPr sz="1200"/>
            </a:lvl2pPr>
            <a:lvl3pPr>
              <a:defRPr sz="1200"/>
            </a:lvl3pPr>
          </a:lstStyle>
          <a:p>
            <a:pPr lvl="0"/>
            <a:r>
              <a:rPr lang="en-US"/>
              <a:t>Click to edit Master text styles</a:t>
            </a:r>
          </a:p>
          <a:p>
            <a:pPr lvl="1"/>
            <a:r>
              <a:rPr lang="en-US"/>
              <a:t>Second level</a:t>
            </a:r>
          </a:p>
          <a:p>
            <a:pPr lvl="2"/>
            <a:r>
              <a:rPr lang="en-US"/>
              <a:t>Third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8380413" y="1699688"/>
            <a:ext cx="2006600" cy="298450"/>
          </a:xfrm>
        </p:spPr>
        <p:txBody>
          <a:bodyPr anchor="b"/>
          <a:lstStyle>
            <a:lvl1pPr>
              <a:defRPr sz="1600">
                <a:solidFill>
                  <a:schemeClr val="accent1"/>
                </a:solidFill>
              </a:defRPr>
            </a:lvl1pPr>
            <a:lvl5pPr>
              <a:defRPr/>
            </a:lvl5pPr>
          </a:lstStyle>
          <a:p>
            <a:pPr lvl="0"/>
            <a:r>
              <a:rPr lang="en-US" dirty="0"/>
              <a:t>Outcome</a:t>
            </a:r>
          </a:p>
        </p:txBody>
      </p: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8380413" y="3872441"/>
            <a:ext cx="3808412"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p:ph type="body" sz="quarter" idx="19" hasCustomPrompt="1"/>
          </p:nvPr>
        </p:nvSpPr>
        <p:spPr>
          <a:xfrm>
            <a:off x="8380413" y="3972469"/>
            <a:ext cx="2006600" cy="298450"/>
          </a:xfrm>
        </p:spPr>
        <p:txBody>
          <a:bodyPr anchor="b"/>
          <a:lstStyle>
            <a:lvl1pPr>
              <a:defRPr sz="1600">
                <a:solidFill>
                  <a:schemeClr val="accent4"/>
                </a:solidFill>
              </a:defRPr>
            </a:lvl1pPr>
            <a:lvl5pPr>
              <a:defRPr/>
            </a:lvl5pPr>
          </a:lstStyle>
          <a:p>
            <a:pPr lvl="0"/>
            <a:r>
              <a:rPr lang="en-US" dirty="0"/>
              <a:t>Benefit</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7" name="TextBox 16">
            <a:extLst>
              <a:ext uri="{FF2B5EF4-FFF2-40B4-BE49-F238E27FC236}">
                <a16:creationId xmlns:a16="http://schemas.microsoft.com/office/drawing/2014/main" id="{294AED19-1A93-4830-A01C-4FF2CFC6A0C6}"/>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9E15888C-CFB4-4BEC-9B94-46E698DFC481}"/>
              </a:ext>
            </a:extLst>
          </p:cNvPr>
          <p:cNvSpPr>
            <a:spLocks noGrp="1"/>
          </p:cNvSpPr>
          <p:nvPr>
            <p:ph type="title"/>
          </p:nvPr>
        </p:nvSpPr>
        <p:spPr/>
        <p:txBody>
          <a:bodyPr wrap="none"/>
          <a:lstStyle/>
          <a:p>
            <a:r>
              <a:rPr lang="en-US"/>
              <a:t>Click to edit Master title style</a:t>
            </a:r>
          </a:p>
        </p:txBody>
      </p:sp>
      <p:sp>
        <p:nvSpPr>
          <p:cNvPr id="18" name="Rectangle 17">
            <a:extLst>
              <a:ext uri="{FF2B5EF4-FFF2-40B4-BE49-F238E27FC236}">
                <a16:creationId xmlns:a16="http://schemas.microsoft.com/office/drawing/2014/main" id="{92EE86E2-0F2F-484B-8170-3AEBA1DDEB2D}"/>
              </a:ext>
            </a:extLst>
          </p:cNvPr>
          <p:cNvSpPr/>
          <p:nvPr userDrawn="1"/>
        </p:nvSpPr>
        <p:spPr bwMode="ltGray">
          <a:xfrm>
            <a:off x="1" y="1600201"/>
            <a:ext cx="7923212"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accent2"/>
              </a:solidFill>
            </a:endParaRPr>
          </a:p>
        </p:txBody>
      </p:sp>
      <p:cxnSp>
        <p:nvCxnSpPr>
          <p:cNvPr id="138" name="Straight Connector 137">
            <a:extLst>
              <a:ext uri="{FF2B5EF4-FFF2-40B4-BE49-F238E27FC236}">
                <a16:creationId xmlns:a16="http://schemas.microsoft.com/office/drawing/2014/main" id="{56D4D92B-574E-4F63-A5BA-8F7282B54C27}"/>
              </a:ext>
            </a:extLst>
          </p:cNvPr>
          <p:cNvCxnSpPr>
            <a:cxnSpLocks/>
          </p:cNvCxnSpPr>
          <p:nvPr userDrawn="1"/>
        </p:nvCxnSpPr>
        <p:spPr>
          <a:xfrm>
            <a:off x="8380413" y="1608668"/>
            <a:ext cx="3808412"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E9D6A872-88BD-4DFC-AFFD-1E9BEEB6533B}"/>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024822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er Success">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09367CD-64CE-4B7B-91B1-53B17F8F693D}"/>
              </a:ext>
            </a:extLst>
          </p:cNvPr>
          <p:cNvSpPr/>
          <p:nvPr userDrawn="1"/>
        </p:nvSpPr>
        <p:spPr bwMode="ltGray">
          <a:xfrm>
            <a:off x="1" y="1600201"/>
            <a:ext cx="7923212"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00000"/>
              </a:lnSpc>
              <a:spcBef>
                <a:spcPts val="0"/>
              </a:spcBef>
            </a:pPr>
            <a:endParaRPr lang="en-US" sz="2800" dirty="0">
              <a:solidFill>
                <a:schemeClr val="accent2"/>
              </a:solidFill>
            </a:endParaRP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p:nvPr>
        </p:nvSpPr>
        <p:spPr>
          <a:xfrm>
            <a:off x="611645" y="2409552"/>
            <a:ext cx="3201848"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edit Master text styles</a:t>
            </a:r>
          </a:p>
          <a:p>
            <a:pPr lvl="1"/>
            <a:r>
              <a:rPr lang="en-US"/>
              <a:t>Second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613093" y="2079840"/>
            <a:ext cx="2006600" cy="227454"/>
          </a:xfrm>
        </p:spPr>
        <p:txBody>
          <a:bodyPr anchor="b"/>
          <a:lstStyle>
            <a:lvl1pPr>
              <a:lnSpc>
                <a:spcPct val="100000"/>
              </a:lnSpc>
              <a:spcBef>
                <a:spcPts val="0"/>
              </a:spcBef>
              <a:defRPr sz="1600">
                <a:solidFill>
                  <a:schemeClr val="accent1"/>
                </a:solidFill>
              </a:defRPr>
            </a:lvl1pPr>
            <a:lvl5pPr>
              <a:defRPr/>
            </a:lvl5pPr>
          </a:lstStyle>
          <a:p>
            <a:pPr lvl="0"/>
            <a:r>
              <a:rPr lang="en-US" dirty="0"/>
              <a:t>About</a:t>
            </a:r>
          </a:p>
        </p:txBody>
      </p:sp>
      <p:sp>
        <p:nvSpPr>
          <p:cNvPr id="74" name="Content Placeholder 17">
            <a:extLst>
              <a:ext uri="{FF2B5EF4-FFF2-40B4-BE49-F238E27FC236}">
                <a16:creationId xmlns:a16="http://schemas.microsoft.com/office/drawing/2014/main" id="{F00013B6-2241-400E-9E61-946C485F8D5E}"/>
              </a:ext>
            </a:extLst>
          </p:cNvPr>
          <p:cNvSpPr>
            <a:spLocks noGrp="1"/>
          </p:cNvSpPr>
          <p:nvPr>
            <p:ph sz="quarter" idx="18"/>
          </p:nvPr>
        </p:nvSpPr>
        <p:spPr>
          <a:xfrm>
            <a:off x="611645" y="3952605"/>
            <a:ext cx="3201848"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edit Master text styles</a:t>
            </a:r>
          </a:p>
          <a:p>
            <a:pPr lvl="1"/>
            <a:r>
              <a:rPr lang="en-US"/>
              <a:t>Second level</a:t>
            </a: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609600" y="1964843"/>
            <a:ext cx="3198812"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609600" y="3547676"/>
            <a:ext cx="3198812" cy="0"/>
          </a:xfrm>
          <a:prstGeom prst="line">
            <a:avLst/>
          </a:prstGeom>
          <a:ln w="25400">
            <a:solidFill>
              <a:schemeClr val="accent2"/>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userDrawn="1">
            <p:ph type="body" sz="quarter" idx="19" hasCustomPrompt="1"/>
          </p:nvPr>
        </p:nvSpPr>
        <p:spPr>
          <a:xfrm>
            <a:off x="613093" y="3634037"/>
            <a:ext cx="2006600" cy="227454"/>
          </a:xfrm>
        </p:spPr>
        <p:txBody>
          <a:bodyPr anchor="b"/>
          <a:lstStyle>
            <a:lvl1pPr>
              <a:lnSpc>
                <a:spcPct val="100000"/>
              </a:lnSpc>
              <a:spcBef>
                <a:spcPts val="0"/>
              </a:spcBef>
              <a:defRPr sz="1600">
                <a:solidFill>
                  <a:schemeClr val="accent2"/>
                </a:solidFill>
              </a:defRPr>
            </a:lvl1pPr>
            <a:lvl5pPr>
              <a:defRPr/>
            </a:lvl5pPr>
          </a:lstStyle>
          <a:p>
            <a:pPr lvl="0"/>
            <a:r>
              <a:rPr lang="en-US" dirty="0"/>
              <a:t>Challenges</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100000"/>
              </a:lnSpc>
              <a:spcBef>
                <a:spcPts val="0"/>
              </a:spcBef>
            </a:pPr>
            <a:fld id="{7A51DB15-7364-4F0B-A3A0-1309F8830053}" type="slidenum">
              <a:rPr lang="en-US" sz="800" smtClean="0">
                <a:latin typeface="+mj-lt"/>
              </a:rPr>
              <a:pPr algn="r">
                <a:lnSpc>
                  <a:spcPct val="100000"/>
                </a:lnSpc>
                <a:spcBef>
                  <a:spcPts val="0"/>
                </a:spcBef>
              </a:pPr>
              <a:t>‹#›</a:t>
            </a:fld>
            <a:endParaRPr lang="en-US" dirty="0">
              <a:latin typeface="+mj-lt"/>
            </a:endParaRPr>
          </a:p>
        </p:txBody>
      </p:sp>
      <p:sp>
        <p:nvSpPr>
          <p:cNvPr id="17" name="TextBox 16">
            <a:extLst>
              <a:ext uri="{FF2B5EF4-FFF2-40B4-BE49-F238E27FC236}">
                <a16:creationId xmlns:a16="http://schemas.microsoft.com/office/drawing/2014/main" id="{294AED19-1A93-4830-A01C-4FF2CFC6A0C6}"/>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100000"/>
              </a:lnSpc>
              <a:spcBef>
                <a:spcPts val="0"/>
              </a:spcBef>
            </a:pPr>
            <a:endParaRPr lang="en-US" sz="800" dirty="0">
              <a:solidFill>
                <a:schemeClr val="tx1"/>
              </a:solidFill>
              <a:latin typeface="+mj-lt"/>
            </a:endParaRPr>
          </a:p>
        </p:txBody>
      </p:sp>
      <p:sp>
        <p:nvSpPr>
          <p:cNvPr id="87" name="Content Placeholder 17">
            <a:extLst>
              <a:ext uri="{FF2B5EF4-FFF2-40B4-BE49-F238E27FC236}">
                <a16:creationId xmlns:a16="http://schemas.microsoft.com/office/drawing/2014/main" id="{CB3B18B9-1B70-4F2B-86D9-C5183A845D12}"/>
              </a:ext>
            </a:extLst>
          </p:cNvPr>
          <p:cNvSpPr>
            <a:spLocks noGrp="1"/>
          </p:cNvSpPr>
          <p:nvPr>
            <p:ph sz="quarter" idx="20"/>
          </p:nvPr>
        </p:nvSpPr>
        <p:spPr>
          <a:xfrm>
            <a:off x="4269245" y="2409552"/>
            <a:ext cx="3201848"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edit Master text styles</a:t>
            </a:r>
          </a:p>
          <a:p>
            <a:pPr lvl="1"/>
            <a:r>
              <a:rPr lang="en-US"/>
              <a:t>Second level</a:t>
            </a:r>
          </a:p>
        </p:txBody>
      </p:sp>
      <p:sp>
        <p:nvSpPr>
          <p:cNvPr id="88" name="Text Placeholder 6">
            <a:extLst>
              <a:ext uri="{FF2B5EF4-FFF2-40B4-BE49-F238E27FC236}">
                <a16:creationId xmlns:a16="http://schemas.microsoft.com/office/drawing/2014/main" id="{45C2837B-EA55-4186-A2EA-1E7FB5B122D2}"/>
              </a:ext>
            </a:extLst>
          </p:cNvPr>
          <p:cNvSpPr>
            <a:spLocks noGrp="1"/>
          </p:cNvSpPr>
          <p:nvPr>
            <p:ph type="body" sz="quarter" idx="21" hasCustomPrompt="1"/>
          </p:nvPr>
        </p:nvSpPr>
        <p:spPr>
          <a:xfrm>
            <a:off x="4270693" y="2079840"/>
            <a:ext cx="2006600" cy="227454"/>
          </a:xfrm>
        </p:spPr>
        <p:txBody>
          <a:bodyPr anchor="b"/>
          <a:lstStyle>
            <a:lvl1pPr>
              <a:lnSpc>
                <a:spcPct val="100000"/>
              </a:lnSpc>
              <a:spcBef>
                <a:spcPts val="0"/>
              </a:spcBef>
              <a:buNone/>
              <a:defRPr sz="1600">
                <a:solidFill>
                  <a:schemeClr val="accent4"/>
                </a:solidFill>
              </a:defRPr>
            </a:lvl1pPr>
            <a:lvl5pPr>
              <a:defRPr/>
            </a:lvl5pPr>
          </a:lstStyle>
          <a:p>
            <a:pPr lvl="0"/>
            <a:r>
              <a:rPr lang="en-US" dirty="0"/>
              <a:t>Solution</a:t>
            </a:r>
          </a:p>
        </p:txBody>
      </p:sp>
      <p:sp>
        <p:nvSpPr>
          <p:cNvPr id="89" name="Content Placeholder 17">
            <a:extLst>
              <a:ext uri="{FF2B5EF4-FFF2-40B4-BE49-F238E27FC236}">
                <a16:creationId xmlns:a16="http://schemas.microsoft.com/office/drawing/2014/main" id="{00A3A11C-EA43-4ACC-83B9-C4C7C1080E3C}"/>
              </a:ext>
            </a:extLst>
          </p:cNvPr>
          <p:cNvSpPr>
            <a:spLocks noGrp="1"/>
          </p:cNvSpPr>
          <p:nvPr>
            <p:ph sz="quarter" idx="22"/>
          </p:nvPr>
        </p:nvSpPr>
        <p:spPr>
          <a:xfrm>
            <a:off x="4269245" y="3952605"/>
            <a:ext cx="3201848"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edit Master text styles</a:t>
            </a:r>
          </a:p>
          <a:p>
            <a:pPr lvl="1"/>
            <a:r>
              <a:rPr lang="en-US"/>
              <a:t>Second level</a:t>
            </a:r>
          </a:p>
        </p:txBody>
      </p:sp>
      <p:cxnSp>
        <p:nvCxnSpPr>
          <p:cNvPr id="90" name="Straight Connector 89">
            <a:extLst>
              <a:ext uri="{FF2B5EF4-FFF2-40B4-BE49-F238E27FC236}">
                <a16:creationId xmlns:a16="http://schemas.microsoft.com/office/drawing/2014/main" id="{EAAB5B3C-AE89-4605-BB4B-0C07DE733C40}"/>
              </a:ext>
            </a:extLst>
          </p:cNvPr>
          <p:cNvCxnSpPr>
            <a:cxnSpLocks/>
          </p:cNvCxnSpPr>
          <p:nvPr userDrawn="1"/>
        </p:nvCxnSpPr>
        <p:spPr>
          <a:xfrm>
            <a:off x="4267200" y="1964843"/>
            <a:ext cx="3198812"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709593A-BC10-40A3-842E-346F6E0EE30C}"/>
              </a:ext>
            </a:extLst>
          </p:cNvPr>
          <p:cNvCxnSpPr>
            <a:cxnSpLocks/>
          </p:cNvCxnSpPr>
          <p:nvPr userDrawn="1"/>
        </p:nvCxnSpPr>
        <p:spPr>
          <a:xfrm>
            <a:off x="4267200" y="3547676"/>
            <a:ext cx="3198812" cy="0"/>
          </a:xfrm>
          <a:prstGeom prst="line">
            <a:avLst/>
          </a:prstGeom>
          <a:ln w="254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 Placeholder 6">
            <a:extLst>
              <a:ext uri="{FF2B5EF4-FFF2-40B4-BE49-F238E27FC236}">
                <a16:creationId xmlns:a16="http://schemas.microsoft.com/office/drawing/2014/main" id="{48CE9E08-388B-4458-B1F4-453A8413D639}"/>
              </a:ext>
            </a:extLst>
          </p:cNvPr>
          <p:cNvSpPr>
            <a:spLocks noGrp="1"/>
          </p:cNvSpPr>
          <p:nvPr>
            <p:ph type="body" sz="quarter" idx="23" hasCustomPrompt="1"/>
          </p:nvPr>
        </p:nvSpPr>
        <p:spPr>
          <a:xfrm>
            <a:off x="4270693" y="3634037"/>
            <a:ext cx="2006600" cy="227454"/>
          </a:xfrm>
        </p:spPr>
        <p:txBody>
          <a:bodyPr anchor="b"/>
          <a:lstStyle>
            <a:lvl1pPr>
              <a:lnSpc>
                <a:spcPct val="100000"/>
              </a:lnSpc>
              <a:spcBef>
                <a:spcPts val="0"/>
              </a:spcBef>
              <a:defRPr sz="1600">
                <a:solidFill>
                  <a:schemeClr val="accent6"/>
                </a:solidFill>
              </a:defRPr>
            </a:lvl1pPr>
            <a:lvl5pPr>
              <a:defRPr/>
            </a:lvl5pPr>
          </a:lstStyle>
          <a:p>
            <a:pPr lvl="0"/>
            <a:r>
              <a:rPr lang="en-US" dirty="0"/>
              <a:t>Impact</a:t>
            </a:r>
          </a:p>
        </p:txBody>
      </p:sp>
      <p:sp>
        <p:nvSpPr>
          <p:cNvPr id="6" name="Picture Placeholder 5">
            <a:extLst>
              <a:ext uri="{FF2B5EF4-FFF2-40B4-BE49-F238E27FC236}">
                <a16:creationId xmlns:a16="http://schemas.microsoft.com/office/drawing/2014/main" id="{4D909953-1B24-4C7D-A173-A53DF3FC7EC3}"/>
              </a:ext>
            </a:extLst>
          </p:cNvPr>
          <p:cNvSpPr>
            <a:spLocks noGrp="1"/>
          </p:cNvSpPr>
          <p:nvPr>
            <p:ph type="pic" sz="quarter" idx="24"/>
          </p:nvPr>
        </p:nvSpPr>
        <p:spPr>
          <a:xfrm>
            <a:off x="8382000" y="2971800"/>
            <a:ext cx="3194050" cy="1828800"/>
          </a:xfrm>
        </p:spPr>
        <p:txBody>
          <a:bodyPr/>
          <a:lstStyle>
            <a:lvl1pPr>
              <a:lnSpc>
                <a:spcPct val="100000"/>
              </a:lnSpc>
              <a:spcBef>
                <a:spcPts val="0"/>
              </a:spcBef>
              <a:defRPr/>
            </a:lvl1pPr>
          </a:lstStyle>
          <a:p>
            <a:r>
              <a:rPr lang="en-US"/>
              <a:t>Drag picture to placeholder or click icon to add</a:t>
            </a:r>
            <a:endParaRPr lang="en-US" dirty="0"/>
          </a:p>
        </p:txBody>
      </p:sp>
      <p:sp>
        <p:nvSpPr>
          <p:cNvPr id="9" name="Picture Placeholder 8">
            <a:extLst>
              <a:ext uri="{FF2B5EF4-FFF2-40B4-BE49-F238E27FC236}">
                <a16:creationId xmlns:a16="http://schemas.microsoft.com/office/drawing/2014/main" id="{D0ED48B1-3A1C-41E2-BEC6-E8E6B54A07B0}"/>
              </a:ext>
            </a:extLst>
          </p:cNvPr>
          <p:cNvSpPr>
            <a:spLocks noGrp="1"/>
          </p:cNvSpPr>
          <p:nvPr>
            <p:ph type="pic" sz="quarter" idx="25" hasCustomPrompt="1"/>
          </p:nvPr>
        </p:nvSpPr>
        <p:spPr>
          <a:xfrm>
            <a:off x="8959850" y="1600200"/>
            <a:ext cx="1841500" cy="660399"/>
          </a:xfrm>
        </p:spPr>
        <p:txBody>
          <a:bodyPr anchor="ctr"/>
          <a:lstStyle>
            <a:lvl1pPr algn="ctr">
              <a:lnSpc>
                <a:spcPct val="100000"/>
              </a:lnSpc>
              <a:spcBef>
                <a:spcPts val="0"/>
              </a:spcBef>
              <a:defRPr/>
            </a:lvl1pPr>
          </a:lstStyle>
          <a:p>
            <a:r>
              <a:rPr lang="en-US" dirty="0"/>
              <a:t>Insert Logo here</a:t>
            </a:r>
          </a:p>
        </p:txBody>
      </p:sp>
      <p:sp>
        <p:nvSpPr>
          <p:cNvPr id="11" name="Text Placeholder 10">
            <a:extLst>
              <a:ext uri="{FF2B5EF4-FFF2-40B4-BE49-F238E27FC236}">
                <a16:creationId xmlns:a16="http://schemas.microsoft.com/office/drawing/2014/main" id="{D0A78DDD-5F83-4940-98A7-CF6D7FB81405}"/>
              </a:ext>
            </a:extLst>
          </p:cNvPr>
          <p:cNvSpPr>
            <a:spLocks noGrp="1"/>
          </p:cNvSpPr>
          <p:nvPr>
            <p:ph type="body" sz="quarter" idx="26"/>
          </p:nvPr>
        </p:nvSpPr>
        <p:spPr>
          <a:xfrm>
            <a:off x="8382000" y="5022214"/>
            <a:ext cx="3200400" cy="1153795"/>
          </a:xfrm>
        </p:spPr>
        <p:txBody>
          <a:bodyPr/>
          <a:lstStyle>
            <a:lvl1pPr algn="ctr">
              <a:lnSpc>
                <a:spcPct val="100000"/>
              </a:lnSpc>
              <a:spcBef>
                <a:spcPts val="0"/>
              </a:spcBef>
              <a:defRPr sz="1400"/>
            </a:lvl1pPr>
            <a:lvl2pPr marL="0" indent="0" algn="ctr">
              <a:lnSpc>
                <a:spcPct val="100000"/>
              </a:lnSpc>
              <a:spcBef>
                <a:spcPts val="0"/>
              </a:spcBef>
              <a:buFont typeface="Open Sans" panose="020B0606030504020204" pitchFamily="34" charset="0"/>
              <a:buChar char="​"/>
              <a:defRPr sz="1200">
                <a:solidFill>
                  <a:schemeClr val="accent1"/>
                </a:solidFill>
              </a:defRPr>
            </a:lvl2pPr>
            <a:lvl3pPr marL="0" indent="0" algn="ctr">
              <a:buFont typeface="Open Sans" panose="020B0606030504020204" pitchFamily="34" charset="0"/>
              <a:buNone/>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Click to edit Master text styles</a:t>
            </a:r>
          </a:p>
          <a:p>
            <a:pPr lvl="1"/>
            <a:r>
              <a:rPr lang="en-US"/>
              <a:t>Second level</a:t>
            </a:r>
          </a:p>
        </p:txBody>
      </p:sp>
      <p:sp>
        <p:nvSpPr>
          <p:cNvPr id="93" name="Text Placeholder 10">
            <a:extLst>
              <a:ext uri="{FF2B5EF4-FFF2-40B4-BE49-F238E27FC236}">
                <a16:creationId xmlns:a16="http://schemas.microsoft.com/office/drawing/2014/main" id="{356F2006-5264-4FEB-8EBA-8BA6A55D19B4}"/>
              </a:ext>
            </a:extLst>
          </p:cNvPr>
          <p:cNvSpPr>
            <a:spLocks noGrp="1"/>
          </p:cNvSpPr>
          <p:nvPr>
            <p:ph type="body" sz="quarter" idx="27" hasCustomPrompt="1"/>
          </p:nvPr>
        </p:nvSpPr>
        <p:spPr>
          <a:xfrm>
            <a:off x="8375650" y="2347933"/>
            <a:ext cx="3206750"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dirty="0"/>
              <a:t>Location</a:t>
            </a:r>
          </a:p>
        </p:txBody>
      </p:sp>
      <p:sp>
        <p:nvSpPr>
          <p:cNvPr id="12" name="Rectangle 11">
            <a:extLst>
              <a:ext uri="{FF2B5EF4-FFF2-40B4-BE49-F238E27FC236}">
                <a16:creationId xmlns:a16="http://schemas.microsoft.com/office/drawing/2014/main" id="{8AF7F59A-4C67-4F41-A6E0-906850EDF3F1}"/>
              </a:ext>
            </a:extLst>
          </p:cNvPr>
          <p:cNvSpPr/>
          <p:nvPr userDrawn="1"/>
        </p:nvSpPr>
        <p:spPr>
          <a:xfrm>
            <a:off x="608739" y="4978399"/>
            <a:ext cx="3204753" cy="879645"/>
          </a:xfrm>
          <a:prstGeom prst="rect">
            <a:avLst/>
          </a:prstGeom>
          <a:gradFill>
            <a:gsLst>
              <a:gs pos="0">
                <a:schemeClr val="accent4"/>
              </a:gs>
              <a:gs pos="98000">
                <a:schemeClr val="accent4"/>
              </a:gs>
            </a:gsLst>
            <a:lin ang="5400000" scaled="1"/>
          </a:gradFill>
        </p:spPr>
        <p:txBody>
          <a:bodyPr vert="horz" lIns="594360" tIns="457200" rIns="457200" bIns="45720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dirty="0">
              <a:solidFill>
                <a:schemeClr val="bg1"/>
              </a:solidFill>
            </a:endParaRPr>
          </a:p>
        </p:txBody>
      </p:sp>
      <p:sp>
        <p:nvSpPr>
          <p:cNvPr id="152" name="Rectangle 151">
            <a:extLst>
              <a:ext uri="{FF2B5EF4-FFF2-40B4-BE49-F238E27FC236}">
                <a16:creationId xmlns:a16="http://schemas.microsoft.com/office/drawing/2014/main" id="{85779326-D874-4DC4-BA73-C7157B414B05}"/>
              </a:ext>
            </a:extLst>
          </p:cNvPr>
          <p:cNvSpPr/>
          <p:nvPr userDrawn="1"/>
        </p:nvSpPr>
        <p:spPr>
          <a:xfrm>
            <a:off x="4267199" y="4978400"/>
            <a:ext cx="3203893" cy="878840"/>
          </a:xfrm>
          <a:prstGeom prst="rect">
            <a:avLst/>
          </a:prstGeom>
          <a:gradFill>
            <a:gsLst>
              <a:gs pos="0">
                <a:schemeClr val="accent1"/>
              </a:gs>
              <a:gs pos="98000">
                <a:schemeClr val="accent1"/>
              </a:gs>
            </a:gsLst>
            <a:lin ang="5400000" scaled="1"/>
          </a:gradFill>
        </p:spPr>
        <p:txBody>
          <a:bodyPr vert="horz" lIns="457200" tIns="457200" rIns="594360" bIns="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dirty="0">
              <a:solidFill>
                <a:schemeClr val="bg1"/>
              </a:solidFill>
            </a:endParaRPr>
          </a:p>
        </p:txBody>
      </p:sp>
      <p:sp>
        <p:nvSpPr>
          <p:cNvPr id="2" name="Title 1">
            <a:extLst>
              <a:ext uri="{FF2B5EF4-FFF2-40B4-BE49-F238E27FC236}">
                <a16:creationId xmlns:a16="http://schemas.microsoft.com/office/drawing/2014/main" id="{10FD359B-DBB1-4A58-B3A5-88DBD360EFA4}"/>
              </a:ext>
            </a:extLst>
          </p:cNvPr>
          <p:cNvSpPr>
            <a:spLocks noGrp="1"/>
          </p:cNvSpPr>
          <p:nvPr>
            <p:ph type="title" hasCustomPrompt="1"/>
          </p:nvPr>
        </p:nvSpPr>
        <p:spPr/>
        <p:txBody>
          <a:bodyPr/>
          <a:lstStyle>
            <a:lvl1pPr>
              <a:defRPr/>
            </a:lvl1pPr>
          </a:lstStyle>
          <a:p>
            <a:r>
              <a:rPr lang="en-US" dirty="0"/>
              <a:t>Company Name</a:t>
            </a:r>
          </a:p>
        </p:txBody>
      </p:sp>
      <p:sp>
        <p:nvSpPr>
          <p:cNvPr id="27" name="Subtitle 2">
            <a:extLst>
              <a:ext uri="{FF2B5EF4-FFF2-40B4-BE49-F238E27FC236}">
                <a16:creationId xmlns:a16="http://schemas.microsoft.com/office/drawing/2014/main" id="{9A29AA74-2865-4B6A-BD11-7A351A336A6C}"/>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9" name="Text Placeholder 10">
            <a:extLst>
              <a:ext uri="{FF2B5EF4-FFF2-40B4-BE49-F238E27FC236}">
                <a16:creationId xmlns:a16="http://schemas.microsoft.com/office/drawing/2014/main" id="{09C7727F-F570-4AF1-856D-98544836237D}"/>
              </a:ext>
            </a:extLst>
          </p:cNvPr>
          <p:cNvSpPr>
            <a:spLocks noGrp="1"/>
          </p:cNvSpPr>
          <p:nvPr>
            <p:ph type="body" sz="quarter" idx="28" hasCustomPrompt="1"/>
          </p:nvPr>
        </p:nvSpPr>
        <p:spPr>
          <a:xfrm>
            <a:off x="8375650" y="2647290"/>
            <a:ext cx="3206750"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dirty="0"/>
              <a:t>Industry</a:t>
            </a:r>
          </a:p>
        </p:txBody>
      </p:sp>
      <p:sp>
        <p:nvSpPr>
          <p:cNvPr id="30" name="Text Placeholder 6">
            <a:extLst>
              <a:ext uri="{FF2B5EF4-FFF2-40B4-BE49-F238E27FC236}">
                <a16:creationId xmlns:a16="http://schemas.microsoft.com/office/drawing/2014/main" id="{F13DC67D-58A2-45BD-A728-B6ECDD8B5A5B}"/>
              </a:ext>
            </a:extLst>
          </p:cNvPr>
          <p:cNvSpPr>
            <a:spLocks noGrp="1"/>
          </p:cNvSpPr>
          <p:nvPr>
            <p:ph type="body" sz="quarter" idx="29" hasCustomPrompt="1"/>
          </p:nvPr>
        </p:nvSpPr>
        <p:spPr>
          <a:xfrm>
            <a:off x="613093" y="4978400"/>
            <a:ext cx="3200400" cy="227454"/>
          </a:xfrm>
        </p:spPr>
        <p:txBody>
          <a:bodyPr anchor="b"/>
          <a:lstStyle>
            <a:lvl1pPr algn="ctr">
              <a:lnSpc>
                <a:spcPct val="100000"/>
              </a:lnSpc>
              <a:spcBef>
                <a:spcPts val="0"/>
              </a:spcBef>
              <a:defRPr sz="1000">
                <a:solidFill>
                  <a:schemeClr val="bg1"/>
                </a:solidFill>
              </a:defRPr>
            </a:lvl1pPr>
            <a:lvl5pPr>
              <a:defRPr/>
            </a:lvl5pPr>
          </a:lstStyle>
          <a:p>
            <a:pPr lvl="0"/>
            <a:r>
              <a:rPr lang="en-US" dirty="0"/>
              <a:t>Products</a:t>
            </a:r>
          </a:p>
        </p:txBody>
      </p:sp>
      <p:sp>
        <p:nvSpPr>
          <p:cNvPr id="31" name="Text Placeholder 6">
            <a:extLst>
              <a:ext uri="{FF2B5EF4-FFF2-40B4-BE49-F238E27FC236}">
                <a16:creationId xmlns:a16="http://schemas.microsoft.com/office/drawing/2014/main" id="{53D9F0A4-74F4-4BA6-AD21-4791EF0A203A}"/>
              </a:ext>
            </a:extLst>
          </p:cNvPr>
          <p:cNvSpPr>
            <a:spLocks noGrp="1"/>
          </p:cNvSpPr>
          <p:nvPr>
            <p:ph type="body" sz="quarter" idx="30" hasCustomPrompt="1"/>
          </p:nvPr>
        </p:nvSpPr>
        <p:spPr>
          <a:xfrm>
            <a:off x="4273995" y="4978400"/>
            <a:ext cx="3200400" cy="227454"/>
          </a:xfrm>
        </p:spPr>
        <p:txBody>
          <a:bodyPr anchor="b"/>
          <a:lstStyle>
            <a:lvl1pPr algn="ctr">
              <a:lnSpc>
                <a:spcPct val="100000"/>
              </a:lnSpc>
              <a:spcBef>
                <a:spcPts val="0"/>
              </a:spcBef>
              <a:defRPr sz="1000">
                <a:solidFill>
                  <a:schemeClr val="bg1"/>
                </a:solidFill>
              </a:defRPr>
            </a:lvl1pPr>
            <a:lvl5pPr>
              <a:defRPr/>
            </a:lvl5pPr>
          </a:lstStyle>
          <a:p>
            <a:pPr lvl="0"/>
            <a:r>
              <a:rPr lang="en-US" dirty="0"/>
              <a:t>Strategic Priorities</a:t>
            </a:r>
          </a:p>
        </p:txBody>
      </p:sp>
    </p:spTree>
    <p:extLst>
      <p:ext uri="{BB962C8B-B14F-4D97-AF65-F5344CB8AC3E}">
        <p14:creationId xmlns:p14="http://schemas.microsoft.com/office/powerpoint/2010/main" val="2418193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9183EB20-0C5F-4DF1-ACB7-C31AA7522317}"/>
              </a:ext>
            </a:extLst>
          </p:cNvPr>
          <p:cNvPicPr>
            <a:picLocks noChangeAspect="1"/>
          </p:cNvPicPr>
          <p:nvPr userDrawn="1"/>
        </p:nvPicPr>
        <p:blipFill>
          <a:blip r:embed="rId2"/>
          <a:stretch>
            <a:fillRect/>
          </a:stretch>
        </p:blipFill>
        <p:spPr bwMode="ltGray">
          <a:xfrm rot="16200000">
            <a:off x="8594080" y="298526"/>
            <a:ext cx="3893271" cy="3296220"/>
          </a:xfrm>
          <a:prstGeom prst="rect">
            <a:avLst/>
          </a:prstGeom>
        </p:spPr>
      </p:pic>
      <p:sp>
        <p:nvSpPr>
          <p:cNvPr id="756" name="TextBox 755">
            <a:extLst>
              <a:ext uri="{FF2B5EF4-FFF2-40B4-BE49-F238E27FC236}">
                <a16:creationId xmlns:a16="http://schemas.microsoft.com/office/drawing/2014/main" id="{2387BAEF-04D4-4DE9-B7A0-5B5AD8C8A831}"/>
              </a:ext>
            </a:extLst>
          </p:cNvPr>
          <p:cNvSpPr txBox="1"/>
          <p:nvPr userDrawn="1"/>
        </p:nvSpPr>
        <p:spPr>
          <a:xfrm>
            <a:off x="608013" y="1265019"/>
            <a:ext cx="1933864" cy="534891"/>
          </a:xfrm>
          <a:prstGeom prst="rect">
            <a:avLst/>
          </a:prstGeom>
          <a:noFill/>
        </p:spPr>
        <p:txBody>
          <a:bodyPr wrap="square" lIns="0" tIns="0" rIns="0" bIns="0" rtlCol="0">
            <a:noAutofit/>
          </a:bodyPr>
          <a:lstStyle/>
          <a:p>
            <a:pPr>
              <a:lnSpc>
                <a:spcPct val="90000"/>
              </a:lnSpc>
            </a:pPr>
            <a:r>
              <a:rPr lang="en-US" sz="3200" dirty="0">
                <a:solidFill>
                  <a:schemeClr val="accent6"/>
                </a:solidFill>
                <a:latin typeface="+mj-lt"/>
              </a:rPr>
              <a:t>Agenda</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solidFill>
                  <a:schemeClr val="tx1"/>
                </a:solidFill>
                <a:latin typeface="+mj-lt"/>
              </a:rPr>
              <a:pPr algn="r">
                <a:lnSpc>
                  <a:spcPct val="90000"/>
                </a:lnSpc>
              </a:pPr>
              <a:t>‹#›</a:t>
            </a:fld>
            <a:endParaRPr lang="en-US" dirty="0">
              <a:solidFill>
                <a:schemeClr val="tx1"/>
              </a:solidFill>
              <a:latin typeface="+mj-lt"/>
            </a:endParaRPr>
          </a:p>
        </p:txBody>
      </p:sp>
      <p:sp>
        <p:nvSpPr>
          <p:cNvPr id="16" name="Text Placeholder 757">
            <a:extLst>
              <a:ext uri="{FF2B5EF4-FFF2-40B4-BE49-F238E27FC236}">
                <a16:creationId xmlns:a16="http://schemas.microsoft.com/office/drawing/2014/main" id="{B29EB907-51A5-4D60-B03A-85DECB7627F9}"/>
              </a:ext>
            </a:extLst>
          </p:cNvPr>
          <p:cNvSpPr>
            <a:spLocks noGrp="1"/>
          </p:cNvSpPr>
          <p:nvPr>
            <p:ph type="body" sz="quarter" idx="23"/>
          </p:nvPr>
        </p:nvSpPr>
        <p:spPr>
          <a:xfrm>
            <a:off x="2894013" y="1392216"/>
            <a:ext cx="7315200" cy="4322783"/>
          </a:xfrm>
        </p:spPr>
        <p:txBody>
          <a:bodyPr anchor="t"/>
          <a:lstStyle>
            <a:lvl1pPr marL="0" indent="0">
              <a:spcBef>
                <a:spcPts val="1800"/>
              </a:spcBef>
              <a:buClr>
                <a:schemeClr val="accent2"/>
              </a:buClr>
              <a:buFont typeface="Open Sans" panose="020B0606030504020204" pitchFamily="34" charset="0"/>
              <a:buChar char="​"/>
              <a:defRPr>
                <a:solidFill>
                  <a:schemeClr val="accent2"/>
                </a:solidFill>
              </a:defRPr>
            </a:lvl1pPr>
            <a:lvl2pPr marL="0" indent="0">
              <a:spcBef>
                <a:spcPts val="600"/>
              </a:spcBef>
              <a:buFont typeface="Open Sans" panose="020B0606030504020204" pitchFamily="34" charset="0"/>
              <a:buChar char="​"/>
              <a:defRPr/>
            </a:lvl2pPr>
            <a:lvl3pPr marL="342900" indent="0">
              <a:buFont typeface="Open Sans" panose="020B0606030504020204" pitchFamily="34" charset="0"/>
              <a:buNone/>
              <a:defRPr sz="1800"/>
            </a:lvl3pPr>
            <a:lvl4pPr marL="342900" indent="0">
              <a:buFont typeface="Open Sans" panose="020B0606030504020204" pitchFamily="34" charset="0"/>
              <a:buChar char="​"/>
              <a:tabLst/>
              <a:defRPr sz="1800">
                <a:solidFill>
                  <a:schemeClr val="tx2"/>
                </a:solidFill>
              </a:defRPr>
            </a:lvl4pPr>
            <a:lvl5pPr marL="342900" indent="0">
              <a:buFont typeface="Open Sans" panose="020B0606030504020204" pitchFamily="34" charset="0"/>
              <a:buChar char="​"/>
              <a:tabLst/>
              <a:defRPr sz="1800">
                <a:solidFill>
                  <a:schemeClr val="tx2"/>
                </a:solidFill>
              </a:defRPr>
            </a:lvl5pPr>
            <a:lvl6pPr marL="342900" indent="0">
              <a:buFont typeface="Open Sans" panose="020B0606030504020204" pitchFamily="34" charset="0"/>
              <a:buChar char="​"/>
              <a:defRPr sz="1800">
                <a:solidFill>
                  <a:schemeClr val="tx2"/>
                </a:solidFill>
              </a:defRPr>
            </a:lvl6pPr>
            <a:lvl7pPr marL="342900" indent="0">
              <a:buFont typeface="Open Sans" panose="020B0606030504020204" pitchFamily="34" charset="0"/>
              <a:buChar char="​"/>
              <a:defRPr sz="1800">
                <a:solidFill>
                  <a:schemeClr val="tx2"/>
                </a:solidFill>
              </a:defRPr>
            </a:lvl7pPr>
            <a:lvl8pPr marL="342900" indent="0">
              <a:buFont typeface="Open Sans" panose="020B0606030504020204" pitchFamily="34" charset="0"/>
              <a:buChar char="​"/>
              <a:defRPr sz="1800">
                <a:solidFill>
                  <a:schemeClr val="tx2"/>
                </a:solidFill>
              </a:defRPr>
            </a:lvl8pPr>
            <a:lvl9pPr marL="342900" indent="0">
              <a:buFont typeface="Open Sans" panose="020B0606030504020204" pitchFamily="34" charset="0"/>
              <a:buChar char="​"/>
              <a:defRPr sz="1800">
                <a:solidFill>
                  <a:schemeClr val="tx2"/>
                </a:solidFill>
              </a:defRPr>
            </a:lvl9pPr>
          </a:lstStyle>
          <a:p>
            <a:pPr lvl="0"/>
            <a:r>
              <a:rPr lang="en-US"/>
              <a:t>Click to edit Master text styles</a:t>
            </a:r>
          </a:p>
          <a:p>
            <a:pPr lvl="1"/>
            <a:r>
              <a:rPr lang="en-US"/>
              <a:t>Second level</a:t>
            </a:r>
          </a:p>
        </p:txBody>
      </p:sp>
      <p:sp>
        <p:nvSpPr>
          <p:cNvPr id="19" name="TextBox 18">
            <a:extLst>
              <a:ext uri="{FF2B5EF4-FFF2-40B4-BE49-F238E27FC236}">
                <a16:creationId xmlns:a16="http://schemas.microsoft.com/office/drawing/2014/main" id="{2703D98A-D6D9-4EF5-A541-26E00799D077}"/>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©2018 VMware, Inc.</a:t>
            </a:r>
          </a:p>
          <a:p>
            <a:pPr>
              <a:lnSpc>
                <a:spcPct val="90000"/>
              </a:lnSpc>
            </a:pPr>
            <a:endParaRPr lang="en-US" sz="800" dirty="0">
              <a:solidFill>
                <a:schemeClr val="tx1"/>
              </a:solidFill>
              <a:latin typeface="+mj-lt"/>
            </a:endParaRPr>
          </a:p>
        </p:txBody>
      </p:sp>
      <p:grpSp>
        <p:nvGrpSpPr>
          <p:cNvPr id="21" name="Group 20">
            <a:extLst>
              <a:ext uri="{FF2B5EF4-FFF2-40B4-BE49-F238E27FC236}">
                <a16:creationId xmlns:a16="http://schemas.microsoft.com/office/drawing/2014/main" id="{27C06013-757A-4FD4-A789-7E9656F64A59}"/>
              </a:ext>
            </a:extLst>
          </p:cNvPr>
          <p:cNvGrpSpPr/>
          <p:nvPr userDrawn="1"/>
        </p:nvGrpSpPr>
        <p:grpSpPr bwMode="black">
          <a:xfrm>
            <a:off x="617878" y="6446044"/>
            <a:ext cx="1099793" cy="173355"/>
            <a:chOff x="-84138" y="5622925"/>
            <a:chExt cx="4330701" cy="682626"/>
          </a:xfrm>
        </p:grpSpPr>
        <p:sp>
          <p:nvSpPr>
            <p:cNvPr id="22" name="Freeform 6">
              <a:extLst>
                <a:ext uri="{FF2B5EF4-FFF2-40B4-BE49-F238E27FC236}">
                  <a16:creationId xmlns:a16="http://schemas.microsoft.com/office/drawing/2014/main" id="{5E650B00-898D-4367-B76F-5BF89476C91F}"/>
                </a:ext>
              </a:extLst>
            </p:cNvPr>
            <p:cNvSpPr>
              <a:spLocks/>
            </p:cNvSpPr>
            <p:nvPr userDrawn="1"/>
          </p:nvSpPr>
          <p:spPr bwMode="black">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3" name="Freeform 7">
              <a:extLst>
                <a:ext uri="{FF2B5EF4-FFF2-40B4-BE49-F238E27FC236}">
                  <a16:creationId xmlns:a16="http://schemas.microsoft.com/office/drawing/2014/main" id="{8A491FA9-9AD4-4837-B9D8-EA75606548C8}"/>
                </a:ext>
              </a:extLst>
            </p:cNvPr>
            <p:cNvSpPr>
              <a:spLocks/>
            </p:cNvSpPr>
            <p:nvPr userDrawn="1"/>
          </p:nvSpPr>
          <p:spPr bwMode="black">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4" name="Freeform 8">
              <a:extLst>
                <a:ext uri="{FF2B5EF4-FFF2-40B4-BE49-F238E27FC236}">
                  <a16:creationId xmlns:a16="http://schemas.microsoft.com/office/drawing/2014/main" id="{38AD407B-7DC8-4213-960A-A37523666873}"/>
                </a:ext>
              </a:extLst>
            </p:cNvPr>
            <p:cNvSpPr>
              <a:spLocks noEditPoints="1"/>
            </p:cNvSpPr>
            <p:nvPr userDrawn="1"/>
          </p:nvSpPr>
          <p:spPr bwMode="black">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5" name="Freeform 9">
              <a:extLst>
                <a:ext uri="{FF2B5EF4-FFF2-40B4-BE49-F238E27FC236}">
                  <a16:creationId xmlns:a16="http://schemas.microsoft.com/office/drawing/2014/main" id="{F0E957BF-4633-4BC7-8378-1B670BA6A950}"/>
                </a:ext>
              </a:extLst>
            </p:cNvPr>
            <p:cNvSpPr>
              <a:spLocks noEditPoints="1"/>
            </p:cNvSpPr>
            <p:nvPr userDrawn="1"/>
          </p:nvSpPr>
          <p:spPr bwMode="black">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6" name="Freeform 10">
              <a:extLst>
                <a:ext uri="{FF2B5EF4-FFF2-40B4-BE49-F238E27FC236}">
                  <a16:creationId xmlns:a16="http://schemas.microsoft.com/office/drawing/2014/main" id="{33412CC5-5B25-43E7-AFAC-0EF817E6F7FF}"/>
                </a:ext>
              </a:extLst>
            </p:cNvPr>
            <p:cNvSpPr>
              <a:spLocks/>
            </p:cNvSpPr>
            <p:nvPr userDrawn="1"/>
          </p:nvSpPr>
          <p:spPr bwMode="black">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7" name="Freeform 11">
              <a:extLst>
                <a:ext uri="{FF2B5EF4-FFF2-40B4-BE49-F238E27FC236}">
                  <a16:creationId xmlns:a16="http://schemas.microsoft.com/office/drawing/2014/main" id="{0E0EEC98-4D81-4BBF-A18F-A2562013EC4D}"/>
                </a:ext>
              </a:extLst>
            </p:cNvPr>
            <p:cNvSpPr>
              <a:spLocks noEditPoints="1"/>
            </p:cNvSpPr>
            <p:nvPr userDrawn="1"/>
          </p:nvSpPr>
          <p:spPr bwMode="black">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8" name="Freeform 12">
              <a:extLst>
                <a:ext uri="{FF2B5EF4-FFF2-40B4-BE49-F238E27FC236}">
                  <a16:creationId xmlns:a16="http://schemas.microsoft.com/office/drawing/2014/main" id="{0624E438-D004-4788-9C41-D6E07F017ACF}"/>
                </a:ext>
              </a:extLst>
            </p:cNvPr>
            <p:cNvSpPr>
              <a:spLocks noEditPoints="1"/>
            </p:cNvSpPr>
            <p:nvPr userDrawn="1"/>
          </p:nvSpPr>
          <p:spPr bwMode="black">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Tree>
    <p:extLst>
      <p:ext uri="{BB962C8B-B14F-4D97-AF65-F5344CB8AC3E}">
        <p14:creationId xmlns:p14="http://schemas.microsoft.com/office/powerpoint/2010/main" val="370889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Bleed Photo">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CA3525-8B20-40AA-8585-C1CB9D293B68}"/>
              </a:ext>
            </a:extLst>
          </p:cNvPr>
          <p:cNvSpPr txBox="1"/>
          <p:nvPr userDrawn="1"/>
        </p:nvSpPr>
        <p:spPr bwMode="white">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bg1"/>
                </a:solidFill>
                <a:latin typeface="+mj-lt"/>
              </a:rPr>
              <a:t>Confidential   </a:t>
            </a:r>
            <a:r>
              <a:rPr lang="en-US" sz="800" dirty="0">
                <a:solidFill>
                  <a:schemeClr val="bg1"/>
                </a:solidFill>
                <a:latin typeface="+mj-lt"/>
                <a:cs typeface="Arial" panose="020B0604020202020204" pitchFamily="34" charset="0"/>
              </a:rPr>
              <a:t>│</a:t>
            </a:r>
            <a:r>
              <a:rPr lang="en-US" sz="800" dirty="0">
                <a:solidFill>
                  <a:schemeClr val="bg1"/>
                </a:solidFill>
                <a:latin typeface="+mj-lt"/>
              </a:rPr>
              <a:t>  ©</a:t>
            </a:r>
            <a:r>
              <a:rPr lang="is-IS" sz="800" dirty="0">
                <a:solidFill>
                  <a:schemeClr val="bg1"/>
                </a:solidFill>
                <a:latin typeface="+mj-lt"/>
              </a:rPr>
              <a:t>2018</a:t>
            </a:r>
            <a:r>
              <a:rPr lang="en-US" sz="800" dirty="0">
                <a:solidFill>
                  <a:schemeClr val="bg1"/>
                </a:solidFill>
                <a:latin typeface="+mj-lt"/>
              </a:rPr>
              <a:t> VMware, Inc.</a:t>
            </a:r>
          </a:p>
          <a:p>
            <a:pPr>
              <a:lnSpc>
                <a:spcPct val="90000"/>
              </a:lnSpc>
            </a:pPr>
            <a:endParaRPr lang="en-US" sz="800" dirty="0">
              <a:solidFill>
                <a:schemeClr val="bg1"/>
              </a:solidFill>
              <a:latin typeface="+mj-lt"/>
            </a:endParaRPr>
          </a:p>
        </p:txBody>
      </p:sp>
      <p:grpSp>
        <p:nvGrpSpPr>
          <p:cNvPr id="5" name="Group 4">
            <a:extLst>
              <a:ext uri="{FF2B5EF4-FFF2-40B4-BE49-F238E27FC236}">
                <a16:creationId xmlns:a16="http://schemas.microsoft.com/office/drawing/2014/main" id="{F045A585-C5E4-4DFF-AE3A-0EA9773E9130}"/>
              </a:ext>
            </a:extLst>
          </p:cNvPr>
          <p:cNvGrpSpPr/>
          <p:nvPr userDrawn="1"/>
        </p:nvGrpSpPr>
        <p:grpSpPr>
          <a:xfrm>
            <a:off x="617878" y="6446044"/>
            <a:ext cx="1099793" cy="173355"/>
            <a:chOff x="-84138" y="5622925"/>
            <a:chExt cx="4330701" cy="682626"/>
          </a:xfrm>
          <a:solidFill>
            <a:schemeClr val="bg1"/>
          </a:solidFill>
        </p:grpSpPr>
        <p:sp>
          <p:nvSpPr>
            <p:cNvPr id="6" name="Freeform 6">
              <a:extLst>
                <a:ext uri="{FF2B5EF4-FFF2-40B4-BE49-F238E27FC236}">
                  <a16:creationId xmlns:a16="http://schemas.microsoft.com/office/drawing/2014/main" id="{D8FDE86E-66A8-45FE-8B59-41FB9D05B2FD}"/>
                </a:ext>
              </a:extLst>
            </p:cNvPr>
            <p:cNvSpPr>
              <a:spLocks/>
            </p:cNvSpPr>
            <p:nvPr userDrawn="1"/>
          </p:nvSpPr>
          <p:spPr bwMode="auto">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 name="Freeform 7">
              <a:extLst>
                <a:ext uri="{FF2B5EF4-FFF2-40B4-BE49-F238E27FC236}">
                  <a16:creationId xmlns:a16="http://schemas.microsoft.com/office/drawing/2014/main" id="{B7AA4155-9310-415A-B110-0BF9DA5E5D31}"/>
                </a:ext>
              </a:extLst>
            </p:cNvPr>
            <p:cNvSpPr>
              <a:spLocks/>
            </p:cNvSpPr>
            <p:nvPr userDrawn="1"/>
          </p:nvSpPr>
          <p:spPr bwMode="auto">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8" name="Freeform 8">
              <a:extLst>
                <a:ext uri="{FF2B5EF4-FFF2-40B4-BE49-F238E27FC236}">
                  <a16:creationId xmlns:a16="http://schemas.microsoft.com/office/drawing/2014/main" id="{83B3DCE9-C445-4A41-B77E-F198E3BADD21}"/>
                </a:ext>
              </a:extLst>
            </p:cNvPr>
            <p:cNvSpPr>
              <a:spLocks noEditPoints="1"/>
            </p:cNvSpPr>
            <p:nvPr userDrawn="1"/>
          </p:nvSpPr>
          <p:spPr bwMode="auto">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9" name="Freeform 9">
              <a:extLst>
                <a:ext uri="{FF2B5EF4-FFF2-40B4-BE49-F238E27FC236}">
                  <a16:creationId xmlns:a16="http://schemas.microsoft.com/office/drawing/2014/main" id="{E182E788-22A0-496F-849F-FCC9079CB6C4}"/>
                </a:ext>
              </a:extLst>
            </p:cNvPr>
            <p:cNvSpPr>
              <a:spLocks noEditPoints="1"/>
            </p:cNvSpPr>
            <p:nvPr userDrawn="1"/>
          </p:nvSpPr>
          <p:spPr bwMode="auto">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0" name="Freeform 10">
              <a:extLst>
                <a:ext uri="{FF2B5EF4-FFF2-40B4-BE49-F238E27FC236}">
                  <a16:creationId xmlns:a16="http://schemas.microsoft.com/office/drawing/2014/main" id="{371C5B7A-6EBF-488F-86A0-39A4A325FCE3}"/>
                </a:ext>
              </a:extLst>
            </p:cNvPr>
            <p:cNvSpPr>
              <a:spLocks/>
            </p:cNvSpPr>
            <p:nvPr userDrawn="1"/>
          </p:nvSpPr>
          <p:spPr bwMode="auto">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1" name="Freeform 11">
              <a:extLst>
                <a:ext uri="{FF2B5EF4-FFF2-40B4-BE49-F238E27FC236}">
                  <a16:creationId xmlns:a16="http://schemas.microsoft.com/office/drawing/2014/main" id="{DECC2199-8BE0-4BE3-8039-08C58860B285}"/>
                </a:ext>
              </a:extLst>
            </p:cNvPr>
            <p:cNvSpPr>
              <a:spLocks noEditPoints="1"/>
            </p:cNvSpPr>
            <p:nvPr userDrawn="1"/>
          </p:nvSpPr>
          <p:spPr bwMode="auto">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2" name="Freeform 12">
              <a:extLst>
                <a:ext uri="{FF2B5EF4-FFF2-40B4-BE49-F238E27FC236}">
                  <a16:creationId xmlns:a16="http://schemas.microsoft.com/office/drawing/2014/main" id="{2A5DFC5A-1DCA-4CC1-8322-583C069B4BD0}"/>
                </a:ext>
              </a:extLst>
            </p:cNvPr>
            <p:cNvSpPr>
              <a:spLocks noEditPoints="1"/>
            </p:cNvSpPr>
            <p:nvPr userDrawn="1"/>
          </p:nvSpPr>
          <p:spPr bwMode="auto">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13" name="TextBox 12">
            <a:extLst>
              <a:ext uri="{FF2B5EF4-FFF2-40B4-BE49-F238E27FC236}">
                <a16:creationId xmlns:a16="http://schemas.microsoft.com/office/drawing/2014/main" id="{7F5379A2-B049-4A1C-A18D-79A1F237E82B}"/>
              </a:ext>
            </a:extLst>
          </p:cNvPr>
          <p:cNvSpPr txBox="1"/>
          <p:nvPr userDrawn="1"/>
        </p:nvSpPr>
        <p:spPr bwMode="white">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solidFill>
                  <a:schemeClr val="bg1"/>
                </a:solidFill>
                <a:latin typeface="+mj-lt"/>
              </a:rPr>
              <a:pPr algn="r">
                <a:lnSpc>
                  <a:spcPct val="90000"/>
                </a:lnSpc>
              </a:pPr>
              <a:t>‹#›</a:t>
            </a:fld>
            <a:endParaRPr lang="en-US" dirty="0">
              <a:solidFill>
                <a:schemeClr val="bg1"/>
              </a:solidFill>
              <a:latin typeface="+mj-lt"/>
            </a:endParaRPr>
          </a:p>
        </p:txBody>
      </p:sp>
    </p:spTree>
    <p:extLst>
      <p:ext uri="{BB962C8B-B14F-4D97-AF65-F5344CB8AC3E}">
        <p14:creationId xmlns:p14="http://schemas.microsoft.com/office/powerpoint/2010/main" val="1079875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Icon ">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1C210DC-5DBB-4F0D-875F-CD8AAAB938CE}"/>
              </a:ext>
            </a:extLst>
          </p:cNvPr>
          <p:cNvSpPr/>
          <p:nvPr userDrawn="1"/>
        </p:nvSpPr>
        <p:spPr bwMode="gray">
          <a:xfrm>
            <a:off x="1981877" y="2055429"/>
            <a:ext cx="1828959"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accent4"/>
              </a:solidFill>
            </a:endParaRPr>
          </a:p>
        </p:txBody>
      </p:sp>
      <p:sp>
        <p:nvSpPr>
          <p:cNvPr id="22" name="Oval 21">
            <a:extLst>
              <a:ext uri="{FF2B5EF4-FFF2-40B4-BE49-F238E27FC236}">
                <a16:creationId xmlns:a16="http://schemas.microsoft.com/office/drawing/2014/main" id="{446F04B0-7860-407F-85B7-42E38FAFE34B}"/>
              </a:ext>
            </a:extLst>
          </p:cNvPr>
          <p:cNvSpPr/>
          <p:nvPr userDrawn="1"/>
        </p:nvSpPr>
        <p:spPr bwMode="gray">
          <a:xfrm>
            <a:off x="8389301" y="2055429"/>
            <a:ext cx="1828959"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3" name="Oval 22">
            <a:extLst>
              <a:ext uri="{FF2B5EF4-FFF2-40B4-BE49-F238E27FC236}">
                <a16:creationId xmlns:a16="http://schemas.microsoft.com/office/drawing/2014/main" id="{6FECF9D0-D7A8-43DD-B38D-E1090C0B322F}"/>
              </a:ext>
            </a:extLst>
          </p:cNvPr>
          <p:cNvSpPr/>
          <p:nvPr userDrawn="1"/>
        </p:nvSpPr>
        <p:spPr bwMode="gray">
          <a:xfrm>
            <a:off x="5184924" y="2055429"/>
            <a:ext cx="1828959"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8" name="TextBox 77">
            <a:extLst>
              <a:ext uri="{FF2B5EF4-FFF2-40B4-BE49-F238E27FC236}">
                <a16:creationId xmlns:a16="http://schemas.microsoft.com/office/drawing/2014/main" id="{AD23688F-2550-4740-B5D6-C78F74FDE08D}"/>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7" name="TextBox 16">
            <a:extLst>
              <a:ext uri="{FF2B5EF4-FFF2-40B4-BE49-F238E27FC236}">
                <a16:creationId xmlns:a16="http://schemas.microsoft.com/office/drawing/2014/main" id="{2A683A08-B3B7-4685-8917-A5E3B284CDF5}"/>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14C5A99F-0678-4DC4-A266-1AD031E9C8E4}"/>
              </a:ext>
            </a:extLst>
          </p:cNvPr>
          <p:cNvSpPr>
            <a:spLocks noGrp="1"/>
          </p:cNvSpPr>
          <p:nvPr>
            <p:ph type="title"/>
          </p:nvPr>
        </p:nvSpPr>
        <p:spPr/>
        <p:txBody>
          <a:bodyPr/>
          <a:lstStyle/>
          <a:p>
            <a:r>
              <a:rPr lang="en-US"/>
              <a:t>Click to edit Master title style</a:t>
            </a:r>
          </a:p>
        </p:txBody>
      </p:sp>
      <p:sp>
        <p:nvSpPr>
          <p:cNvPr id="12" name="Subtitle 2">
            <a:extLst>
              <a:ext uri="{FF2B5EF4-FFF2-40B4-BE49-F238E27FC236}">
                <a16:creationId xmlns:a16="http://schemas.microsoft.com/office/drawing/2014/main" id="{4EBF1472-E940-4CC7-B5D3-349346A425A8}"/>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Text Placeholder 3">
            <a:extLst>
              <a:ext uri="{FF2B5EF4-FFF2-40B4-BE49-F238E27FC236}">
                <a16:creationId xmlns:a16="http://schemas.microsoft.com/office/drawing/2014/main" id="{B9CC9B40-9AF4-4EF7-8384-2ACE79EA95C9}"/>
              </a:ext>
            </a:extLst>
          </p:cNvPr>
          <p:cNvSpPr>
            <a:spLocks noGrp="1"/>
          </p:cNvSpPr>
          <p:nvPr>
            <p:ph type="body" sz="quarter" idx="18"/>
          </p:nvPr>
        </p:nvSpPr>
        <p:spPr>
          <a:xfrm>
            <a:off x="1525905" y="4267940"/>
            <a:ext cx="2744788"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edit Master text styles</a:t>
            </a:r>
          </a:p>
          <a:p>
            <a:pPr lvl="1"/>
            <a:r>
              <a:rPr lang="en-US"/>
              <a:t>Second level</a:t>
            </a:r>
          </a:p>
        </p:txBody>
      </p:sp>
      <p:sp>
        <p:nvSpPr>
          <p:cNvPr id="14" name="Text Placeholder 3">
            <a:extLst>
              <a:ext uri="{FF2B5EF4-FFF2-40B4-BE49-F238E27FC236}">
                <a16:creationId xmlns:a16="http://schemas.microsoft.com/office/drawing/2014/main" id="{D69CA39A-E967-4A68-A944-35C345A456D5}"/>
              </a:ext>
            </a:extLst>
          </p:cNvPr>
          <p:cNvSpPr>
            <a:spLocks noGrp="1"/>
          </p:cNvSpPr>
          <p:nvPr>
            <p:ph type="body" sz="quarter" idx="19"/>
          </p:nvPr>
        </p:nvSpPr>
        <p:spPr>
          <a:xfrm>
            <a:off x="4721225" y="4267940"/>
            <a:ext cx="2744788"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edit Master text styles</a:t>
            </a:r>
          </a:p>
          <a:p>
            <a:pPr lvl="1"/>
            <a:r>
              <a:rPr lang="en-US"/>
              <a:t>Second level</a:t>
            </a:r>
          </a:p>
        </p:txBody>
      </p:sp>
      <p:sp>
        <p:nvSpPr>
          <p:cNvPr id="15" name="Text Placeholder 3">
            <a:extLst>
              <a:ext uri="{FF2B5EF4-FFF2-40B4-BE49-F238E27FC236}">
                <a16:creationId xmlns:a16="http://schemas.microsoft.com/office/drawing/2014/main" id="{41A16A22-350B-4B24-A3CD-4D5DE470DEEB}"/>
              </a:ext>
            </a:extLst>
          </p:cNvPr>
          <p:cNvSpPr>
            <a:spLocks noGrp="1"/>
          </p:cNvSpPr>
          <p:nvPr>
            <p:ph type="body" sz="quarter" idx="20"/>
          </p:nvPr>
        </p:nvSpPr>
        <p:spPr>
          <a:xfrm>
            <a:off x="7923213" y="4267940"/>
            <a:ext cx="2744788"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solidFill>
                  <a:schemeClr val="tx2"/>
                </a:solidFill>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77705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our Icon ">
    <p:spTree>
      <p:nvGrpSpPr>
        <p:cNvPr id="1" name=""/>
        <p:cNvGrpSpPr/>
        <p:nvPr/>
      </p:nvGrpSpPr>
      <p:grpSpPr>
        <a:xfrm>
          <a:off x="0" y="0"/>
          <a:ext cx="0" cy="0"/>
          <a:chOff x="0" y="0"/>
          <a:chExt cx="0" cy="0"/>
        </a:xfrm>
      </p:grpSpPr>
      <p:sp>
        <p:nvSpPr>
          <p:cNvPr id="84" name="Oval 83">
            <a:extLst>
              <a:ext uri="{FF2B5EF4-FFF2-40B4-BE49-F238E27FC236}">
                <a16:creationId xmlns:a16="http://schemas.microsoft.com/office/drawing/2014/main" id="{085441A7-EBA5-4ABB-8D29-CE4338F0F9B5}"/>
              </a:ext>
            </a:extLst>
          </p:cNvPr>
          <p:cNvSpPr/>
          <p:nvPr userDrawn="1"/>
        </p:nvSpPr>
        <p:spPr bwMode="gray">
          <a:xfrm>
            <a:off x="1065749" y="2060872"/>
            <a:ext cx="1828959"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accent4"/>
              </a:solidFill>
            </a:endParaRPr>
          </a:p>
        </p:txBody>
      </p:sp>
      <p:sp>
        <p:nvSpPr>
          <p:cNvPr id="85" name="Oval 84">
            <a:extLst>
              <a:ext uri="{FF2B5EF4-FFF2-40B4-BE49-F238E27FC236}">
                <a16:creationId xmlns:a16="http://schemas.microsoft.com/office/drawing/2014/main" id="{3019BB56-AE7C-42CA-A8FF-432F4F176B8B}"/>
              </a:ext>
            </a:extLst>
          </p:cNvPr>
          <p:cNvSpPr/>
          <p:nvPr userDrawn="1"/>
        </p:nvSpPr>
        <p:spPr bwMode="gray">
          <a:xfrm>
            <a:off x="9302132" y="2060872"/>
            <a:ext cx="1828959"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6" name="Oval 85">
            <a:extLst>
              <a:ext uri="{FF2B5EF4-FFF2-40B4-BE49-F238E27FC236}">
                <a16:creationId xmlns:a16="http://schemas.microsoft.com/office/drawing/2014/main" id="{5670C03F-6336-45E3-A9F4-0CD130D80D1B}"/>
              </a:ext>
            </a:extLst>
          </p:cNvPr>
          <p:cNvSpPr/>
          <p:nvPr userDrawn="1"/>
        </p:nvSpPr>
        <p:spPr bwMode="gray">
          <a:xfrm>
            <a:off x="6562100" y="2060872"/>
            <a:ext cx="1828959"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7" name="Oval 86">
            <a:extLst>
              <a:ext uri="{FF2B5EF4-FFF2-40B4-BE49-F238E27FC236}">
                <a16:creationId xmlns:a16="http://schemas.microsoft.com/office/drawing/2014/main" id="{45D908EF-1F96-4808-A8DB-F55AB9E8E436}"/>
              </a:ext>
            </a:extLst>
          </p:cNvPr>
          <p:cNvSpPr/>
          <p:nvPr userDrawn="1"/>
        </p:nvSpPr>
        <p:spPr bwMode="gray">
          <a:xfrm>
            <a:off x="3806932" y="2060872"/>
            <a:ext cx="1828959" cy="1828959"/>
          </a:xfrm>
          <a:prstGeom prst="ellipse">
            <a:avLst/>
          </a:prstGeom>
          <a:solidFill>
            <a:schemeClr val="accent6"/>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p>
        </p:txBody>
      </p:sp>
      <p:sp>
        <p:nvSpPr>
          <p:cNvPr id="88" name="TextBox 87">
            <a:extLst>
              <a:ext uri="{FF2B5EF4-FFF2-40B4-BE49-F238E27FC236}">
                <a16:creationId xmlns:a16="http://schemas.microsoft.com/office/drawing/2014/main" id="{0AAF357F-A1D5-401D-94D2-9C67E6AEDA09}"/>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6" name="TextBox 15">
            <a:extLst>
              <a:ext uri="{FF2B5EF4-FFF2-40B4-BE49-F238E27FC236}">
                <a16:creationId xmlns:a16="http://schemas.microsoft.com/office/drawing/2014/main" id="{6A272F82-E4B3-4DBD-BC4F-768FE7F95038}"/>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6A6ED71B-2619-4816-B753-5E850ED08FBC}"/>
              </a:ext>
            </a:extLst>
          </p:cNvPr>
          <p:cNvSpPr>
            <a:spLocks noGrp="1"/>
          </p:cNvSpPr>
          <p:nvPr>
            <p:ph type="title"/>
          </p:nvPr>
        </p:nvSpPr>
        <p:spPr/>
        <p:txBody>
          <a:bodyPr/>
          <a:lstStyle/>
          <a:p>
            <a:r>
              <a:rPr lang="en-US"/>
              <a:t>Click to edit Master title style</a:t>
            </a:r>
          </a:p>
        </p:txBody>
      </p:sp>
      <p:sp>
        <p:nvSpPr>
          <p:cNvPr id="14" name="Subtitle 2">
            <a:extLst>
              <a:ext uri="{FF2B5EF4-FFF2-40B4-BE49-F238E27FC236}">
                <a16:creationId xmlns:a16="http://schemas.microsoft.com/office/drawing/2014/main" id="{BB679D5C-AEFA-4052-96E3-7DF67D7C105A}"/>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 Placeholder 3">
            <a:extLst>
              <a:ext uri="{FF2B5EF4-FFF2-40B4-BE49-F238E27FC236}">
                <a16:creationId xmlns:a16="http://schemas.microsoft.com/office/drawing/2014/main" id="{83A73281-E5F0-4C3B-BE4E-A12D56CC1003}"/>
              </a:ext>
            </a:extLst>
          </p:cNvPr>
          <p:cNvSpPr>
            <a:spLocks noGrp="1"/>
          </p:cNvSpPr>
          <p:nvPr>
            <p:ph type="body" sz="quarter" idx="19"/>
          </p:nvPr>
        </p:nvSpPr>
        <p:spPr>
          <a:xfrm>
            <a:off x="842673" y="4269508"/>
            <a:ext cx="2286000"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edit Master text styles</a:t>
            </a:r>
          </a:p>
          <a:p>
            <a:pPr lvl="1"/>
            <a:r>
              <a:rPr lang="en-US"/>
              <a:t>Second level</a:t>
            </a:r>
          </a:p>
        </p:txBody>
      </p:sp>
      <p:sp>
        <p:nvSpPr>
          <p:cNvPr id="21" name="Text Placeholder 3">
            <a:extLst>
              <a:ext uri="{FF2B5EF4-FFF2-40B4-BE49-F238E27FC236}">
                <a16:creationId xmlns:a16="http://schemas.microsoft.com/office/drawing/2014/main" id="{70078EAE-661A-4C72-917B-F0225239F68A}"/>
              </a:ext>
            </a:extLst>
          </p:cNvPr>
          <p:cNvSpPr>
            <a:spLocks noGrp="1"/>
          </p:cNvSpPr>
          <p:nvPr>
            <p:ph type="body" sz="quarter" idx="20"/>
          </p:nvPr>
        </p:nvSpPr>
        <p:spPr>
          <a:xfrm>
            <a:off x="3579813" y="4269508"/>
            <a:ext cx="2286000" cy="1458912"/>
          </a:xfrm>
        </p:spPr>
        <p:txBody>
          <a:bodyPr/>
          <a:lstStyle>
            <a:lvl1pPr algn="ctr">
              <a:lnSpc>
                <a:spcPct val="100000"/>
              </a:lnSpc>
              <a:spcBef>
                <a:spcPts val="600"/>
              </a:spcBef>
              <a:defRPr sz="2400">
                <a:solidFill>
                  <a:schemeClr val="accent6"/>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edit Master text styles</a:t>
            </a:r>
          </a:p>
          <a:p>
            <a:pPr lvl="1"/>
            <a:r>
              <a:rPr lang="en-US"/>
              <a:t>Second level</a:t>
            </a:r>
          </a:p>
        </p:txBody>
      </p:sp>
      <p:sp>
        <p:nvSpPr>
          <p:cNvPr id="22" name="Text Placeholder 3">
            <a:extLst>
              <a:ext uri="{FF2B5EF4-FFF2-40B4-BE49-F238E27FC236}">
                <a16:creationId xmlns:a16="http://schemas.microsoft.com/office/drawing/2014/main" id="{566D6B40-9CB0-4B56-A3E1-9A7F945F094A}"/>
              </a:ext>
            </a:extLst>
          </p:cNvPr>
          <p:cNvSpPr>
            <a:spLocks noGrp="1"/>
          </p:cNvSpPr>
          <p:nvPr>
            <p:ph type="body" sz="quarter" idx="21"/>
          </p:nvPr>
        </p:nvSpPr>
        <p:spPr>
          <a:xfrm>
            <a:off x="6323013" y="4269508"/>
            <a:ext cx="2286000"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edit Master text styles</a:t>
            </a:r>
          </a:p>
          <a:p>
            <a:pPr lvl="1"/>
            <a:r>
              <a:rPr lang="en-US"/>
              <a:t>Second level</a:t>
            </a:r>
          </a:p>
        </p:txBody>
      </p:sp>
      <p:sp>
        <p:nvSpPr>
          <p:cNvPr id="23" name="Text Placeholder 3">
            <a:extLst>
              <a:ext uri="{FF2B5EF4-FFF2-40B4-BE49-F238E27FC236}">
                <a16:creationId xmlns:a16="http://schemas.microsoft.com/office/drawing/2014/main" id="{16F5CA9C-E491-4F70-B6EE-A50641060112}"/>
              </a:ext>
            </a:extLst>
          </p:cNvPr>
          <p:cNvSpPr>
            <a:spLocks noGrp="1"/>
          </p:cNvSpPr>
          <p:nvPr>
            <p:ph type="body" sz="quarter" idx="22"/>
          </p:nvPr>
        </p:nvSpPr>
        <p:spPr>
          <a:xfrm>
            <a:off x="9066213" y="4269508"/>
            <a:ext cx="2286000"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75886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ve Icon ">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A1FDF9D3-5B68-4A75-97BF-2C5113CFAA66}"/>
              </a:ext>
            </a:extLst>
          </p:cNvPr>
          <p:cNvSpPr/>
          <p:nvPr userDrawn="1"/>
        </p:nvSpPr>
        <p:spPr bwMode="gray">
          <a:xfrm>
            <a:off x="609800" y="2064663"/>
            <a:ext cx="1828959"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accent4"/>
              </a:solidFill>
            </a:endParaRPr>
          </a:p>
        </p:txBody>
      </p:sp>
      <p:sp>
        <p:nvSpPr>
          <p:cNvPr id="23" name="Oval 22">
            <a:extLst>
              <a:ext uri="{FF2B5EF4-FFF2-40B4-BE49-F238E27FC236}">
                <a16:creationId xmlns:a16="http://schemas.microsoft.com/office/drawing/2014/main" id="{7EAB1992-E472-4489-8A4E-A8FE45DE10CF}"/>
              </a:ext>
            </a:extLst>
          </p:cNvPr>
          <p:cNvSpPr/>
          <p:nvPr userDrawn="1"/>
        </p:nvSpPr>
        <p:spPr bwMode="gray">
          <a:xfrm>
            <a:off x="9744473" y="2064663"/>
            <a:ext cx="1828959"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4" name="Oval 23">
            <a:extLst>
              <a:ext uri="{FF2B5EF4-FFF2-40B4-BE49-F238E27FC236}">
                <a16:creationId xmlns:a16="http://schemas.microsoft.com/office/drawing/2014/main" id="{C551C90A-573F-4E4A-9359-5C7B0F546BF9}"/>
              </a:ext>
            </a:extLst>
          </p:cNvPr>
          <p:cNvSpPr/>
          <p:nvPr userDrawn="1"/>
        </p:nvSpPr>
        <p:spPr bwMode="gray">
          <a:xfrm>
            <a:off x="5201380" y="2064663"/>
            <a:ext cx="1828959"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5" name="Oval 24">
            <a:extLst>
              <a:ext uri="{FF2B5EF4-FFF2-40B4-BE49-F238E27FC236}">
                <a16:creationId xmlns:a16="http://schemas.microsoft.com/office/drawing/2014/main" id="{AF79E162-3D8F-4829-A4AD-02A03597B11A}"/>
              </a:ext>
            </a:extLst>
          </p:cNvPr>
          <p:cNvSpPr/>
          <p:nvPr userDrawn="1"/>
        </p:nvSpPr>
        <p:spPr bwMode="gray">
          <a:xfrm>
            <a:off x="2892452" y="2064663"/>
            <a:ext cx="1828959" cy="1828959"/>
          </a:xfrm>
          <a:prstGeom prst="ellipse">
            <a:avLst/>
          </a:prstGeom>
          <a:solidFill>
            <a:schemeClr val="accent6"/>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p>
        </p:txBody>
      </p:sp>
      <p:sp>
        <p:nvSpPr>
          <p:cNvPr id="93" name="Oval 92">
            <a:extLst>
              <a:ext uri="{FF2B5EF4-FFF2-40B4-BE49-F238E27FC236}">
                <a16:creationId xmlns:a16="http://schemas.microsoft.com/office/drawing/2014/main" id="{026B9B36-08E7-4664-970C-13123F24C793}"/>
              </a:ext>
            </a:extLst>
          </p:cNvPr>
          <p:cNvSpPr/>
          <p:nvPr userDrawn="1"/>
        </p:nvSpPr>
        <p:spPr bwMode="gray">
          <a:xfrm>
            <a:off x="7464921" y="2064663"/>
            <a:ext cx="1828959" cy="1828959"/>
          </a:xfrm>
          <a:prstGeom prst="ellipse">
            <a:avLst/>
          </a:prstGeom>
          <a:solidFill>
            <a:schemeClr val="accent3"/>
          </a:solidFill>
          <a:ln>
            <a:noFill/>
          </a:ln>
          <a:effectLst/>
        </p:spPr>
        <p:txBody>
          <a:bodyPr vert="horz" wrap="square" lIns="0" tIns="0" rIns="0" bIns="0" numCol="1" anchor="ctr" anchorCtr="0" compatLnSpc="1">
            <a:prstTxWarp prst="textNoShape">
              <a:avLst/>
            </a:prstTxWarp>
          </a:bodyPr>
          <a:lstStyle/>
          <a:p>
            <a:pPr lvl="0" algn="ctr"/>
            <a:endParaRPr lang="en-US" dirty="0">
              <a:solidFill>
                <a:schemeClr val="bg1"/>
              </a:solidFill>
            </a:endParaRPr>
          </a:p>
        </p:txBody>
      </p:sp>
      <p:sp>
        <p:nvSpPr>
          <p:cNvPr id="94" name="TextBox 93">
            <a:extLst>
              <a:ext uri="{FF2B5EF4-FFF2-40B4-BE49-F238E27FC236}">
                <a16:creationId xmlns:a16="http://schemas.microsoft.com/office/drawing/2014/main" id="{0E19ACAF-9401-49DF-ACFF-2BA2129506AB}"/>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9" name="TextBox 18">
            <a:extLst>
              <a:ext uri="{FF2B5EF4-FFF2-40B4-BE49-F238E27FC236}">
                <a16:creationId xmlns:a16="http://schemas.microsoft.com/office/drawing/2014/main" id="{C7DA61FB-62DC-49AD-9B92-29AA7966F747}"/>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CBA8A47F-2243-412F-A1A8-FA8E3475F5E1}"/>
              </a:ext>
            </a:extLst>
          </p:cNvPr>
          <p:cNvSpPr>
            <a:spLocks noGrp="1"/>
          </p:cNvSpPr>
          <p:nvPr>
            <p:ph type="title"/>
          </p:nvPr>
        </p:nvSpPr>
        <p:spPr/>
        <p:txBody>
          <a:bodyPr/>
          <a:lstStyle/>
          <a:p>
            <a:r>
              <a:rPr lang="en-US"/>
              <a:t>Click to edit Master title style</a:t>
            </a:r>
          </a:p>
        </p:txBody>
      </p:sp>
      <p:sp>
        <p:nvSpPr>
          <p:cNvPr id="16" name="Subtitle 2">
            <a:extLst>
              <a:ext uri="{FF2B5EF4-FFF2-40B4-BE49-F238E27FC236}">
                <a16:creationId xmlns:a16="http://schemas.microsoft.com/office/drawing/2014/main" id="{EEA64E97-C31D-49B1-B8E1-20E5F404F516}"/>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 Placeholder 3">
            <a:extLst>
              <a:ext uri="{FF2B5EF4-FFF2-40B4-BE49-F238E27FC236}">
                <a16:creationId xmlns:a16="http://schemas.microsoft.com/office/drawing/2014/main" id="{2E201879-B985-4ADE-8AD6-6C3E14CE0AFE}"/>
              </a:ext>
            </a:extLst>
          </p:cNvPr>
          <p:cNvSpPr>
            <a:spLocks noGrp="1"/>
          </p:cNvSpPr>
          <p:nvPr>
            <p:ph type="body" sz="quarter" idx="19"/>
          </p:nvPr>
        </p:nvSpPr>
        <p:spPr>
          <a:xfrm>
            <a:off x="610850" y="4282873"/>
            <a:ext cx="1828800" cy="1458912"/>
          </a:xfrm>
        </p:spPr>
        <p:txBody>
          <a:bodyPr/>
          <a:lstStyle>
            <a:lvl1pPr algn="ctr">
              <a:lnSpc>
                <a:spcPct val="100000"/>
              </a:lnSpc>
              <a:spcBef>
                <a:spcPts val="600"/>
              </a:spcBef>
              <a:defRPr sz="2000">
                <a:solidFill>
                  <a:schemeClr val="accent4"/>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edit Master text styles</a:t>
            </a:r>
          </a:p>
          <a:p>
            <a:pPr lvl="1"/>
            <a:r>
              <a:rPr lang="en-US"/>
              <a:t>Second level</a:t>
            </a:r>
          </a:p>
        </p:txBody>
      </p:sp>
      <p:sp>
        <p:nvSpPr>
          <p:cNvPr id="28" name="Text Placeholder 3">
            <a:extLst>
              <a:ext uri="{FF2B5EF4-FFF2-40B4-BE49-F238E27FC236}">
                <a16:creationId xmlns:a16="http://schemas.microsoft.com/office/drawing/2014/main" id="{9495BAAB-E860-4075-9DA3-ABA7C32D235E}"/>
              </a:ext>
            </a:extLst>
          </p:cNvPr>
          <p:cNvSpPr>
            <a:spLocks noGrp="1"/>
          </p:cNvSpPr>
          <p:nvPr>
            <p:ph type="body" sz="quarter" idx="20"/>
          </p:nvPr>
        </p:nvSpPr>
        <p:spPr>
          <a:xfrm>
            <a:off x="2894013" y="4282873"/>
            <a:ext cx="1828800" cy="1458912"/>
          </a:xfrm>
        </p:spPr>
        <p:txBody>
          <a:bodyPr/>
          <a:lstStyle>
            <a:lvl1pPr algn="ctr">
              <a:lnSpc>
                <a:spcPct val="100000"/>
              </a:lnSpc>
              <a:spcBef>
                <a:spcPts val="600"/>
              </a:spcBef>
              <a:defRPr sz="2000">
                <a:solidFill>
                  <a:schemeClr val="accent6"/>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edit Master text styles</a:t>
            </a:r>
          </a:p>
          <a:p>
            <a:pPr lvl="1"/>
            <a:r>
              <a:rPr lang="en-US"/>
              <a:t>Second level</a:t>
            </a:r>
          </a:p>
        </p:txBody>
      </p:sp>
      <p:sp>
        <p:nvSpPr>
          <p:cNvPr id="29" name="Text Placeholder 3">
            <a:extLst>
              <a:ext uri="{FF2B5EF4-FFF2-40B4-BE49-F238E27FC236}">
                <a16:creationId xmlns:a16="http://schemas.microsoft.com/office/drawing/2014/main" id="{62D3946B-F2F1-42AF-8E89-00761A7745D4}"/>
              </a:ext>
            </a:extLst>
          </p:cNvPr>
          <p:cNvSpPr>
            <a:spLocks noGrp="1"/>
          </p:cNvSpPr>
          <p:nvPr>
            <p:ph type="body" sz="quarter" idx="21"/>
          </p:nvPr>
        </p:nvSpPr>
        <p:spPr>
          <a:xfrm>
            <a:off x="5185093" y="4282873"/>
            <a:ext cx="1828800" cy="1458912"/>
          </a:xfrm>
        </p:spPr>
        <p:txBody>
          <a:bodyPr/>
          <a:lstStyle>
            <a:lvl1pPr algn="ctr">
              <a:lnSpc>
                <a:spcPct val="100000"/>
              </a:lnSpc>
              <a:spcBef>
                <a:spcPts val="600"/>
              </a:spcBef>
              <a:defRPr sz="2000">
                <a:solidFill>
                  <a:schemeClr val="accent1"/>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edit Master text styles</a:t>
            </a:r>
          </a:p>
          <a:p>
            <a:pPr lvl="1"/>
            <a:r>
              <a:rPr lang="en-US"/>
              <a:t>Second level</a:t>
            </a:r>
          </a:p>
        </p:txBody>
      </p:sp>
      <p:sp>
        <p:nvSpPr>
          <p:cNvPr id="30" name="Text Placeholder 3">
            <a:extLst>
              <a:ext uri="{FF2B5EF4-FFF2-40B4-BE49-F238E27FC236}">
                <a16:creationId xmlns:a16="http://schemas.microsoft.com/office/drawing/2014/main" id="{22F84664-2E68-46AE-AE2C-E8D2B6C9A1DD}"/>
              </a:ext>
            </a:extLst>
          </p:cNvPr>
          <p:cNvSpPr>
            <a:spLocks noGrp="1"/>
          </p:cNvSpPr>
          <p:nvPr>
            <p:ph type="body" sz="quarter" idx="22"/>
          </p:nvPr>
        </p:nvSpPr>
        <p:spPr>
          <a:xfrm>
            <a:off x="7470001" y="4282873"/>
            <a:ext cx="1828800" cy="1458912"/>
          </a:xfrm>
        </p:spPr>
        <p:txBody>
          <a:bodyPr/>
          <a:lstStyle>
            <a:lvl1pPr algn="ctr">
              <a:lnSpc>
                <a:spcPct val="100000"/>
              </a:lnSpc>
              <a:spcBef>
                <a:spcPts val="600"/>
              </a:spcBef>
              <a:defRPr sz="2000">
                <a:solidFill>
                  <a:schemeClr val="accent3"/>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edit Master text styles</a:t>
            </a:r>
          </a:p>
          <a:p>
            <a:pPr lvl="1"/>
            <a:r>
              <a:rPr lang="en-US"/>
              <a:t>Second level</a:t>
            </a:r>
          </a:p>
        </p:txBody>
      </p:sp>
      <p:sp>
        <p:nvSpPr>
          <p:cNvPr id="32" name="Text Placeholder 3">
            <a:extLst>
              <a:ext uri="{FF2B5EF4-FFF2-40B4-BE49-F238E27FC236}">
                <a16:creationId xmlns:a16="http://schemas.microsoft.com/office/drawing/2014/main" id="{CDC9B65E-8BAA-4676-9F32-44EC3772D342}"/>
              </a:ext>
            </a:extLst>
          </p:cNvPr>
          <p:cNvSpPr>
            <a:spLocks noGrp="1"/>
          </p:cNvSpPr>
          <p:nvPr>
            <p:ph type="body" sz="quarter" idx="23"/>
          </p:nvPr>
        </p:nvSpPr>
        <p:spPr>
          <a:xfrm>
            <a:off x="9752013" y="4282873"/>
            <a:ext cx="1828800" cy="1458912"/>
          </a:xfrm>
        </p:spPr>
        <p:txBody>
          <a:bodyPr/>
          <a:lstStyle>
            <a:lvl1pPr algn="ctr">
              <a:lnSpc>
                <a:spcPct val="100000"/>
              </a:lnSpc>
              <a:spcBef>
                <a:spcPts val="600"/>
              </a:spcBef>
              <a:defRPr sz="2000">
                <a:solidFill>
                  <a:schemeClr val="accent2"/>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5646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ig Statem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6567F8-257F-483B-B2D4-ACC66C513D8B}"/>
              </a:ext>
            </a:extLst>
          </p:cNvPr>
          <p:cNvSpPr/>
          <p:nvPr userDrawn="1"/>
        </p:nvSpPr>
        <p:spPr bwMode="gray">
          <a:xfrm>
            <a:off x="4846201" y="-27162"/>
            <a:ext cx="7374601" cy="6793722"/>
          </a:xfrm>
          <a:prstGeom prst="rect">
            <a:avLst/>
          </a:prstGeom>
          <a:solidFill>
            <a:srgbClr val="C6C6C8">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Verdana"/>
            </a:endParaRPr>
          </a:p>
        </p:txBody>
      </p:sp>
      <p:sp>
        <p:nvSpPr>
          <p:cNvPr id="664" name="Right Triangle 663">
            <a:extLst>
              <a:ext uri="{FF2B5EF4-FFF2-40B4-BE49-F238E27FC236}">
                <a16:creationId xmlns:a16="http://schemas.microsoft.com/office/drawing/2014/main" id="{2C5A75DF-B9C1-4A5D-8693-A417E8858D63}"/>
              </a:ext>
            </a:extLst>
          </p:cNvPr>
          <p:cNvSpPr/>
          <p:nvPr/>
        </p:nvSpPr>
        <p:spPr bwMode="gray">
          <a:xfrm>
            <a:off x="6785686" y="5795355"/>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5" name="Right Triangle 664">
            <a:extLst>
              <a:ext uri="{FF2B5EF4-FFF2-40B4-BE49-F238E27FC236}">
                <a16:creationId xmlns:a16="http://schemas.microsoft.com/office/drawing/2014/main" id="{A90A1136-1EEB-4C77-AFF4-9E0972EF13B5}"/>
              </a:ext>
            </a:extLst>
          </p:cNvPr>
          <p:cNvSpPr/>
          <p:nvPr/>
        </p:nvSpPr>
        <p:spPr bwMode="gray">
          <a:xfrm rot="10800000">
            <a:off x="6785686" y="5795355"/>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6" name="Right Triangle 665">
            <a:extLst>
              <a:ext uri="{FF2B5EF4-FFF2-40B4-BE49-F238E27FC236}">
                <a16:creationId xmlns:a16="http://schemas.microsoft.com/office/drawing/2014/main" id="{B4FDC405-07DE-49A2-92C3-22D7CCC2B1FD}"/>
              </a:ext>
            </a:extLst>
          </p:cNvPr>
          <p:cNvSpPr/>
          <p:nvPr/>
        </p:nvSpPr>
        <p:spPr bwMode="gray">
          <a:xfrm flipV="1">
            <a:off x="6785686"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7" name="Right Triangle 666">
            <a:extLst>
              <a:ext uri="{FF2B5EF4-FFF2-40B4-BE49-F238E27FC236}">
                <a16:creationId xmlns:a16="http://schemas.microsoft.com/office/drawing/2014/main" id="{317C1343-52C5-4AAB-A6B1-5E64545CFC16}"/>
              </a:ext>
            </a:extLst>
          </p:cNvPr>
          <p:cNvSpPr/>
          <p:nvPr/>
        </p:nvSpPr>
        <p:spPr bwMode="gray">
          <a:xfrm>
            <a:off x="6785686"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8" name="Right Triangle 667">
            <a:extLst>
              <a:ext uri="{FF2B5EF4-FFF2-40B4-BE49-F238E27FC236}">
                <a16:creationId xmlns:a16="http://schemas.microsoft.com/office/drawing/2014/main" id="{180F82F4-4FF4-4115-A2EE-359EF0AAF35B}"/>
              </a:ext>
            </a:extLst>
          </p:cNvPr>
          <p:cNvSpPr/>
          <p:nvPr/>
        </p:nvSpPr>
        <p:spPr bwMode="gray">
          <a:xfrm rot="10800000">
            <a:off x="6785686" y="4823069"/>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9" name="Right Triangle 668">
            <a:extLst>
              <a:ext uri="{FF2B5EF4-FFF2-40B4-BE49-F238E27FC236}">
                <a16:creationId xmlns:a16="http://schemas.microsoft.com/office/drawing/2014/main" id="{D31F4E0E-C07A-465F-A7E0-9B67B9FBB38F}"/>
              </a:ext>
            </a:extLst>
          </p:cNvPr>
          <p:cNvSpPr/>
          <p:nvPr/>
        </p:nvSpPr>
        <p:spPr bwMode="gray">
          <a:xfrm>
            <a:off x="6785686" y="2882357"/>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0" name="Right Triangle 669">
            <a:extLst>
              <a:ext uri="{FF2B5EF4-FFF2-40B4-BE49-F238E27FC236}">
                <a16:creationId xmlns:a16="http://schemas.microsoft.com/office/drawing/2014/main" id="{9660FF54-EE5F-469D-A717-B169EBB5113A}"/>
              </a:ext>
            </a:extLst>
          </p:cNvPr>
          <p:cNvSpPr/>
          <p:nvPr/>
        </p:nvSpPr>
        <p:spPr bwMode="gray">
          <a:xfrm flipV="1">
            <a:off x="6785686"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1" name="Right Triangle 670">
            <a:extLst>
              <a:ext uri="{FF2B5EF4-FFF2-40B4-BE49-F238E27FC236}">
                <a16:creationId xmlns:a16="http://schemas.microsoft.com/office/drawing/2014/main" id="{A262CDFD-0FF1-428E-96C5-E87AE98B3FAB}"/>
              </a:ext>
            </a:extLst>
          </p:cNvPr>
          <p:cNvSpPr/>
          <p:nvPr/>
        </p:nvSpPr>
        <p:spPr bwMode="gray">
          <a:xfrm>
            <a:off x="6785686"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2" name="Right Triangle 671">
            <a:extLst>
              <a:ext uri="{FF2B5EF4-FFF2-40B4-BE49-F238E27FC236}">
                <a16:creationId xmlns:a16="http://schemas.microsoft.com/office/drawing/2014/main" id="{9FB9B9C6-14C5-44EC-8357-E491F4166AC7}"/>
              </a:ext>
            </a:extLst>
          </p:cNvPr>
          <p:cNvSpPr/>
          <p:nvPr/>
        </p:nvSpPr>
        <p:spPr bwMode="gray">
          <a:xfrm rot="10800000">
            <a:off x="6785687" y="1913743"/>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3" name="Right Triangle 672">
            <a:extLst>
              <a:ext uri="{FF2B5EF4-FFF2-40B4-BE49-F238E27FC236}">
                <a16:creationId xmlns:a16="http://schemas.microsoft.com/office/drawing/2014/main" id="{D115A183-5DEE-4557-906C-841E8BF4AD8A}"/>
              </a:ext>
            </a:extLst>
          </p:cNvPr>
          <p:cNvSpPr/>
          <p:nvPr/>
        </p:nvSpPr>
        <p:spPr bwMode="gray">
          <a:xfrm>
            <a:off x="6785686" y="-271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4" name="Right Triangle 673">
            <a:extLst>
              <a:ext uri="{FF2B5EF4-FFF2-40B4-BE49-F238E27FC236}">
                <a16:creationId xmlns:a16="http://schemas.microsoft.com/office/drawing/2014/main" id="{D4CB3AC0-7B72-4B5F-9C38-87217C5E0053}"/>
              </a:ext>
            </a:extLst>
          </p:cNvPr>
          <p:cNvSpPr/>
          <p:nvPr/>
        </p:nvSpPr>
        <p:spPr bwMode="gray">
          <a:xfrm rot="10800000">
            <a:off x="6785686" y="-22208"/>
            <a:ext cx="971203" cy="971203"/>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6" name="Right Triangle 675">
            <a:extLst>
              <a:ext uri="{FF2B5EF4-FFF2-40B4-BE49-F238E27FC236}">
                <a16:creationId xmlns:a16="http://schemas.microsoft.com/office/drawing/2014/main" id="{070D0D90-434D-4A79-8FAF-A28B596E8BA5}"/>
              </a:ext>
            </a:extLst>
          </p:cNvPr>
          <p:cNvSpPr/>
          <p:nvPr/>
        </p:nvSpPr>
        <p:spPr bwMode="gray">
          <a:xfrm flipH="1">
            <a:off x="7756889" y="5795355"/>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7" name="Right Triangle 676">
            <a:extLst>
              <a:ext uri="{FF2B5EF4-FFF2-40B4-BE49-F238E27FC236}">
                <a16:creationId xmlns:a16="http://schemas.microsoft.com/office/drawing/2014/main" id="{E0272DA3-CBE0-4928-B3BE-526A7132B020}"/>
              </a:ext>
            </a:extLst>
          </p:cNvPr>
          <p:cNvSpPr/>
          <p:nvPr/>
        </p:nvSpPr>
        <p:spPr bwMode="gray">
          <a:xfrm flipH="1" flipV="1">
            <a:off x="7756889"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8" name="Right Triangle 677">
            <a:extLst>
              <a:ext uri="{FF2B5EF4-FFF2-40B4-BE49-F238E27FC236}">
                <a16:creationId xmlns:a16="http://schemas.microsoft.com/office/drawing/2014/main" id="{2B259B49-A833-4074-9BC3-732A6ADC9E90}"/>
              </a:ext>
            </a:extLst>
          </p:cNvPr>
          <p:cNvSpPr/>
          <p:nvPr/>
        </p:nvSpPr>
        <p:spPr bwMode="gray">
          <a:xfrm rot="10800000" flipH="1" flipV="1">
            <a:off x="7756890"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9" name="Right Triangle 678">
            <a:extLst>
              <a:ext uri="{FF2B5EF4-FFF2-40B4-BE49-F238E27FC236}">
                <a16:creationId xmlns:a16="http://schemas.microsoft.com/office/drawing/2014/main" id="{9DA52803-4D1C-4646-A426-92E685974004}"/>
              </a:ext>
            </a:extLst>
          </p:cNvPr>
          <p:cNvSpPr/>
          <p:nvPr/>
        </p:nvSpPr>
        <p:spPr bwMode="gray">
          <a:xfrm flipH="1">
            <a:off x="7756889"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0" name="Right Triangle 679">
            <a:extLst>
              <a:ext uri="{FF2B5EF4-FFF2-40B4-BE49-F238E27FC236}">
                <a16:creationId xmlns:a16="http://schemas.microsoft.com/office/drawing/2014/main" id="{44F2694C-C7FB-42C2-A130-87A3444CDB1A}"/>
              </a:ext>
            </a:extLst>
          </p:cNvPr>
          <p:cNvSpPr/>
          <p:nvPr/>
        </p:nvSpPr>
        <p:spPr bwMode="gray">
          <a:xfrm flipH="1">
            <a:off x="7756889" y="288235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1" name="Right Triangle 680">
            <a:extLst>
              <a:ext uri="{FF2B5EF4-FFF2-40B4-BE49-F238E27FC236}">
                <a16:creationId xmlns:a16="http://schemas.microsoft.com/office/drawing/2014/main" id="{0C0C2D22-DB2D-42C3-9C39-02B032BE37E1}"/>
              </a:ext>
            </a:extLst>
          </p:cNvPr>
          <p:cNvSpPr/>
          <p:nvPr/>
        </p:nvSpPr>
        <p:spPr bwMode="gray">
          <a:xfrm rot="10800000" flipH="1">
            <a:off x="7756890"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2" name="Right Triangle 681">
            <a:extLst>
              <a:ext uri="{FF2B5EF4-FFF2-40B4-BE49-F238E27FC236}">
                <a16:creationId xmlns:a16="http://schemas.microsoft.com/office/drawing/2014/main" id="{2B091DFD-235A-4F82-8400-3D2D23513EED}"/>
              </a:ext>
            </a:extLst>
          </p:cNvPr>
          <p:cNvSpPr/>
          <p:nvPr/>
        </p:nvSpPr>
        <p:spPr bwMode="gray">
          <a:xfrm flipH="1" flipV="1">
            <a:off x="7756889" y="941662"/>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3" name="Right Triangle 682">
            <a:extLst>
              <a:ext uri="{FF2B5EF4-FFF2-40B4-BE49-F238E27FC236}">
                <a16:creationId xmlns:a16="http://schemas.microsoft.com/office/drawing/2014/main" id="{9F1ACCCB-E98E-4873-86E7-F06C490CFDAF}"/>
              </a:ext>
            </a:extLst>
          </p:cNvPr>
          <p:cNvSpPr/>
          <p:nvPr/>
        </p:nvSpPr>
        <p:spPr bwMode="gray">
          <a:xfrm rot="10800000" flipH="1" flipV="1">
            <a:off x="7756889" y="9416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4" name="Right Triangle 683">
            <a:extLst>
              <a:ext uri="{FF2B5EF4-FFF2-40B4-BE49-F238E27FC236}">
                <a16:creationId xmlns:a16="http://schemas.microsoft.com/office/drawing/2014/main" id="{4E5AC737-AE04-405D-9369-4528A38149C6}"/>
              </a:ext>
            </a:extLst>
          </p:cNvPr>
          <p:cNvSpPr/>
          <p:nvPr/>
        </p:nvSpPr>
        <p:spPr bwMode="gray">
          <a:xfrm flipH="1">
            <a:off x="7756889" y="191374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5" name="Right Triangle 684">
            <a:extLst>
              <a:ext uri="{FF2B5EF4-FFF2-40B4-BE49-F238E27FC236}">
                <a16:creationId xmlns:a16="http://schemas.microsoft.com/office/drawing/2014/main" id="{5075BADC-B414-49AE-AD6B-CCF5D545CD37}"/>
              </a:ext>
            </a:extLst>
          </p:cNvPr>
          <p:cNvSpPr/>
          <p:nvPr/>
        </p:nvSpPr>
        <p:spPr bwMode="gray">
          <a:xfrm rot="10800000" flipH="1">
            <a:off x="7756890"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6" name="Right Triangle 685">
            <a:extLst>
              <a:ext uri="{FF2B5EF4-FFF2-40B4-BE49-F238E27FC236}">
                <a16:creationId xmlns:a16="http://schemas.microsoft.com/office/drawing/2014/main" id="{14A93DDE-9D44-4F70-94E3-4445B9184CD9}"/>
              </a:ext>
            </a:extLst>
          </p:cNvPr>
          <p:cNvSpPr/>
          <p:nvPr/>
        </p:nvSpPr>
        <p:spPr bwMode="gray">
          <a:xfrm flipH="1">
            <a:off x="7756889" y="-2716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7" name="Right Triangle 686">
            <a:extLst>
              <a:ext uri="{FF2B5EF4-FFF2-40B4-BE49-F238E27FC236}">
                <a16:creationId xmlns:a16="http://schemas.microsoft.com/office/drawing/2014/main" id="{A592FFE6-CF46-4EBE-BA58-E0E350F196F9}"/>
              </a:ext>
            </a:extLst>
          </p:cNvPr>
          <p:cNvSpPr/>
          <p:nvPr/>
        </p:nvSpPr>
        <p:spPr bwMode="gray">
          <a:xfrm rot="10800000" flipH="1">
            <a:off x="7756889"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9" name="Right Triangle 688">
            <a:extLst>
              <a:ext uri="{FF2B5EF4-FFF2-40B4-BE49-F238E27FC236}">
                <a16:creationId xmlns:a16="http://schemas.microsoft.com/office/drawing/2014/main" id="{173D5322-E331-4813-93EC-69B856F13151}"/>
              </a:ext>
            </a:extLst>
          </p:cNvPr>
          <p:cNvSpPr/>
          <p:nvPr/>
        </p:nvSpPr>
        <p:spPr bwMode="gray">
          <a:xfrm>
            <a:off x="8728091" y="5795355"/>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0" name="Right Triangle 689">
            <a:extLst>
              <a:ext uri="{FF2B5EF4-FFF2-40B4-BE49-F238E27FC236}">
                <a16:creationId xmlns:a16="http://schemas.microsoft.com/office/drawing/2014/main" id="{7087EB5C-B6C9-40F5-AAA9-8BF7A0F05F2D}"/>
              </a:ext>
            </a:extLst>
          </p:cNvPr>
          <p:cNvSpPr/>
          <p:nvPr/>
        </p:nvSpPr>
        <p:spPr bwMode="gray">
          <a:xfrm rot="10800000">
            <a:off x="8728091"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1" name="Right Triangle 690">
            <a:extLst>
              <a:ext uri="{FF2B5EF4-FFF2-40B4-BE49-F238E27FC236}">
                <a16:creationId xmlns:a16="http://schemas.microsoft.com/office/drawing/2014/main" id="{6AB551A9-231E-452E-95A3-E890EF780EB2}"/>
              </a:ext>
            </a:extLst>
          </p:cNvPr>
          <p:cNvSpPr/>
          <p:nvPr/>
        </p:nvSpPr>
        <p:spPr bwMode="gray">
          <a:xfrm flipV="1">
            <a:off x="8728091" y="385098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2" name="Right Triangle 691">
            <a:extLst>
              <a:ext uri="{FF2B5EF4-FFF2-40B4-BE49-F238E27FC236}">
                <a16:creationId xmlns:a16="http://schemas.microsoft.com/office/drawing/2014/main" id="{21F04599-4599-4390-A8BB-A75F20BA9AF8}"/>
              </a:ext>
            </a:extLst>
          </p:cNvPr>
          <p:cNvSpPr/>
          <p:nvPr/>
        </p:nvSpPr>
        <p:spPr bwMode="gray">
          <a:xfrm>
            <a:off x="8728091"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3" name="Right Triangle 692">
            <a:extLst>
              <a:ext uri="{FF2B5EF4-FFF2-40B4-BE49-F238E27FC236}">
                <a16:creationId xmlns:a16="http://schemas.microsoft.com/office/drawing/2014/main" id="{F1BB26B7-3C77-4B97-82F4-557B9675DD69}"/>
              </a:ext>
            </a:extLst>
          </p:cNvPr>
          <p:cNvSpPr/>
          <p:nvPr/>
        </p:nvSpPr>
        <p:spPr bwMode="gray">
          <a:xfrm rot="10800000">
            <a:off x="8728092"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4" name="Right Triangle 693">
            <a:extLst>
              <a:ext uri="{FF2B5EF4-FFF2-40B4-BE49-F238E27FC236}">
                <a16:creationId xmlns:a16="http://schemas.microsoft.com/office/drawing/2014/main" id="{0776ED34-7278-4000-8E07-3C3FCCF35AD1}"/>
              </a:ext>
            </a:extLst>
          </p:cNvPr>
          <p:cNvSpPr/>
          <p:nvPr/>
        </p:nvSpPr>
        <p:spPr bwMode="gray">
          <a:xfrm>
            <a:off x="8728091"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5" name="Right Triangle 694">
            <a:extLst>
              <a:ext uri="{FF2B5EF4-FFF2-40B4-BE49-F238E27FC236}">
                <a16:creationId xmlns:a16="http://schemas.microsoft.com/office/drawing/2014/main" id="{86D8E87C-B42C-4B03-8D84-C3999BCAC26C}"/>
              </a:ext>
            </a:extLst>
          </p:cNvPr>
          <p:cNvSpPr/>
          <p:nvPr/>
        </p:nvSpPr>
        <p:spPr bwMode="gray">
          <a:xfrm rot="10800000">
            <a:off x="8728091" y="2882357"/>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6" name="Right Triangle 695">
            <a:extLst>
              <a:ext uri="{FF2B5EF4-FFF2-40B4-BE49-F238E27FC236}">
                <a16:creationId xmlns:a16="http://schemas.microsoft.com/office/drawing/2014/main" id="{9445DD0C-B2B3-493E-82CD-A24EF1FA983A}"/>
              </a:ext>
            </a:extLst>
          </p:cNvPr>
          <p:cNvSpPr/>
          <p:nvPr/>
        </p:nvSpPr>
        <p:spPr bwMode="gray">
          <a:xfrm flipV="1">
            <a:off x="8728091"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7" name="Right Triangle 696">
            <a:extLst>
              <a:ext uri="{FF2B5EF4-FFF2-40B4-BE49-F238E27FC236}">
                <a16:creationId xmlns:a16="http://schemas.microsoft.com/office/drawing/2014/main" id="{BC80C5D1-DF00-4032-B44A-1F21057F0197}"/>
              </a:ext>
            </a:extLst>
          </p:cNvPr>
          <p:cNvSpPr/>
          <p:nvPr/>
        </p:nvSpPr>
        <p:spPr bwMode="gray">
          <a:xfrm rot="10800000">
            <a:off x="8728091"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8" name="Right Triangle 697">
            <a:extLst>
              <a:ext uri="{FF2B5EF4-FFF2-40B4-BE49-F238E27FC236}">
                <a16:creationId xmlns:a16="http://schemas.microsoft.com/office/drawing/2014/main" id="{C14A4699-BC04-4EE4-8BAA-34ED5DF9C577}"/>
              </a:ext>
            </a:extLst>
          </p:cNvPr>
          <p:cNvSpPr/>
          <p:nvPr/>
        </p:nvSpPr>
        <p:spPr bwMode="gray">
          <a:xfrm>
            <a:off x="8728091" y="-271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99" name="Right Triangle 698">
            <a:extLst>
              <a:ext uri="{FF2B5EF4-FFF2-40B4-BE49-F238E27FC236}">
                <a16:creationId xmlns:a16="http://schemas.microsoft.com/office/drawing/2014/main" id="{925537A2-4317-4E47-9FE1-6B7803BBDE5F}"/>
              </a:ext>
            </a:extLst>
          </p:cNvPr>
          <p:cNvSpPr/>
          <p:nvPr/>
        </p:nvSpPr>
        <p:spPr bwMode="gray">
          <a:xfrm rot="10800000">
            <a:off x="8728091" y="-22208"/>
            <a:ext cx="971203" cy="971203"/>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1" name="Right Triangle 700">
            <a:extLst>
              <a:ext uri="{FF2B5EF4-FFF2-40B4-BE49-F238E27FC236}">
                <a16:creationId xmlns:a16="http://schemas.microsoft.com/office/drawing/2014/main" id="{1B607426-67FE-42D5-BCD6-19FDC482EA97}"/>
              </a:ext>
            </a:extLst>
          </p:cNvPr>
          <p:cNvSpPr/>
          <p:nvPr/>
        </p:nvSpPr>
        <p:spPr bwMode="gray">
          <a:xfrm flipH="1">
            <a:off x="9699295"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2" name="Right Triangle 701">
            <a:extLst>
              <a:ext uri="{FF2B5EF4-FFF2-40B4-BE49-F238E27FC236}">
                <a16:creationId xmlns:a16="http://schemas.microsoft.com/office/drawing/2014/main" id="{3721A5D6-FDD8-486E-A763-9ECC7183A88C}"/>
              </a:ext>
            </a:extLst>
          </p:cNvPr>
          <p:cNvSpPr/>
          <p:nvPr/>
        </p:nvSpPr>
        <p:spPr bwMode="gray">
          <a:xfrm rot="10800000" flipH="1">
            <a:off x="9699296" y="5795355"/>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3" name="Right Triangle 702">
            <a:extLst>
              <a:ext uri="{FF2B5EF4-FFF2-40B4-BE49-F238E27FC236}">
                <a16:creationId xmlns:a16="http://schemas.microsoft.com/office/drawing/2014/main" id="{A205A44E-E520-43E2-8A45-05DA297D7B05}"/>
              </a:ext>
            </a:extLst>
          </p:cNvPr>
          <p:cNvSpPr/>
          <p:nvPr/>
        </p:nvSpPr>
        <p:spPr bwMode="gray">
          <a:xfrm flipH="1" flipV="1">
            <a:off x="9699295"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4" name="Right Triangle 703">
            <a:extLst>
              <a:ext uri="{FF2B5EF4-FFF2-40B4-BE49-F238E27FC236}">
                <a16:creationId xmlns:a16="http://schemas.microsoft.com/office/drawing/2014/main" id="{0D2B5A27-66BF-44F5-9BEE-BC124D04F6EC}"/>
              </a:ext>
            </a:extLst>
          </p:cNvPr>
          <p:cNvSpPr/>
          <p:nvPr/>
        </p:nvSpPr>
        <p:spPr bwMode="gray">
          <a:xfrm rot="10800000" flipH="1" flipV="1">
            <a:off x="9699296" y="3850989"/>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5" name="Right Triangle 704">
            <a:extLst>
              <a:ext uri="{FF2B5EF4-FFF2-40B4-BE49-F238E27FC236}">
                <a16:creationId xmlns:a16="http://schemas.microsoft.com/office/drawing/2014/main" id="{9376A22E-84F0-4927-B75A-C1A44EA47339}"/>
              </a:ext>
            </a:extLst>
          </p:cNvPr>
          <p:cNvSpPr/>
          <p:nvPr/>
        </p:nvSpPr>
        <p:spPr bwMode="gray">
          <a:xfrm flipH="1">
            <a:off x="9699295"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6" name="Right Triangle 705">
            <a:extLst>
              <a:ext uri="{FF2B5EF4-FFF2-40B4-BE49-F238E27FC236}">
                <a16:creationId xmlns:a16="http://schemas.microsoft.com/office/drawing/2014/main" id="{10F437FB-B6F2-45B7-A64E-69C77E695654}"/>
              </a:ext>
            </a:extLst>
          </p:cNvPr>
          <p:cNvSpPr/>
          <p:nvPr/>
        </p:nvSpPr>
        <p:spPr bwMode="gray">
          <a:xfrm rot="10800000" flipH="1">
            <a:off x="9699295"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7" name="Right Triangle 706">
            <a:extLst>
              <a:ext uri="{FF2B5EF4-FFF2-40B4-BE49-F238E27FC236}">
                <a16:creationId xmlns:a16="http://schemas.microsoft.com/office/drawing/2014/main" id="{AC0CD031-0B0F-423B-97C9-EE39FA3BFA61}"/>
              </a:ext>
            </a:extLst>
          </p:cNvPr>
          <p:cNvSpPr/>
          <p:nvPr/>
        </p:nvSpPr>
        <p:spPr bwMode="gray">
          <a:xfrm flipH="1" flipV="1">
            <a:off x="9699295" y="941662"/>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8" name="Right Triangle 707">
            <a:extLst>
              <a:ext uri="{FF2B5EF4-FFF2-40B4-BE49-F238E27FC236}">
                <a16:creationId xmlns:a16="http://schemas.microsoft.com/office/drawing/2014/main" id="{EAF64B36-3319-4C74-9AB7-FEAB06B37641}"/>
              </a:ext>
            </a:extLst>
          </p:cNvPr>
          <p:cNvSpPr/>
          <p:nvPr/>
        </p:nvSpPr>
        <p:spPr bwMode="gray">
          <a:xfrm rot="10800000" flipH="1" flipV="1">
            <a:off x="9699295"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9" name="Right Triangle 708">
            <a:extLst>
              <a:ext uri="{FF2B5EF4-FFF2-40B4-BE49-F238E27FC236}">
                <a16:creationId xmlns:a16="http://schemas.microsoft.com/office/drawing/2014/main" id="{E3C54209-D8C1-426E-9A8A-A542770AD73F}"/>
              </a:ext>
            </a:extLst>
          </p:cNvPr>
          <p:cNvSpPr/>
          <p:nvPr/>
        </p:nvSpPr>
        <p:spPr bwMode="gray">
          <a:xfrm flipH="1">
            <a:off x="9699295" y="1913743"/>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10" name="Right Triangle 709">
            <a:extLst>
              <a:ext uri="{FF2B5EF4-FFF2-40B4-BE49-F238E27FC236}">
                <a16:creationId xmlns:a16="http://schemas.microsoft.com/office/drawing/2014/main" id="{CE48EDDD-15A2-4179-9723-EF0790D9AB7A}"/>
              </a:ext>
            </a:extLst>
          </p:cNvPr>
          <p:cNvSpPr/>
          <p:nvPr/>
        </p:nvSpPr>
        <p:spPr bwMode="gray">
          <a:xfrm rot="10800000" flipH="1">
            <a:off x="9699295" y="1913743"/>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11" name="Right Triangle 710">
            <a:extLst>
              <a:ext uri="{FF2B5EF4-FFF2-40B4-BE49-F238E27FC236}">
                <a16:creationId xmlns:a16="http://schemas.microsoft.com/office/drawing/2014/main" id="{AEB1B8E3-1301-4A21-AFF8-2369AF3E5025}"/>
              </a:ext>
            </a:extLst>
          </p:cNvPr>
          <p:cNvSpPr/>
          <p:nvPr/>
        </p:nvSpPr>
        <p:spPr bwMode="gray">
          <a:xfrm flipH="1">
            <a:off x="9699295" y="-27163"/>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12" name="Right Triangle 711">
            <a:extLst>
              <a:ext uri="{FF2B5EF4-FFF2-40B4-BE49-F238E27FC236}">
                <a16:creationId xmlns:a16="http://schemas.microsoft.com/office/drawing/2014/main" id="{22321A31-BBD8-4021-8D12-DD2AD359ACB7}"/>
              </a:ext>
            </a:extLst>
          </p:cNvPr>
          <p:cNvSpPr/>
          <p:nvPr/>
        </p:nvSpPr>
        <p:spPr bwMode="gray">
          <a:xfrm rot="10800000" flipH="1">
            <a:off x="9699295"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06" name="Freeform: Shape 805">
            <a:extLst>
              <a:ext uri="{FF2B5EF4-FFF2-40B4-BE49-F238E27FC236}">
                <a16:creationId xmlns:a16="http://schemas.microsoft.com/office/drawing/2014/main" id="{1A9DA018-B052-4202-B3DD-762545F3AC9F}"/>
              </a:ext>
            </a:extLst>
          </p:cNvPr>
          <p:cNvSpPr/>
          <p:nvPr/>
        </p:nvSpPr>
        <p:spPr bwMode="gray">
          <a:xfrm flipH="1">
            <a:off x="11642605" y="942851"/>
            <a:ext cx="2377" cy="1189"/>
          </a:xfrm>
          <a:custGeom>
            <a:avLst/>
            <a:gdLst>
              <a:gd name="connsiteX0" fmla="*/ 1188 w 2377"/>
              <a:gd name="connsiteY0" fmla="*/ 0 h 1189"/>
              <a:gd name="connsiteX1" fmla="*/ 0 w 2377"/>
              <a:gd name="connsiteY1" fmla="*/ 1189 h 1189"/>
              <a:gd name="connsiteX2" fmla="*/ 2377 w 2377"/>
              <a:gd name="connsiteY2" fmla="*/ 1189 h 1189"/>
              <a:gd name="connsiteX3" fmla="*/ 1188 w 2377"/>
              <a:gd name="connsiteY3" fmla="*/ 0 h 1189"/>
            </a:gdLst>
            <a:ahLst/>
            <a:cxnLst>
              <a:cxn ang="0">
                <a:pos x="connsiteX0" y="connsiteY0"/>
              </a:cxn>
              <a:cxn ang="0">
                <a:pos x="connsiteX1" y="connsiteY1"/>
              </a:cxn>
              <a:cxn ang="0">
                <a:pos x="connsiteX2" y="connsiteY2"/>
              </a:cxn>
              <a:cxn ang="0">
                <a:pos x="connsiteX3" y="connsiteY3"/>
              </a:cxn>
            </a:cxnLst>
            <a:rect l="l" t="t" r="r" b="b"/>
            <a:pathLst>
              <a:path w="2377" h="1189">
                <a:moveTo>
                  <a:pt x="1188" y="0"/>
                </a:moveTo>
                <a:lnTo>
                  <a:pt x="0" y="1189"/>
                </a:lnTo>
                <a:lnTo>
                  <a:pt x="2377" y="1189"/>
                </a:lnTo>
                <a:lnTo>
                  <a:pt x="1188"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05" name="Freeform: Shape 804">
            <a:extLst>
              <a:ext uri="{FF2B5EF4-FFF2-40B4-BE49-F238E27FC236}">
                <a16:creationId xmlns:a16="http://schemas.microsoft.com/office/drawing/2014/main" id="{0B30A448-CF71-4D0C-BABB-85036722715B}"/>
              </a:ext>
            </a:extLst>
          </p:cNvPr>
          <p:cNvSpPr/>
          <p:nvPr/>
        </p:nvSpPr>
        <p:spPr bwMode="gray">
          <a:xfrm flipH="1">
            <a:off x="11644982" y="944040"/>
            <a:ext cx="547018" cy="547018"/>
          </a:xfrm>
          <a:custGeom>
            <a:avLst/>
            <a:gdLst>
              <a:gd name="connsiteX0" fmla="*/ 547018 w 547018"/>
              <a:gd name="connsiteY0" fmla="*/ 0 h 547018"/>
              <a:gd name="connsiteX1" fmla="*/ 0 w 547018"/>
              <a:gd name="connsiteY1" fmla="*/ 0 h 547018"/>
              <a:gd name="connsiteX2" fmla="*/ 0 w 547018"/>
              <a:gd name="connsiteY2" fmla="*/ 547018 h 547018"/>
              <a:gd name="connsiteX3" fmla="*/ 547018 w 547018"/>
              <a:gd name="connsiteY3" fmla="*/ 0 h 547018"/>
            </a:gdLst>
            <a:ahLst/>
            <a:cxnLst>
              <a:cxn ang="0">
                <a:pos x="connsiteX0" y="connsiteY0"/>
              </a:cxn>
              <a:cxn ang="0">
                <a:pos x="connsiteX1" y="connsiteY1"/>
              </a:cxn>
              <a:cxn ang="0">
                <a:pos x="connsiteX2" y="connsiteY2"/>
              </a:cxn>
              <a:cxn ang="0">
                <a:pos x="connsiteX3" y="connsiteY3"/>
              </a:cxn>
            </a:cxnLst>
            <a:rect l="l" t="t" r="r" b="b"/>
            <a:pathLst>
              <a:path w="547018" h="547018">
                <a:moveTo>
                  <a:pt x="547018" y="0"/>
                </a:moveTo>
                <a:lnTo>
                  <a:pt x="0" y="0"/>
                </a:lnTo>
                <a:lnTo>
                  <a:pt x="0" y="547018"/>
                </a:lnTo>
                <a:lnTo>
                  <a:pt x="547018"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01" name="Freeform: Shape 800">
            <a:extLst>
              <a:ext uri="{FF2B5EF4-FFF2-40B4-BE49-F238E27FC236}">
                <a16:creationId xmlns:a16="http://schemas.microsoft.com/office/drawing/2014/main" id="{D9357F95-7EF6-4C2E-AA16-1B5306D68394}"/>
              </a:ext>
            </a:extLst>
          </p:cNvPr>
          <p:cNvSpPr/>
          <p:nvPr/>
        </p:nvSpPr>
        <p:spPr bwMode="gray">
          <a:xfrm flipH="1">
            <a:off x="11642606" y="3852274"/>
            <a:ext cx="2571" cy="1286"/>
          </a:xfrm>
          <a:custGeom>
            <a:avLst/>
            <a:gdLst>
              <a:gd name="connsiteX0" fmla="*/ 1286 w 2571"/>
              <a:gd name="connsiteY0" fmla="*/ 0 h 1286"/>
              <a:gd name="connsiteX1" fmla="*/ 0 w 2571"/>
              <a:gd name="connsiteY1" fmla="*/ 1286 h 1286"/>
              <a:gd name="connsiteX2" fmla="*/ 2571 w 2571"/>
              <a:gd name="connsiteY2" fmla="*/ 1286 h 1286"/>
              <a:gd name="connsiteX3" fmla="*/ 2571 w 2571"/>
              <a:gd name="connsiteY3" fmla="*/ 1285 h 1286"/>
              <a:gd name="connsiteX4" fmla="*/ 1286 w 2571"/>
              <a:gd name="connsiteY4" fmla="*/ 0 h 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286">
                <a:moveTo>
                  <a:pt x="1286" y="0"/>
                </a:moveTo>
                <a:lnTo>
                  <a:pt x="0" y="1286"/>
                </a:lnTo>
                <a:lnTo>
                  <a:pt x="2571" y="1286"/>
                </a:lnTo>
                <a:lnTo>
                  <a:pt x="2571" y="1285"/>
                </a:lnTo>
                <a:lnTo>
                  <a:pt x="1286"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00" name="Freeform: Shape 799">
            <a:extLst>
              <a:ext uri="{FF2B5EF4-FFF2-40B4-BE49-F238E27FC236}">
                <a16:creationId xmlns:a16="http://schemas.microsoft.com/office/drawing/2014/main" id="{D3D62801-9D5B-4629-ADE5-11D828E45A92}"/>
              </a:ext>
            </a:extLst>
          </p:cNvPr>
          <p:cNvSpPr/>
          <p:nvPr/>
        </p:nvSpPr>
        <p:spPr bwMode="gray">
          <a:xfrm flipH="1">
            <a:off x="11645177" y="3853560"/>
            <a:ext cx="546823" cy="546823"/>
          </a:xfrm>
          <a:custGeom>
            <a:avLst/>
            <a:gdLst>
              <a:gd name="connsiteX0" fmla="*/ 546823 w 546823"/>
              <a:gd name="connsiteY0" fmla="*/ 0 h 546823"/>
              <a:gd name="connsiteX1" fmla="*/ 0 w 546823"/>
              <a:gd name="connsiteY1" fmla="*/ 0 h 546823"/>
              <a:gd name="connsiteX2" fmla="*/ 0 w 546823"/>
              <a:gd name="connsiteY2" fmla="*/ 546823 h 546823"/>
              <a:gd name="connsiteX3" fmla="*/ 546823 w 546823"/>
              <a:gd name="connsiteY3" fmla="*/ 0 h 546823"/>
            </a:gdLst>
            <a:ahLst/>
            <a:cxnLst>
              <a:cxn ang="0">
                <a:pos x="connsiteX0" y="connsiteY0"/>
              </a:cxn>
              <a:cxn ang="0">
                <a:pos x="connsiteX1" y="connsiteY1"/>
              </a:cxn>
              <a:cxn ang="0">
                <a:pos x="connsiteX2" y="connsiteY2"/>
              </a:cxn>
              <a:cxn ang="0">
                <a:pos x="connsiteX3" y="connsiteY3"/>
              </a:cxn>
            </a:cxnLst>
            <a:rect l="l" t="t" r="r" b="b"/>
            <a:pathLst>
              <a:path w="546823" h="546823">
                <a:moveTo>
                  <a:pt x="546823" y="0"/>
                </a:moveTo>
                <a:lnTo>
                  <a:pt x="0" y="0"/>
                </a:lnTo>
                <a:lnTo>
                  <a:pt x="0" y="546823"/>
                </a:lnTo>
                <a:lnTo>
                  <a:pt x="546823"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94" name="Freeform: Shape 793">
            <a:extLst>
              <a:ext uri="{FF2B5EF4-FFF2-40B4-BE49-F238E27FC236}">
                <a16:creationId xmlns:a16="http://schemas.microsoft.com/office/drawing/2014/main" id="{8D8B5F7D-87DB-4F9D-AEEA-3B88E754EC16}"/>
              </a:ext>
            </a:extLst>
          </p:cNvPr>
          <p:cNvSpPr/>
          <p:nvPr/>
        </p:nvSpPr>
        <p:spPr bwMode="gray">
          <a:xfrm flipH="1">
            <a:off x="11643794" y="394645"/>
            <a:ext cx="548206" cy="549395"/>
          </a:xfrm>
          <a:custGeom>
            <a:avLst/>
            <a:gdLst>
              <a:gd name="connsiteX0" fmla="*/ 0 w 548206"/>
              <a:gd name="connsiteY0" fmla="*/ 0 h 549395"/>
              <a:gd name="connsiteX1" fmla="*/ 0 w 548206"/>
              <a:gd name="connsiteY1" fmla="*/ 549395 h 549395"/>
              <a:gd name="connsiteX2" fmla="*/ 547018 w 548206"/>
              <a:gd name="connsiteY2" fmla="*/ 549395 h 549395"/>
              <a:gd name="connsiteX3" fmla="*/ 548206 w 548206"/>
              <a:gd name="connsiteY3" fmla="*/ 548206 h 549395"/>
              <a:gd name="connsiteX4" fmla="*/ 0 w 548206"/>
              <a:gd name="connsiteY4" fmla="*/ 0 h 549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206" h="549395">
                <a:moveTo>
                  <a:pt x="0" y="0"/>
                </a:moveTo>
                <a:lnTo>
                  <a:pt x="0" y="549395"/>
                </a:lnTo>
                <a:lnTo>
                  <a:pt x="547018" y="549395"/>
                </a:lnTo>
                <a:lnTo>
                  <a:pt x="548206" y="548206"/>
                </a:lnTo>
                <a:lnTo>
                  <a:pt x="0"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93" name="Freeform: Shape 792">
            <a:extLst>
              <a:ext uri="{FF2B5EF4-FFF2-40B4-BE49-F238E27FC236}">
                <a16:creationId xmlns:a16="http://schemas.microsoft.com/office/drawing/2014/main" id="{C7A3549D-BEA0-4C50-BDBF-D6C0E332EB04}"/>
              </a:ext>
            </a:extLst>
          </p:cNvPr>
          <p:cNvSpPr/>
          <p:nvPr/>
        </p:nvSpPr>
        <p:spPr bwMode="gray">
          <a:xfrm flipH="1">
            <a:off x="11642605" y="941663"/>
            <a:ext cx="1189" cy="2377"/>
          </a:xfrm>
          <a:custGeom>
            <a:avLst/>
            <a:gdLst>
              <a:gd name="connsiteX0" fmla="*/ 1189 w 1189"/>
              <a:gd name="connsiteY0" fmla="*/ 0 h 2377"/>
              <a:gd name="connsiteX1" fmla="*/ 0 w 1189"/>
              <a:gd name="connsiteY1" fmla="*/ 1188 h 2377"/>
              <a:gd name="connsiteX2" fmla="*/ 1189 w 1189"/>
              <a:gd name="connsiteY2" fmla="*/ 2377 h 2377"/>
              <a:gd name="connsiteX3" fmla="*/ 1189 w 1189"/>
              <a:gd name="connsiteY3" fmla="*/ 0 h 2377"/>
            </a:gdLst>
            <a:ahLst/>
            <a:cxnLst>
              <a:cxn ang="0">
                <a:pos x="connsiteX0" y="connsiteY0"/>
              </a:cxn>
              <a:cxn ang="0">
                <a:pos x="connsiteX1" y="connsiteY1"/>
              </a:cxn>
              <a:cxn ang="0">
                <a:pos x="connsiteX2" y="connsiteY2"/>
              </a:cxn>
              <a:cxn ang="0">
                <a:pos x="connsiteX3" y="connsiteY3"/>
              </a:cxn>
            </a:cxnLst>
            <a:rect l="l" t="t" r="r" b="b"/>
            <a:pathLst>
              <a:path w="1189" h="2377">
                <a:moveTo>
                  <a:pt x="1189" y="0"/>
                </a:moveTo>
                <a:lnTo>
                  <a:pt x="0" y="1188"/>
                </a:lnTo>
                <a:lnTo>
                  <a:pt x="1189" y="2377"/>
                </a:lnTo>
                <a:lnTo>
                  <a:pt x="1189"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92" name="Freeform: Shape 791">
            <a:extLst>
              <a:ext uri="{FF2B5EF4-FFF2-40B4-BE49-F238E27FC236}">
                <a16:creationId xmlns:a16="http://schemas.microsoft.com/office/drawing/2014/main" id="{0BC61484-2257-4430-87EA-EEE20C384D6C}"/>
              </a:ext>
            </a:extLst>
          </p:cNvPr>
          <p:cNvSpPr/>
          <p:nvPr/>
        </p:nvSpPr>
        <p:spPr bwMode="gray">
          <a:xfrm flipH="1">
            <a:off x="11642605" y="944040"/>
            <a:ext cx="549395" cy="968826"/>
          </a:xfrm>
          <a:custGeom>
            <a:avLst/>
            <a:gdLst>
              <a:gd name="connsiteX0" fmla="*/ 549395 w 549395"/>
              <a:gd name="connsiteY0" fmla="*/ 0 h 968826"/>
              <a:gd name="connsiteX1" fmla="*/ 547018 w 549395"/>
              <a:gd name="connsiteY1" fmla="*/ 0 h 968826"/>
              <a:gd name="connsiteX2" fmla="*/ 0 w 549395"/>
              <a:gd name="connsiteY2" fmla="*/ 547018 h 968826"/>
              <a:gd name="connsiteX3" fmla="*/ 0 w 549395"/>
              <a:gd name="connsiteY3" fmla="*/ 968826 h 968826"/>
              <a:gd name="connsiteX4" fmla="*/ 549395 w 549395"/>
              <a:gd name="connsiteY4" fmla="*/ 968826 h 968826"/>
              <a:gd name="connsiteX5" fmla="*/ 549395 w 549395"/>
              <a:gd name="connsiteY5" fmla="*/ 0 h 968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395" h="968826">
                <a:moveTo>
                  <a:pt x="549395" y="0"/>
                </a:moveTo>
                <a:lnTo>
                  <a:pt x="547018" y="0"/>
                </a:lnTo>
                <a:lnTo>
                  <a:pt x="0" y="547018"/>
                </a:lnTo>
                <a:lnTo>
                  <a:pt x="0" y="968826"/>
                </a:lnTo>
                <a:lnTo>
                  <a:pt x="549395" y="968826"/>
                </a:lnTo>
                <a:lnTo>
                  <a:pt x="549395"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91" name="Freeform: Shape 790">
            <a:extLst>
              <a:ext uri="{FF2B5EF4-FFF2-40B4-BE49-F238E27FC236}">
                <a16:creationId xmlns:a16="http://schemas.microsoft.com/office/drawing/2014/main" id="{CD105FDE-FEDD-4E5E-875E-2568BD2BC3E8}"/>
              </a:ext>
            </a:extLst>
          </p:cNvPr>
          <p:cNvSpPr/>
          <p:nvPr/>
        </p:nvSpPr>
        <p:spPr bwMode="gray">
          <a:xfrm flipH="1">
            <a:off x="11642605" y="1913743"/>
            <a:ext cx="549395" cy="971203"/>
          </a:xfrm>
          <a:custGeom>
            <a:avLst/>
            <a:gdLst>
              <a:gd name="connsiteX0" fmla="*/ 549395 w 549395"/>
              <a:gd name="connsiteY0" fmla="*/ 0 h 971203"/>
              <a:gd name="connsiteX1" fmla="*/ 0 w 549395"/>
              <a:gd name="connsiteY1" fmla="*/ 0 h 971203"/>
              <a:gd name="connsiteX2" fmla="*/ 0 w 549395"/>
              <a:gd name="connsiteY2" fmla="*/ 421808 h 971203"/>
              <a:gd name="connsiteX3" fmla="*/ 0 w 549395"/>
              <a:gd name="connsiteY3" fmla="*/ 971203 h 971203"/>
              <a:gd name="connsiteX4" fmla="*/ 549395 w 549395"/>
              <a:gd name="connsiteY4" fmla="*/ 971203 h 971203"/>
              <a:gd name="connsiteX5" fmla="*/ 549395 w 549395"/>
              <a:gd name="connsiteY5" fmla="*/ 0 h 97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395" h="971203">
                <a:moveTo>
                  <a:pt x="549395" y="0"/>
                </a:moveTo>
                <a:lnTo>
                  <a:pt x="0" y="0"/>
                </a:lnTo>
                <a:lnTo>
                  <a:pt x="0" y="421808"/>
                </a:lnTo>
                <a:lnTo>
                  <a:pt x="0" y="971203"/>
                </a:lnTo>
                <a:lnTo>
                  <a:pt x="549395" y="971203"/>
                </a:lnTo>
                <a:lnTo>
                  <a:pt x="549395"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89" name="Freeform: Shape 788">
            <a:extLst>
              <a:ext uri="{FF2B5EF4-FFF2-40B4-BE49-F238E27FC236}">
                <a16:creationId xmlns:a16="http://schemas.microsoft.com/office/drawing/2014/main" id="{A8D9DDDF-0B40-4665-9080-ECDF9D052859}"/>
              </a:ext>
            </a:extLst>
          </p:cNvPr>
          <p:cNvSpPr/>
          <p:nvPr/>
        </p:nvSpPr>
        <p:spPr bwMode="gray">
          <a:xfrm flipH="1">
            <a:off x="11643891" y="3304165"/>
            <a:ext cx="548109" cy="549395"/>
          </a:xfrm>
          <a:custGeom>
            <a:avLst/>
            <a:gdLst>
              <a:gd name="connsiteX0" fmla="*/ 0 w 548109"/>
              <a:gd name="connsiteY0" fmla="*/ 0 h 549395"/>
              <a:gd name="connsiteX1" fmla="*/ 0 w 548109"/>
              <a:gd name="connsiteY1" fmla="*/ 549395 h 549395"/>
              <a:gd name="connsiteX2" fmla="*/ 546823 w 548109"/>
              <a:gd name="connsiteY2" fmla="*/ 549395 h 549395"/>
              <a:gd name="connsiteX3" fmla="*/ 548109 w 548109"/>
              <a:gd name="connsiteY3" fmla="*/ 548109 h 549395"/>
              <a:gd name="connsiteX4" fmla="*/ 0 w 548109"/>
              <a:gd name="connsiteY4" fmla="*/ 0 h 549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09" h="549395">
                <a:moveTo>
                  <a:pt x="0" y="0"/>
                </a:moveTo>
                <a:lnTo>
                  <a:pt x="0" y="549395"/>
                </a:lnTo>
                <a:lnTo>
                  <a:pt x="546823" y="549395"/>
                </a:lnTo>
                <a:lnTo>
                  <a:pt x="548109" y="548109"/>
                </a:lnTo>
                <a:lnTo>
                  <a:pt x="0"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88" name="Freeform: Shape 787">
            <a:extLst>
              <a:ext uri="{FF2B5EF4-FFF2-40B4-BE49-F238E27FC236}">
                <a16:creationId xmlns:a16="http://schemas.microsoft.com/office/drawing/2014/main" id="{6E6077E7-70AA-4E3D-98F5-AD19E37C253F}"/>
              </a:ext>
            </a:extLst>
          </p:cNvPr>
          <p:cNvSpPr/>
          <p:nvPr/>
        </p:nvSpPr>
        <p:spPr bwMode="gray">
          <a:xfrm flipH="1">
            <a:off x="11642606" y="3850989"/>
            <a:ext cx="1285" cy="2570"/>
          </a:xfrm>
          <a:custGeom>
            <a:avLst/>
            <a:gdLst>
              <a:gd name="connsiteX0" fmla="*/ 1285 w 1285"/>
              <a:gd name="connsiteY0" fmla="*/ 0 h 2570"/>
              <a:gd name="connsiteX1" fmla="*/ 0 w 1285"/>
              <a:gd name="connsiteY1" fmla="*/ 1285 h 2570"/>
              <a:gd name="connsiteX2" fmla="*/ 1285 w 1285"/>
              <a:gd name="connsiteY2" fmla="*/ 2570 h 2570"/>
              <a:gd name="connsiteX3" fmla="*/ 1285 w 1285"/>
              <a:gd name="connsiteY3" fmla="*/ 0 h 2570"/>
            </a:gdLst>
            <a:ahLst/>
            <a:cxnLst>
              <a:cxn ang="0">
                <a:pos x="connsiteX0" y="connsiteY0"/>
              </a:cxn>
              <a:cxn ang="0">
                <a:pos x="connsiteX1" y="connsiteY1"/>
              </a:cxn>
              <a:cxn ang="0">
                <a:pos x="connsiteX2" y="connsiteY2"/>
              </a:cxn>
              <a:cxn ang="0">
                <a:pos x="connsiteX3" y="connsiteY3"/>
              </a:cxn>
            </a:cxnLst>
            <a:rect l="l" t="t" r="r" b="b"/>
            <a:pathLst>
              <a:path w="1285" h="2570">
                <a:moveTo>
                  <a:pt x="1285" y="0"/>
                </a:moveTo>
                <a:lnTo>
                  <a:pt x="0" y="1285"/>
                </a:lnTo>
                <a:lnTo>
                  <a:pt x="1285" y="2570"/>
                </a:lnTo>
                <a:lnTo>
                  <a:pt x="1285"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86" name="Freeform: Shape 785">
            <a:extLst>
              <a:ext uri="{FF2B5EF4-FFF2-40B4-BE49-F238E27FC236}">
                <a16:creationId xmlns:a16="http://schemas.microsoft.com/office/drawing/2014/main" id="{356C6A63-581D-4DEB-A13F-469034B75B77}"/>
              </a:ext>
            </a:extLst>
          </p:cNvPr>
          <p:cNvSpPr/>
          <p:nvPr/>
        </p:nvSpPr>
        <p:spPr bwMode="gray">
          <a:xfrm flipH="1">
            <a:off x="11642606" y="3853560"/>
            <a:ext cx="549394" cy="968632"/>
          </a:xfrm>
          <a:custGeom>
            <a:avLst/>
            <a:gdLst>
              <a:gd name="connsiteX0" fmla="*/ 549394 w 549394"/>
              <a:gd name="connsiteY0" fmla="*/ 0 h 968632"/>
              <a:gd name="connsiteX1" fmla="*/ 546823 w 549394"/>
              <a:gd name="connsiteY1" fmla="*/ 0 h 968632"/>
              <a:gd name="connsiteX2" fmla="*/ 0 w 549394"/>
              <a:gd name="connsiteY2" fmla="*/ 546823 h 968632"/>
              <a:gd name="connsiteX3" fmla="*/ 0 w 549394"/>
              <a:gd name="connsiteY3" fmla="*/ 968632 h 968632"/>
              <a:gd name="connsiteX4" fmla="*/ 549394 w 549394"/>
              <a:gd name="connsiteY4" fmla="*/ 968632 h 968632"/>
              <a:gd name="connsiteX5" fmla="*/ 549394 w 549394"/>
              <a:gd name="connsiteY5" fmla="*/ 0 h 96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394" h="968632">
                <a:moveTo>
                  <a:pt x="549394" y="0"/>
                </a:moveTo>
                <a:lnTo>
                  <a:pt x="546823" y="0"/>
                </a:lnTo>
                <a:lnTo>
                  <a:pt x="0" y="546823"/>
                </a:lnTo>
                <a:lnTo>
                  <a:pt x="0" y="968632"/>
                </a:lnTo>
                <a:lnTo>
                  <a:pt x="549394" y="968632"/>
                </a:lnTo>
                <a:lnTo>
                  <a:pt x="549394"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85" name="Freeform: Shape 784">
            <a:extLst>
              <a:ext uri="{FF2B5EF4-FFF2-40B4-BE49-F238E27FC236}">
                <a16:creationId xmlns:a16="http://schemas.microsoft.com/office/drawing/2014/main" id="{B88F2A3E-8794-4A6F-B8EC-468CF9A9C7CF}"/>
              </a:ext>
            </a:extLst>
          </p:cNvPr>
          <p:cNvSpPr/>
          <p:nvPr/>
        </p:nvSpPr>
        <p:spPr bwMode="gray">
          <a:xfrm flipH="1">
            <a:off x="11642606" y="4823069"/>
            <a:ext cx="549394" cy="971203"/>
          </a:xfrm>
          <a:custGeom>
            <a:avLst/>
            <a:gdLst>
              <a:gd name="connsiteX0" fmla="*/ 549394 w 549394"/>
              <a:gd name="connsiteY0" fmla="*/ 0 h 971203"/>
              <a:gd name="connsiteX1" fmla="*/ 0 w 549394"/>
              <a:gd name="connsiteY1" fmla="*/ 0 h 971203"/>
              <a:gd name="connsiteX2" fmla="*/ 0 w 549394"/>
              <a:gd name="connsiteY2" fmla="*/ 421809 h 971203"/>
              <a:gd name="connsiteX3" fmla="*/ 549394 w 549394"/>
              <a:gd name="connsiteY3" fmla="*/ 971203 h 971203"/>
              <a:gd name="connsiteX4" fmla="*/ 549394 w 549394"/>
              <a:gd name="connsiteY4" fmla="*/ 0 h 971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394" h="971203">
                <a:moveTo>
                  <a:pt x="549394" y="0"/>
                </a:moveTo>
                <a:lnTo>
                  <a:pt x="0" y="0"/>
                </a:lnTo>
                <a:lnTo>
                  <a:pt x="0" y="421809"/>
                </a:lnTo>
                <a:lnTo>
                  <a:pt x="549394" y="971203"/>
                </a:lnTo>
                <a:lnTo>
                  <a:pt x="549394"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84" name="Freeform: Shape 783">
            <a:extLst>
              <a:ext uri="{FF2B5EF4-FFF2-40B4-BE49-F238E27FC236}">
                <a16:creationId xmlns:a16="http://schemas.microsoft.com/office/drawing/2014/main" id="{B08AAEAD-23A2-452F-8325-9F54FD378B43}"/>
              </a:ext>
            </a:extLst>
          </p:cNvPr>
          <p:cNvSpPr/>
          <p:nvPr/>
        </p:nvSpPr>
        <p:spPr bwMode="gray">
          <a:xfrm flipH="1">
            <a:off x="11642605" y="6217163"/>
            <a:ext cx="549395" cy="549395"/>
          </a:xfrm>
          <a:custGeom>
            <a:avLst/>
            <a:gdLst>
              <a:gd name="connsiteX0" fmla="*/ 0 w 549395"/>
              <a:gd name="connsiteY0" fmla="*/ 0 h 549395"/>
              <a:gd name="connsiteX1" fmla="*/ 0 w 549395"/>
              <a:gd name="connsiteY1" fmla="*/ 549395 h 549395"/>
              <a:gd name="connsiteX2" fmla="*/ 549395 w 549395"/>
              <a:gd name="connsiteY2" fmla="*/ 549395 h 549395"/>
              <a:gd name="connsiteX3" fmla="*/ 0 w 549395"/>
              <a:gd name="connsiteY3" fmla="*/ 0 h 549395"/>
            </a:gdLst>
            <a:ahLst/>
            <a:cxnLst>
              <a:cxn ang="0">
                <a:pos x="connsiteX0" y="connsiteY0"/>
              </a:cxn>
              <a:cxn ang="0">
                <a:pos x="connsiteX1" y="connsiteY1"/>
              </a:cxn>
              <a:cxn ang="0">
                <a:pos x="connsiteX2" y="connsiteY2"/>
              </a:cxn>
              <a:cxn ang="0">
                <a:pos x="connsiteX3" y="connsiteY3"/>
              </a:cxn>
            </a:cxnLst>
            <a:rect l="l" t="t" r="r" b="b"/>
            <a:pathLst>
              <a:path w="549395" h="549395">
                <a:moveTo>
                  <a:pt x="0" y="0"/>
                </a:moveTo>
                <a:lnTo>
                  <a:pt x="0" y="549395"/>
                </a:lnTo>
                <a:lnTo>
                  <a:pt x="549395" y="549395"/>
                </a:lnTo>
                <a:lnTo>
                  <a:pt x="0"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3" name="Right Triangle 722">
            <a:extLst>
              <a:ext uri="{FF2B5EF4-FFF2-40B4-BE49-F238E27FC236}">
                <a16:creationId xmlns:a16="http://schemas.microsoft.com/office/drawing/2014/main" id="{3E22D31F-5380-4036-9107-1B9960149930}"/>
              </a:ext>
            </a:extLst>
          </p:cNvPr>
          <p:cNvSpPr/>
          <p:nvPr/>
        </p:nvSpPr>
        <p:spPr bwMode="gray">
          <a:xfrm>
            <a:off x="10670951" y="5795355"/>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4" name="Right Triangle 723">
            <a:extLst>
              <a:ext uri="{FF2B5EF4-FFF2-40B4-BE49-F238E27FC236}">
                <a16:creationId xmlns:a16="http://schemas.microsoft.com/office/drawing/2014/main" id="{B9E47E7A-CBF3-4332-A2F1-DBDD0013A86B}"/>
              </a:ext>
            </a:extLst>
          </p:cNvPr>
          <p:cNvSpPr/>
          <p:nvPr/>
        </p:nvSpPr>
        <p:spPr bwMode="gray">
          <a:xfrm rot="10800000">
            <a:off x="10670952" y="5795355"/>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5" name="Right Triangle 724">
            <a:extLst>
              <a:ext uri="{FF2B5EF4-FFF2-40B4-BE49-F238E27FC236}">
                <a16:creationId xmlns:a16="http://schemas.microsoft.com/office/drawing/2014/main" id="{46E98528-7204-4F8D-877D-54A607318DF3}"/>
              </a:ext>
            </a:extLst>
          </p:cNvPr>
          <p:cNvSpPr/>
          <p:nvPr/>
        </p:nvSpPr>
        <p:spPr bwMode="gray">
          <a:xfrm flipV="1">
            <a:off x="1067095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6" name="Right Triangle 725">
            <a:extLst>
              <a:ext uri="{FF2B5EF4-FFF2-40B4-BE49-F238E27FC236}">
                <a16:creationId xmlns:a16="http://schemas.microsoft.com/office/drawing/2014/main" id="{D8E6B450-C85D-4039-BF6C-FAA4C9AA3DFD}"/>
              </a:ext>
            </a:extLst>
          </p:cNvPr>
          <p:cNvSpPr/>
          <p:nvPr/>
        </p:nvSpPr>
        <p:spPr bwMode="gray">
          <a:xfrm rot="10800000" flipV="1">
            <a:off x="10670952"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7" name="Right Triangle 726">
            <a:extLst>
              <a:ext uri="{FF2B5EF4-FFF2-40B4-BE49-F238E27FC236}">
                <a16:creationId xmlns:a16="http://schemas.microsoft.com/office/drawing/2014/main" id="{4F10CD0C-5955-4F69-BA2B-9F496ADA4C4F}"/>
              </a:ext>
            </a:extLst>
          </p:cNvPr>
          <p:cNvSpPr/>
          <p:nvPr/>
        </p:nvSpPr>
        <p:spPr bwMode="gray">
          <a:xfrm rot="10800000">
            <a:off x="10670952" y="4823069"/>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8" name="Right Triangle 727">
            <a:extLst>
              <a:ext uri="{FF2B5EF4-FFF2-40B4-BE49-F238E27FC236}">
                <a16:creationId xmlns:a16="http://schemas.microsoft.com/office/drawing/2014/main" id="{272E5C83-ED67-45FE-8643-CE688AB10F22}"/>
              </a:ext>
            </a:extLst>
          </p:cNvPr>
          <p:cNvSpPr/>
          <p:nvPr/>
        </p:nvSpPr>
        <p:spPr bwMode="gray">
          <a:xfrm>
            <a:off x="10670951" y="2882357"/>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9" name="Right Triangle 728">
            <a:extLst>
              <a:ext uri="{FF2B5EF4-FFF2-40B4-BE49-F238E27FC236}">
                <a16:creationId xmlns:a16="http://schemas.microsoft.com/office/drawing/2014/main" id="{F6B1467E-B931-4E40-A0C6-CC1147CC382E}"/>
              </a:ext>
            </a:extLst>
          </p:cNvPr>
          <p:cNvSpPr/>
          <p:nvPr/>
        </p:nvSpPr>
        <p:spPr bwMode="gray">
          <a:xfrm rot="10800000">
            <a:off x="10670951"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0" name="Right Triangle 729">
            <a:extLst>
              <a:ext uri="{FF2B5EF4-FFF2-40B4-BE49-F238E27FC236}">
                <a16:creationId xmlns:a16="http://schemas.microsoft.com/office/drawing/2014/main" id="{B188300A-D890-40C0-82A2-6D5C1B3211FB}"/>
              </a:ext>
            </a:extLst>
          </p:cNvPr>
          <p:cNvSpPr/>
          <p:nvPr/>
        </p:nvSpPr>
        <p:spPr bwMode="gray">
          <a:xfrm flipV="1">
            <a:off x="10670951"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1" name="Right Triangle 730">
            <a:extLst>
              <a:ext uri="{FF2B5EF4-FFF2-40B4-BE49-F238E27FC236}">
                <a16:creationId xmlns:a16="http://schemas.microsoft.com/office/drawing/2014/main" id="{B650832F-3E4C-436F-A241-1885D9DBD00A}"/>
              </a:ext>
            </a:extLst>
          </p:cNvPr>
          <p:cNvSpPr/>
          <p:nvPr/>
        </p:nvSpPr>
        <p:spPr bwMode="gray">
          <a:xfrm>
            <a:off x="10670951" y="1913743"/>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2" name="Right Triangle 731">
            <a:extLst>
              <a:ext uri="{FF2B5EF4-FFF2-40B4-BE49-F238E27FC236}">
                <a16:creationId xmlns:a16="http://schemas.microsoft.com/office/drawing/2014/main" id="{E6BE1D67-5968-40F8-8DFC-636F0BAB83FB}"/>
              </a:ext>
            </a:extLst>
          </p:cNvPr>
          <p:cNvSpPr/>
          <p:nvPr/>
        </p:nvSpPr>
        <p:spPr bwMode="gray">
          <a:xfrm rot="10800000">
            <a:off x="10670951"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3" name="Right Triangle 732">
            <a:extLst>
              <a:ext uri="{FF2B5EF4-FFF2-40B4-BE49-F238E27FC236}">
                <a16:creationId xmlns:a16="http://schemas.microsoft.com/office/drawing/2014/main" id="{9BEE8E88-559E-405B-AC1E-936C66C7DE89}"/>
              </a:ext>
            </a:extLst>
          </p:cNvPr>
          <p:cNvSpPr/>
          <p:nvPr/>
        </p:nvSpPr>
        <p:spPr bwMode="gray">
          <a:xfrm>
            <a:off x="10670951" y="-27163"/>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4" name="Right Triangle 733">
            <a:extLst>
              <a:ext uri="{FF2B5EF4-FFF2-40B4-BE49-F238E27FC236}">
                <a16:creationId xmlns:a16="http://schemas.microsoft.com/office/drawing/2014/main" id="{B165E6C6-C6A9-4E1E-8261-1001059E47A8}"/>
              </a:ext>
            </a:extLst>
          </p:cNvPr>
          <p:cNvSpPr/>
          <p:nvPr/>
        </p:nvSpPr>
        <p:spPr bwMode="gray">
          <a:xfrm rot="10800000">
            <a:off x="10670951"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7" name="Right Triangle 736">
            <a:extLst>
              <a:ext uri="{FF2B5EF4-FFF2-40B4-BE49-F238E27FC236}">
                <a16:creationId xmlns:a16="http://schemas.microsoft.com/office/drawing/2014/main" id="{0C6887A0-AF09-41E0-B426-CF82BC98B0E8}"/>
              </a:ext>
            </a:extLst>
          </p:cNvPr>
          <p:cNvSpPr/>
          <p:nvPr/>
        </p:nvSpPr>
        <p:spPr bwMode="gray">
          <a:xfrm>
            <a:off x="4846200"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8" name="Right Triangle 737">
            <a:extLst>
              <a:ext uri="{FF2B5EF4-FFF2-40B4-BE49-F238E27FC236}">
                <a16:creationId xmlns:a16="http://schemas.microsoft.com/office/drawing/2014/main" id="{A2B1D576-0511-448B-A9F8-017BFA62DCAD}"/>
              </a:ext>
            </a:extLst>
          </p:cNvPr>
          <p:cNvSpPr/>
          <p:nvPr/>
        </p:nvSpPr>
        <p:spPr bwMode="gray">
          <a:xfrm flipV="1">
            <a:off x="4846200" y="3850989"/>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9" name="Right Triangle 738">
            <a:extLst>
              <a:ext uri="{FF2B5EF4-FFF2-40B4-BE49-F238E27FC236}">
                <a16:creationId xmlns:a16="http://schemas.microsoft.com/office/drawing/2014/main" id="{66B18D9F-B012-4FC2-A44F-D8096D86070C}"/>
              </a:ext>
            </a:extLst>
          </p:cNvPr>
          <p:cNvSpPr/>
          <p:nvPr/>
        </p:nvSpPr>
        <p:spPr bwMode="gray">
          <a:xfrm rot="10800000" flipV="1">
            <a:off x="484620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0" name="Right Triangle 739">
            <a:extLst>
              <a:ext uri="{FF2B5EF4-FFF2-40B4-BE49-F238E27FC236}">
                <a16:creationId xmlns:a16="http://schemas.microsoft.com/office/drawing/2014/main" id="{4C415472-B385-447B-AC0A-59F7EF1F7640}"/>
              </a:ext>
            </a:extLst>
          </p:cNvPr>
          <p:cNvSpPr/>
          <p:nvPr/>
        </p:nvSpPr>
        <p:spPr bwMode="gray">
          <a:xfrm>
            <a:off x="484620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1" name="Right Triangle 740">
            <a:extLst>
              <a:ext uri="{FF2B5EF4-FFF2-40B4-BE49-F238E27FC236}">
                <a16:creationId xmlns:a16="http://schemas.microsoft.com/office/drawing/2014/main" id="{D618D2F0-5040-4487-9320-BF03512CB652}"/>
              </a:ext>
            </a:extLst>
          </p:cNvPr>
          <p:cNvSpPr/>
          <p:nvPr/>
        </p:nvSpPr>
        <p:spPr bwMode="gray">
          <a:xfrm rot="10800000">
            <a:off x="4846201" y="482306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2" name="Right Triangle 741">
            <a:extLst>
              <a:ext uri="{FF2B5EF4-FFF2-40B4-BE49-F238E27FC236}">
                <a16:creationId xmlns:a16="http://schemas.microsoft.com/office/drawing/2014/main" id="{13EC3D77-2DA3-4DE4-B637-B6E1E9245641}"/>
              </a:ext>
            </a:extLst>
          </p:cNvPr>
          <p:cNvSpPr/>
          <p:nvPr/>
        </p:nvSpPr>
        <p:spPr bwMode="gray">
          <a:xfrm>
            <a:off x="4846200"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3" name="Right Triangle 742">
            <a:extLst>
              <a:ext uri="{FF2B5EF4-FFF2-40B4-BE49-F238E27FC236}">
                <a16:creationId xmlns:a16="http://schemas.microsoft.com/office/drawing/2014/main" id="{22098F0C-2982-4134-A5D2-3A88C1AD8653}"/>
              </a:ext>
            </a:extLst>
          </p:cNvPr>
          <p:cNvSpPr/>
          <p:nvPr/>
        </p:nvSpPr>
        <p:spPr bwMode="gray">
          <a:xfrm rot="10800000">
            <a:off x="4846201" y="288235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4" name="Right Triangle 743">
            <a:extLst>
              <a:ext uri="{FF2B5EF4-FFF2-40B4-BE49-F238E27FC236}">
                <a16:creationId xmlns:a16="http://schemas.microsoft.com/office/drawing/2014/main" id="{CE367989-B41E-4AC6-B6A6-5E304F9566FE}"/>
              </a:ext>
            </a:extLst>
          </p:cNvPr>
          <p:cNvSpPr/>
          <p:nvPr/>
        </p:nvSpPr>
        <p:spPr bwMode="gray">
          <a:xfrm flipV="1">
            <a:off x="4846200" y="941662"/>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5" name="Right Triangle 744">
            <a:extLst>
              <a:ext uri="{FF2B5EF4-FFF2-40B4-BE49-F238E27FC236}">
                <a16:creationId xmlns:a16="http://schemas.microsoft.com/office/drawing/2014/main" id="{CA89A69F-22F4-4B64-9236-CF8BC7181072}"/>
              </a:ext>
            </a:extLst>
          </p:cNvPr>
          <p:cNvSpPr/>
          <p:nvPr/>
        </p:nvSpPr>
        <p:spPr bwMode="gray">
          <a:xfrm rot="10800000" flipV="1">
            <a:off x="4846201" y="941662"/>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6" name="Right Triangle 745">
            <a:extLst>
              <a:ext uri="{FF2B5EF4-FFF2-40B4-BE49-F238E27FC236}">
                <a16:creationId xmlns:a16="http://schemas.microsoft.com/office/drawing/2014/main" id="{2CBB5DB4-6118-4872-9054-2F5A896E1FFC}"/>
              </a:ext>
            </a:extLst>
          </p:cNvPr>
          <p:cNvSpPr/>
          <p:nvPr/>
        </p:nvSpPr>
        <p:spPr bwMode="gray">
          <a:xfrm>
            <a:off x="4846200" y="1906998"/>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7" name="Right Triangle 746">
            <a:extLst>
              <a:ext uri="{FF2B5EF4-FFF2-40B4-BE49-F238E27FC236}">
                <a16:creationId xmlns:a16="http://schemas.microsoft.com/office/drawing/2014/main" id="{4E35E85A-DD92-4A15-AE9E-1039AF4B06AD}"/>
              </a:ext>
            </a:extLst>
          </p:cNvPr>
          <p:cNvSpPr/>
          <p:nvPr/>
        </p:nvSpPr>
        <p:spPr bwMode="gray">
          <a:xfrm rot="10800000">
            <a:off x="4846201"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8" name="Right Triangle 747">
            <a:extLst>
              <a:ext uri="{FF2B5EF4-FFF2-40B4-BE49-F238E27FC236}">
                <a16:creationId xmlns:a16="http://schemas.microsoft.com/office/drawing/2014/main" id="{E3FBAB74-79E7-4890-B1D2-5DD21B297B7D}"/>
              </a:ext>
            </a:extLst>
          </p:cNvPr>
          <p:cNvSpPr/>
          <p:nvPr/>
        </p:nvSpPr>
        <p:spPr bwMode="gray">
          <a:xfrm>
            <a:off x="4846200" y="-2716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49" name="Right Triangle 748">
            <a:extLst>
              <a:ext uri="{FF2B5EF4-FFF2-40B4-BE49-F238E27FC236}">
                <a16:creationId xmlns:a16="http://schemas.microsoft.com/office/drawing/2014/main" id="{4061B251-6E80-4362-89D2-7324515AC2B4}"/>
              </a:ext>
            </a:extLst>
          </p:cNvPr>
          <p:cNvSpPr/>
          <p:nvPr/>
        </p:nvSpPr>
        <p:spPr bwMode="gray">
          <a:xfrm rot="10800000">
            <a:off x="4846201"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1" name="Right Triangle 750">
            <a:extLst>
              <a:ext uri="{FF2B5EF4-FFF2-40B4-BE49-F238E27FC236}">
                <a16:creationId xmlns:a16="http://schemas.microsoft.com/office/drawing/2014/main" id="{81605547-D2F9-4FED-8C34-F1FE73878546}"/>
              </a:ext>
            </a:extLst>
          </p:cNvPr>
          <p:cNvSpPr/>
          <p:nvPr/>
        </p:nvSpPr>
        <p:spPr bwMode="gray">
          <a:xfrm flipH="1">
            <a:off x="5814360"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2" name="Right Triangle 751">
            <a:extLst>
              <a:ext uri="{FF2B5EF4-FFF2-40B4-BE49-F238E27FC236}">
                <a16:creationId xmlns:a16="http://schemas.microsoft.com/office/drawing/2014/main" id="{1DD05993-48BF-4BF0-A9C2-AC47240F4908}"/>
              </a:ext>
            </a:extLst>
          </p:cNvPr>
          <p:cNvSpPr/>
          <p:nvPr/>
        </p:nvSpPr>
        <p:spPr bwMode="gray">
          <a:xfrm rot="10800000" flipH="1">
            <a:off x="5814360" y="5795355"/>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3" name="Right Triangle 752">
            <a:extLst>
              <a:ext uri="{FF2B5EF4-FFF2-40B4-BE49-F238E27FC236}">
                <a16:creationId xmlns:a16="http://schemas.microsoft.com/office/drawing/2014/main" id="{AFAA0356-99BA-4C4D-AE54-6D41F5F6342C}"/>
              </a:ext>
            </a:extLst>
          </p:cNvPr>
          <p:cNvSpPr/>
          <p:nvPr/>
        </p:nvSpPr>
        <p:spPr bwMode="gray">
          <a:xfrm flipH="1" flipV="1">
            <a:off x="5814360"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4" name="Right Triangle 753">
            <a:extLst>
              <a:ext uri="{FF2B5EF4-FFF2-40B4-BE49-F238E27FC236}">
                <a16:creationId xmlns:a16="http://schemas.microsoft.com/office/drawing/2014/main" id="{FEB49CD0-624F-4EFF-BB66-50522379056E}"/>
              </a:ext>
            </a:extLst>
          </p:cNvPr>
          <p:cNvSpPr/>
          <p:nvPr/>
        </p:nvSpPr>
        <p:spPr bwMode="gray">
          <a:xfrm rot="10800000" flipH="1">
            <a:off x="581436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5" name="Right Triangle 754">
            <a:extLst>
              <a:ext uri="{FF2B5EF4-FFF2-40B4-BE49-F238E27FC236}">
                <a16:creationId xmlns:a16="http://schemas.microsoft.com/office/drawing/2014/main" id="{ABB47E31-296D-449A-9434-91EB835C1BDC}"/>
              </a:ext>
            </a:extLst>
          </p:cNvPr>
          <p:cNvSpPr/>
          <p:nvPr/>
        </p:nvSpPr>
        <p:spPr bwMode="gray">
          <a:xfrm flipH="1">
            <a:off x="5814360" y="2882357"/>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6" name="Right Triangle 755">
            <a:extLst>
              <a:ext uri="{FF2B5EF4-FFF2-40B4-BE49-F238E27FC236}">
                <a16:creationId xmlns:a16="http://schemas.microsoft.com/office/drawing/2014/main" id="{784EA560-CDD0-4FE9-99D1-F442AAEAAA07}"/>
              </a:ext>
            </a:extLst>
          </p:cNvPr>
          <p:cNvSpPr/>
          <p:nvPr/>
        </p:nvSpPr>
        <p:spPr bwMode="gray">
          <a:xfrm rot="10800000" flipH="1">
            <a:off x="5814360"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7" name="Right Triangle 756">
            <a:extLst>
              <a:ext uri="{FF2B5EF4-FFF2-40B4-BE49-F238E27FC236}">
                <a16:creationId xmlns:a16="http://schemas.microsoft.com/office/drawing/2014/main" id="{CA1EEF65-B6C8-492C-8986-AA06DD0ECF0F}"/>
              </a:ext>
            </a:extLst>
          </p:cNvPr>
          <p:cNvSpPr/>
          <p:nvPr/>
        </p:nvSpPr>
        <p:spPr bwMode="gray">
          <a:xfrm flipH="1" flipV="1">
            <a:off x="5814360" y="941662"/>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8" name="Right Triangle 757">
            <a:extLst>
              <a:ext uri="{FF2B5EF4-FFF2-40B4-BE49-F238E27FC236}">
                <a16:creationId xmlns:a16="http://schemas.microsoft.com/office/drawing/2014/main" id="{C9A9CF9C-19E8-404A-B473-E5BE50486F39}"/>
              </a:ext>
            </a:extLst>
          </p:cNvPr>
          <p:cNvSpPr/>
          <p:nvPr/>
        </p:nvSpPr>
        <p:spPr bwMode="gray">
          <a:xfrm flipH="1">
            <a:off x="5814360" y="1913743"/>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9" name="Right Triangle 758">
            <a:extLst>
              <a:ext uri="{FF2B5EF4-FFF2-40B4-BE49-F238E27FC236}">
                <a16:creationId xmlns:a16="http://schemas.microsoft.com/office/drawing/2014/main" id="{16B57B36-B749-411E-8280-ED23ACD33E7B}"/>
              </a:ext>
            </a:extLst>
          </p:cNvPr>
          <p:cNvSpPr/>
          <p:nvPr/>
        </p:nvSpPr>
        <p:spPr bwMode="gray">
          <a:xfrm rot="10800000" flipH="1">
            <a:off x="5814361" y="191374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0" name="Right Triangle 759">
            <a:extLst>
              <a:ext uri="{FF2B5EF4-FFF2-40B4-BE49-F238E27FC236}">
                <a16:creationId xmlns:a16="http://schemas.microsoft.com/office/drawing/2014/main" id="{6D770A62-A527-4B7D-BB9D-B46CACB9F370}"/>
              </a:ext>
            </a:extLst>
          </p:cNvPr>
          <p:cNvSpPr/>
          <p:nvPr/>
        </p:nvSpPr>
        <p:spPr bwMode="gray">
          <a:xfrm flipH="1">
            <a:off x="5814360" y="-27163"/>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1" name="Right Triangle 760">
            <a:extLst>
              <a:ext uri="{FF2B5EF4-FFF2-40B4-BE49-F238E27FC236}">
                <a16:creationId xmlns:a16="http://schemas.microsoft.com/office/drawing/2014/main" id="{B15B1A1A-39C0-4529-A83A-437B5EEA4CD0}"/>
              </a:ext>
            </a:extLst>
          </p:cNvPr>
          <p:cNvSpPr/>
          <p:nvPr/>
        </p:nvSpPr>
        <p:spPr bwMode="gray">
          <a:xfrm rot="10800000" flipH="1">
            <a:off x="5814360" y="-22208"/>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5" name="Right Triangle 564">
            <a:extLst>
              <a:ext uri="{FF2B5EF4-FFF2-40B4-BE49-F238E27FC236}">
                <a16:creationId xmlns:a16="http://schemas.microsoft.com/office/drawing/2014/main" id="{5A4E746D-3C3B-4D53-959F-C836AF227DE2}"/>
              </a:ext>
            </a:extLst>
          </p:cNvPr>
          <p:cNvSpPr/>
          <p:nvPr/>
        </p:nvSpPr>
        <p:spPr bwMode="gray">
          <a:xfrm>
            <a:off x="6785686" y="5795355"/>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6" name="Right Triangle 565">
            <a:extLst>
              <a:ext uri="{FF2B5EF4-FFF2-40B4-BE49-F238E27FC236}">
                <a16:creationId xmlns:a16="http://schemas.microsoft.com/office/drawing/2014/main" id="{8C99A34E-1530-4A70-BEA6-13365FBFCF62}"/>
              </a:ext>
            </a:extLst>
          </p:cNvPr>
          <p:cNvSpPr/>
          <p:nvPr/>
        </p:nvSpPr>
        <p:spPr bwMode="gray">
          <a:xfrm rot="10800000">
            <a:off x="6785686" y="5795355"/>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7" name="Right Triangle 566">
            <a:extLst>
              <a:ext uri="{FF2B5EF4-FFF2-40B4-BE49-F238E27FC236}">
                <a16:creationId xmlns:a16="http://schemas.microsoft.com/office/drawing/2014/main" id="{6C86787E-4B1E-4795-8F01-302C1EAA7C5E}"/>
              </a:ext>
            </a:extLst>
          </p:cNvPr>
          <p:cNvSpPr/>
          <p:nvPr/>
        </p:nvSpPr>
        <p:spPr bwMode="gray">
          <a:xfrm flipV="1">
            <a:off x="6785686"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8" name="Right Triangle 567">
            <a:extLst>
              <a:ext uri="{FF2B5EF4-FFF2-40B4-BE49-F238E27FC236}">
                <a16:creationId xmlns:a16="http://schemas.microsoft.com/office/drawing/2014/main" id="{0557DA40-0B50-4571-ADB7-E92D5ED30F3C}"/>
              </a:ext>
            </a:extLst>
          </p:cNvPr>
          <p:cNvSpPr/>
          <p:nvPr/>
        </p:nvSpPr>
        <p:spPr bwMode="gray">
          <a:xfrm>
            <a:off x="6785686"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9" name="Right Triangle 568">
            <a:extLst>
              <a:ext uri="{FF2B5EF4-FFF2-40B4-BE49-F238E27FC236}">
                <a16:creationId xmlns:a16="http://schemas.microsoft.com/office/drawing/2014/main" id="{4BAB721F-0FF5-4B2B-AEE5-E236A274AAA8}"/>
              </a:ext>
            </a:extLst>
          </p:cNvPr>
          <p:cNvSpPr/>
          <p:nvPr/>
        </p:nvSpPr>
        <p:spPr bwMode="gray">
          <a:xfrm rot="10800000">
            <a:off x="6785686" y="4823069"/>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0" name="Right Triangle 569">
            <a:extLst>
              <a:ext uri="{FF2B5EF4-FFF2-40B4-BE49-F238E27FC236}">
                <a16:creationId xmlns:a16="http://schemas.microsoft.com/office/drawing/2014/main" id="{5FCB2851-552E-4894-923D-149F0F822D81}"/>
              </a:ext>
            </a:extLst>
          </p:cNvPr>
          <p:cNvSpPr/>
          <p:nvPr/>
        </p:nvSpPr>
        <p:spPr bwMode="gray">
          <a:xfrm>
            <a:off x="6785686" y="2882357"/>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1" name="Right Triangle 570">
            <a:extLst>
              <a:ext uri="{FF2B5EF4-FFF2-40B4-BE49-F238E27FC236}">
                <a16:creationId xmlns:a16="http://schemas.microsoft.com/office/drawing/2014/main" id="{C07F9D48-01DA-475D-A1E1-D985899851A9}"/>
              </a:ext>
            </a:extLst>
          </p:cNvPr>
          <p:cNvSpPr/>
          <p:nvPr/>
        </p:nvSpPr>
        <p:spPr bwMode="gray">
          <a:xfrm flipV="1">
            <a:off x="6785686"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2" name="Right Triangle 571">
            <a:extLst>
              <a:ext uri="{FF2B5EF4-FFF2-40B4-BE49-F238E27FC236}">
                <a16:creationId xmlns:a16="http://schemas.microsoft.com/office/drawing/2014/main" id="{5F7940E6-B49A-4E60-80BF-DDE5F67A6B36}"/>
              </a:ext>
            </a:extLst>
          </p:cNvPr>
          <p:cNvSpPr/>
          <p:nvPr/>
        </p:nvSpPr>
        <p:spPr bwMode="gray">
          <a:xfrm>
            <a:off x="6785686"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3" name="Right Triangle 572">
            <a:extLst>
              <a:ext uri="{FF2B5EF4-FFF2-40B4-BE49-F238E27FC236}">
                <a16:creationId xmlns:a16="http://schemas.microsoft.com/office/drawing/2014/main" id="{3A51084D-A503-43F3-8B18-24A6F76FFCCF}"/>
              </a:ext>
            </a:extLst>
          </p:cNvPr>
          <p:cNvSpPr/>
          <p:nvPr/>
        </p:nvSpPr>
        <p:spPr bwMode="gray">
          <a:xfrm rot="10800000">
            <a:off x="6785687" y="1913743"/>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4" name="Right Triangle 573">
            <a:extLst>
              <a:ext uri="{FF2B5EF4-FFF2-40B4-BE49-F238E27FC236}">
                <a16:creationId xmlns:a16="http://schemas.microsoft.com/office/drawing/2014/main" id="{C829B06F-934B-4B81-8FEA-32B7C2215111}"/>
              </a:ext>
            </a:extLst>
          </p:cNvPr>
          <p:cNvSpPr/>
          <p:nvPr/>
        </p:nvSpPr>
        <p:spPr bwMode="gray">
          <a:xfrm>
            <a:off x="6785686" y="-271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5" name="Right Triangle 574">
            <a:extLst>
              <a:ext uri="{FF2B5EF4-FFF2-40B4-BE49-F238E27FC236}">
                <a16:creationId xmlns:a16="http://schemas.microsoft.com/office/drawing/2014/main" id="{7E1BDC98-52A0-4FD1-8421-75555F93D09B}"/>
              </a:ext>
            </a:extLst>
          </p:cNvPr>
          <p:cNvSpPr/>
          <p:nvPr/>
        </p:nvSpPr>
        <p:spPr bwMode="gray">
          <a:xfrm rot="10800000">
            <a:off x="6785686" y="-22208"/>
            <a:ext cx="971203" cy="971203"/>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7" name="Right Triangle 576">
            <a:extLst>
              <a:ext uri="{FF2B5EF4-FFF2-40B4-BE49-F238E27FC236}">
                <a16:creationId xmlns:a16="http://schemas.microsoft.com/office/drawing/2014/main" id="{ACC2949E-3286-486B-8D95-976F7FBB128F}"/>
              </a:ext>
            </a:extLst>
          </p:cNvPr>
          <p:cNvSpPr/>
          <p:nvPr/>
        </p:nvSpPr>
        <p:spPr bwMode="gray">
          <a:xfrm flipH="1">
            <a:off x="7756889" y="5795355"/>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8" name="Right Triangle 577">
            <a:extLst>
              <a:ext uri="{FF2B5EF4-FFF2-40B4-BE49-F238E27FC236}">
                <a16:creationId xmlns:a16="http://schemas.microsoft.com/office/drawing/2014/main" id="{F5C5469C-7098-4CB6-B030-6646E4D1375B}"/>
              </a:ext>
            </a:extLst>
          </p:cNvPr>
          <p:cNvSpPr/>
          <p:nvPr/>
        </p:nvSpPr>
        <p:spPr bwMode="gray">
          <a:xfrm flipH="1" flipV="1">
            <a:off x="7756889"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9" name="Right Triangle 578">
            <a:extLst>
              <a:ext uri="{FF2B5EF4-FFF2-40B4-BE49-F238E27FC236}">
                <a16:creationId xmlns:a16="http://schemas.microsoft.com/office/drawing/2014/main" id="{5A8390C4-7D9D-46DB-91DF-DBD8210FE02A}"/>
              </a:ext>
            </a:extLst>
          </p:cNvPr>
          <p:cNvSpPr/>
          <p:nvPr/>
        </p:nvSpPr>
        <p:spPr bwMode="gray">
          <a:xfrm rot="10800000" flipH="1" flipV="1">
            <a:off x="7756890"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0" name="Right Triangle 579">
            <a:extLst>
              <a:ext uri="{FF2B5EF4-FFF2-40B4-BE49-F238E27FC236}">
                <a16:creationId xmlns:a16="http://schemas.microsoft.com/office/drawing/2014/main" id="{9BE8B15B-B597-415C-A142-DF74AF30D270}"/>
              </a:ext>
            </a:extLst>
          </p:cNvPr>
          <p:cNvSpPr/>
          <p:nvPr/>
        </p:nvSpPr>
        <p:spPr bwMode="gray">
          <a:xfrm flipH="1">
            <a:off x="7756889"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1" name="Right Triangle 580">
            <a:extLst>
              <a:ext uri="{FF2B5EF4-FFF2-40B4-BE49-F238E27FC236}">
                <a16:creationId xmlns:a16="http://schemas.microsoft.com/office/drawing/2014/main" id="{014BFE1E-1C83-488E-AB5A-C86F60E83A3C}"/>
              </a:ext>
            </a:extLst>
          </p:cNvPr>
          <p:cNvSpPr/>
          <p:nvPr/>
        </p:nvSpPr>
        <p:spPr bwMode="gray">
          <a:xfrm flipH="1">
            <a:off x="7756889" y="288235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2" name="Right Triangle 581">
            <a:extLst>
              <a:ext uri="{FF2B5EF4-FFF2-40B4-BE49-F238E27FC236}">
                <a16:creationId xmlns:a16="http://schemas.microsoft.com/office/drawing/2014/main" id="{B645A53D-B562-4695-8BE3-743EC71DCD51}"/>
              </a:ext>
            </a:extLst>
          </p:cNvPr>
          <p:cNvSpPr/>
          <p:nvPr/>
        </p:nvSpPr>
        <p:spPr bwMode="gray">
          <a:xfrm rot="10800000" flipH="1">
            <a:off x="7756890"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3" name="Right Triangle 582">
            <a:extLst>
              <a:ext uri="{FF2B5EF4-FFF2-40B4-BE49-F238E27FC236}">
                <a16:creationId xmlns:a16="http://schemas.microsoft.com/office/drawing/2014/main" id="{26B694A6-38A4-4A66-B185-881741507569}"/>
              </a:ext>
            </a:extLst>
          </p:cNvPr>
          <p:cNvSpPr/>
          <p:nvPr/>
        </p:nvSpPr>
        <p:spPr bwMode="gray">
          <a:xfrm flipH="1" flipV="1">
            <a:off x="7756889" y="941662"/>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4" name="Right Triangle 583">
            <a:extLst>
              <a:ext uri="{FF2B5EF4-FFF2-40B4-BE49-F238E27FC236}">
                <a16:creationId xmlns:a16="http://schemas.microsoft.com/office/drawing/2014/main" id="{19790F5C-E85E-4C2A-9603-F6D7F4DB5048}"/>
              </a:ext>
            </a:extLst>
          </p:cNvPr>
          <p:cNvSpPr/>
          <p:nvPr/>
        </p:nvSpPr>
        <p:spPr bwMode="gray">
          <a:xfrm rot="10800000" flipH="1" flipV="1">
            <a:off x="7756889" y="9416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5" name="Right Triangle 584">
            <a:extLst>
              <a:ext uri="{FF2B5EF4-FFF2-40B4-BE49-F238E27FC236}">
                <a16:creationId xmlns:a16="http://schemas.microsoft.com/office/drawing/2014/main" id="{FDA733CF-B68A-4988-A22A-19CA08EEC040}"/>
              </a:ext>
            </a:extLst>
          </p:cNvPr>
          <p:cNvSpPr/>
          <p:nvPr/>
        </p:nvSpPr>
        <p:spPr bwMode="gray">
          <a:xfrm flipH="1">
            <a:off x="7756889" y="191374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6" name="Right Triangle 585">
            <a:extLst>
              <a:ext uri="{FF2B5EF4-FFF2-40B4-BE49-F238E27FC236}">
                <a16:creationId xmlns:a16="http://schemas.microsoft.com/office/drawing/2014/main" id="{863AEBA4-A4D5-483D-9761-26EDD8E2A3FF}"/>
              </a:ext>
            </a:extLst>
          </p:cNvPr>
          <p:cNvSpPr/>
          <p:nvPr/>
        </p:nvSpPr>
        <p:spPr bwMode="gray">
          <a:xfrm rot="10800000" flipH="1">
            <a:off x="7756890"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7" name="Right Triangle 586">
            <a:extLst>
              <a:ext uri="{FF2B5EF4-FFF2-40B4-BE49-F238E27FC236}">
                <a16:creationId xmlns:a16="http://schemas.microsoft.com/office/drawing/2014/main" id="{969145DD-B3E4-41B3-8A07-3897749C603F}"/>
              </a:ext>
            </a:extLst>
          </p:cNvPr>
          <p:cNvSpPr/>
          <p:nvPr/>
        </p:nvSpPr>
        <p:spPr bwMode="gray">
          <a:xfrm flipH="1">
            <a:off x="7756889" y="-2716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8" name="Right Triangle 587">
            <a:extLst>
              <a:ext uri="{FF2B5EF4-FFF2-40B4-BE49-F238E27FC236}">
                <a16:creationId xmlns:a16="http://schemas.microsoft.com/office/drawing/2014/main" id="{2F2E4CE1-A94F-469A-9822-1A2BAC9250D2}"/>
              </a:ext>
            </a:extLst>
          </p:cNvPr>
          <p:cNvSpPr/>
          <p:nvPr/>
        </p:nvSpPr>
        <p:spPr bwMode="gray">
          <a:xfrm rot="10800000" flipH="1">
            <a:off x="7756889"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0" name="Right Triangle 589">
            <a:extLst>
              <a:ext uri="{FF2B5EF4-FFF2-40B4-BE49-F238E27FC236}">
                <a16:creationId xmlns:a16="http://schemas.microsoft.com/office/drawing/2014/main" id="{3D349ECB-4D4E-4674-89A7-3371E74A6B88}"/>
              </a:ext>
            </a:extLst>
          </p:cNvPr>
          <p:cNvSpPr/>
          <p:nvPr/>
        </p:nvSpPr>
        <p:spPr bwMode="gray">
          <a:xfrm>
            <a:off x="8728091" y="5795355"/>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1" name="Right Triangle 590">
            <a:extLst>
              <a:ext uri="{FF2B5EF4-FFF2-40B4-BE49-F238E27FC236}">
                <a16:creationId xmlns:a16="http://schemas.microsoft.com/office/drawing/2014/main" id="{38A51940-A5AB-4D31-88AA-13A45187A635}"/>
              </a:ext>
            </a:extLst>
          </p:cNvPr>
          <p:cNvSpPr/>
          <p:nvPr/>
        </p:nvSpPr>
        <p:spPr bwMode="gray">
          <a:xfrm rot="10800000">
            <a:off x="8728091"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2" name="Right Triangle 591">
            <a:extLst>
              <a:ext uri="{FF2B5EF4-FFF2-40B4-BE49-F238E27FC236}">
                <a16:creationId xmlns:a16="http://schemas.microsoft.com/office/drawing/2014/main" id="{3F8D1F62-2A9C-441E-B6D5-05E44562485B}"/>
              </a:ext>
            </a:extLst>
          </p:cNvPr>
          <p:cNvSpPr/>
          <p:nvPr/>
        </p:nvSpPr>
        <p:spPr bwMode="gray">
          <a:xfrm flipV="1">
            <a:off x="8728091" y="385098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3" name="Right Triangle 592">
            <a:extLst>
              <a:ext uri="{FF2B5EF4-FFF2-40B4-BE49-F238E27FC236}">
                <a16:creationId xmlns:a16="http://schemas.microsoft.com/office/drawing/2014/main" id="{114C1A95-27CA-4FFE-B58E-B536C9EDF6AD}"/>
              </a:ext>
            </a:extLst>
          </p:cNvPr>
          <p:cNvSpPr/>
          <p:nvPr/>
        </p:nvSpPr>
        <p:spPr bwMode="gray">
          <a:xfrm>
            <a:off x="8728091"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4" name="Right Triangle 593">
            <a:extLst>
              <a:ext uri="{FF2B5EF4-FFF2-40B4-BE49-F238E27FC236}">
                <a16:creationId xmlns:a16="http://schemas.microsoft.com/office/drawing/2014/main" id="{D6FD7AED-8728-49AC-94C2-C029A2F9638E}"/>
              </a:ext>
            </a:extLst>
          </p:cNvPr>
          <p:cNvSpPr/>
          <p:nvPr/>
        </p:nvSpPr>
        <p:spPr bwMode="gray">
          <a:xfrm rot="10800000">
            <a:off x="8728092"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5" name="Right Triangle 594">
            <a:extLst>
              <a:ext uri="{FF2B5EF4-FFF2-40B4-BE49-F238E27FC236}">
                <a16:creationId xmlns:a16="http://schemas.microsoft.com/office/drawing/2014/main" id="{0606A9DF-ACC9-4A4C-B675-12B943DC9FCB}"/>
              </a:ext>
            </a:extLst>
          </p:cNvPr>
          <p:cNvSpPr/>
          <p:nvPr/>
        </p:nvSpPr>
        <p:spPr bwMode="gray">
          <a:xfrm>
            <a:off x="8728091"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6" name="Right Triangle 595">
            <a:extLst>
              <a:ext uri="{FF2B5EF4-FFF2-40B4-BE49-F238E27FC236}">
                <a16:creationId xmlns:a16="http://schemas.microsoft.com/office/drawing/2014/main" id="{7088B477-E571-4EC6-9B97-7EBBE23A71CA}"/>
              </a:ext>
            </a:extLst>
          </p:cNvPr>
          <p:cNvSpPr/>
          <p:nvPr/>
        </p:nvSpPr>
        <p:spPr bwMode="gray">
          <a:xfrm rot="10800000">
            <a:off x="8728091" y="2882357"/>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7" name="Right Triangle 596">
            <a:extLst>
              <a:ext uri="{FF2B5EF4-FFF2-40B4-BE49-F238E27FC236}">
                <a16:creationId xmlns:a16="http://schemas.microsoft.com/office/drawing/2014/main" id="{FF332D33-D87E-48D6-81F9-B58461D0FAC0}"/>
              </a:ext>
            </a:extLst>
          </p:cNvPr>
          <p:cNvSpPr/>
          <p:nvPr/>
        </p:nvSpPr>
        <p:spPr bwMode="gray">
          <a:xfrm flipV="1">
            <a:off x="8728091"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8" name="Right Triangle 597">
            <a:extLst>
              <a:ext uri="{FF2B5EF4-FFF2-40B4-BE49-F238E27FC236}">
                <a16:creationId xmlns:a16="http://schemas.microsoft.com/office/drawing/2014/main" id="{10A4BEDF-822E-493D-8C68-D93DC3A59A95}"/>
              </a:ext>
            </a:extLst>
          </p:cNvPr>
          <p:cNvSpPr/>
          <p:nvPr/>
        </p:nvSpPr>
        <p:spPr bwMode="gray">
          <a:xfrm rot="10800000">
            <a:off x="8728091"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99" name="Right Triangle 598">
            <a:extLst>
              <a:ext uri="{FF2B5EF4-FFF2-40B4-BE49-F238E27FC236}">
                <a16:creationId xmlns:a16="http://schemas.microsoft.com/office/drawing/2014/main" id="{721158A8-0A83-4839-AFE5-A2FB46C65CD2}"/>
              </a:ext>
            </a:extLst>
          </p:cNvPr>
          <p:cNvSpPr/>
          <p:nvPr/>
        </p:nvSpPr>
        <p:spPr bwMode="gray">
          <a:xfrm>
            <a:off x="8728091" y="-271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0" name="Right Triangle 599">
            <a:extLst>
              <a:ext uri="{FF2B5EF4-FFF2-40B4-BE49-F238E27FC236}">
                <a16:creationId xmlns:a16="http://schemas.microsoft.com/office/drawing/2014/main" id="{FCFF0ED6-8CEE-4916-94EA-58287DA44637}"/>
              </a:ext>
            </a:extLst>
          </p:cNvPr>
          <p:cNvSpPr/>
          <p:nvPr/>
        </p:nvSpPr>
        <p:spPr bwMode="gray">
          <a:xfrm rot="10800000">
            <a:off x="8728091" y="-22208"/>
            <a:ext cx="971203" cy="971203"/>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2" name="Right Triangle 601">
            <a:extLst>
              <a:ext uri="{FF2B5EF4-FFF2-40B4-BE49-F238E27FC236}">
                <a16:creationId xmlns:a16="http://schemas.microsoft.com/office/drawing/2014/main" id="{D4A3D2C0-19E0-484B-A18A-7CF98583F1DA}"/>
              </a:ext>
            </a:extLst>
          </p:cNvPr>
          <p:cNvSpPr/>
          <p:nvPr/>
        </p:nvSpPr>
        <p:spPr bwMode="gray">
          <a:xfrm flipH="1">
            <a:off x="9699295"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3" name="Right Triangle 602">
            <a:extLst>
              <a:ext uri="{FF2B5EF4-FFF2-40B4-BE49-F238E27FC236}">
                <a16:creationId xmlns:a16="http://schemas.microsoft.com/office/drawing/2014/main" id="{3DF88E98-26D2-4302-A744-DDA542D17B20}"/>
              </a:ext>
            </a:extLst>
          </p:cNvPr>
          <p:cNvSpPr/>
          <p:nvPr/>
        </p:nvSpPr>
        <p:spPr bwMode="gray">
          <a:xfrm rot="10800000" flipH="1">
            <a:off x="9699296" y="5795355"/>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4" name="Right Triangle 603">
            <a:extLst>
              <a:ext uri="{FF2B5EF4-FFF2-40B4-BE49-F238E27FC236}">
                <a16:creationId xmlns:a16="http://schemas.microsoft.com/office/drawing/2014/main" id="{93C48F64-3482-4BDB-A108-68D4378FEBEB}"/>
              </a:ext>
            </a:extLst>
          </p:cNvPr>
          <p:cNvSpPr/>
          <p:nvPr/>
        </p:nvSpPr>
        <p:spPr bwMode="gray">
          <a:xfrm flipH="1" flipV="1">
            <a:off x="9699295"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5" name="Right Triangle 604">
            <a:extLst>
              <a:ext uri="{FF2B5EF4-FFF2-40B4-BE49-F238E27FC236}">
                <a16:creationId xmlns:a16="http://schemas.microsoft.com/office/drawing/2014/main" id="{ABB07820-1CE7-42A8-9BBE-63EDD698AB21}"/>
              </a:ext>
            </a:extLst>
          </p:cNvPr>
          <p:cNvSpPr/>
          <p:nvPr/>
        </p:nvSpPr>
        <p:spPr bwMode="gray">
          <a:xfrm rot="10800000" flipH="1" flipV="1">
            <a:off x="9699296" y="3850989"/>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6" name="Right Triangle 605">
            <a:extLst>
              <a:ext uri="{FF2B5EF4-FFF2-40B4-BE49-F238E27FC236}">
                <a16:creationId xmlns:a16="http://schemas.microsoft.com/office/drawing/2014/main" id="{6CEBF25F-D078-409C-878D-434CDD99CD5D}"/>
              </a:ext>
            </a:extLst>
          </p:cNvPr>
          <p:cNvSpPr/>
          <p:nvPr/>
        </p:nvSpPr>
        <p:spPr bwMode="gray">
          <a:xfrm flipH="1">
            <a:off x="9699295"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7" name="Right Triangle 606">
            <a:extLst>
              <a:ext uri="{FF2B5EF4-FFF2-40B4-BE49-F238E27FC236}">
                <a16:creationId xmlns:a16="http://schemas.microsoft.com/office/drawing/2014/main" id="{173257F4-F956-4D4B-A1CB-9E6C42F3E7DF}"/>
              </a:ext>
            </a:extLst>
          </p:cNvPr>
          <p:cNvSpPr/>
          <p:nvPr/>
        </p:nvSpPr>
        <p:spPr bwMode="gray">
          <a:xfrm rot="10800000" flipH="1">
            <a:off x="9699295"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8" name="Right Triangle 607">
            <a:extLst>
              <a:ext uri="{FF2B5EF4-FFF2-40B4-BE49-F238E27FC236}">
                <a16:creationId xmlns:a16="http://schemas.microsoft.com/office/drawing/2014/main" id="{FCA80B17-8EF0-4269-A5DC-65FC994A07D6}"/>
              </a:ext>
            </a:extLst>
          </p:cNvPr>
          <p:cNvSpPr/>
          <p:nvPr/>
        </p:nvSpPr>
        <p:spPr bwMode="gray">
          <a:xfrm flipH="1" flipV="1">
            <a:off x="9699295" y="941662"/>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9" name="Right Triangle 608">
            <a:extLst>
              <a:ext uri="{FF2B5EF4-FFF2-40B4-BE49-F238E27FC236}">
                <a16:creationId xmlns:a16="http://schemas.microsoft.com/office/drawing/2014/main" id="{BA93F188-C05D-49BB-9FD7-44F3728C6E90}"/>
              </a:ext>
            </a:extLst>
          </p:cNvPr>
          <p:cNvSpPr/>
          <p:nvPr/>
        </p:nvSpPr>
        <p:spPr bwMode="gray">
          <a:xfrm rot="10800000" flipH="1" flipV="1">
            <a:off x="9699295"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10" name="Right Triangle 609">
            <a:extLst>
              <a:ext uri="{FF2B5EF4-FFF2-40B4-BE49-F238E27FC236}">
                <a16:creationId xmlns:a16="http://schemas.microsoft.com/office/drawing/2014/main" id="{9710117D-F93E-47A3-8EFB-5CEB246728A9}"/>
              </a:ext>
            </a:extLst>
          </p:cNvPr>
          <p:cNvSpPr/>
          <p:nvPr/>
        </p:nvSpPr>
        <p:spPr bwMode="gray">
          <a:xfrm flipH="1">
            <a:off x="9699295" y="1913743"/>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11" name="Right Triangle 610">
            <a:extLst>
              <a:ext uri="{FF2B5EF4-FFF2-40B4-BE49-F238E27FC236}">
                <a16:creationId xmlns:a16="http://schemas.microsoft.com/office/drawing/2014/main" id="{672F5F86-9AA5-48AC-BD91-3F43EBC6D04F}"/>
              </a:ext>
            </a:extLst>
          </p:cNvPr>
          <p:cNvSpPr/>
          <p:nvPr/>
        </p:nvSpPr>
        <p:spPr bwMode="gray">
          <a:xfrm rot="10800000" flipH="1">
            <a:off x="9699295" y="1913743"/>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12" name="Right Triangle 611">
            <a:extLst>
              <a:ext uri="{FF2B5EF4-FFF2-40B4-BE49-F238E27FC236}">
                <a16:creationId xmlns:a16="http://schemas.microsoft.com/office/drawing/2014/main" id="{76A36320-41F0-4B98-A447-B0C52DC91416}"/>
              </a:ext>
            </a:extLst>
          </p:cNvPr>
          <p:cNvSpPr/>
          <p:nvPr/>
        </p:nvSpPr>
        <p:spPr bwMode="gray">
          <a:xfrm flipH="1">
            <a:off x="9699295" y="-27163"/>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13" name="Right Triangle 612">
            <a:extLst>
              <a:ext uri="{FF2B5EF4-FFF2-40B4-BE49-F238E27FC236}">
                <a16:creationId xmlns:a16="http://schemas.microsoft.com/office/drawing/2014/main" id="{54040EA7-3181-4C0F-AFA5-EE70CCF6B9E3}"/>
              </a:ext>
            </a:extLst>
          </p:cNvPr>
          <p:cNvSpPr/>
          <p:nvPr/>
        </p:nvSpPr>
        <p:spPr bwMode="gray">
          <a:xfrm rot="10800000" flipH="1">
            <a:off x="9699295"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82" name="Freeform: Shape 781">
            <a:extLst>
              <a:ext uri="{FF2B5EF4-FFF2-40B4-BE49-F238E27FC236}">
                <a16:creationId xmlns:a16="http://schemas.microsoft.com/office/drawing/2014/main" id="{B12F08D0-D5A0-4DFF-89E5-169FC6D31EE9}"/>
              </a:ext>
            </a:extLst>
          </p:cNvPr>
          <p:cNvSpPr/>
          <p:nvPr/>
        </p:nvSpPr>
        <p:spPr bwMode="gray">
          <a:xfrm flipH="1">
            <a:off x="11642605" y="942851"/>
            <a:ext cx="2377" cy="1189"/>
          </a:xfrm>
          <a:custGeom>
            <a:avLst/>
            <a:gdLst>
              <a:gd name="connsiteX0" fmla="*/ 1188 w 2377"/>
              <a:gd name="connsiteY0" fmla="*/ 0 h 1189"/>
              <a:gd name="connsiteX1" fmla="*/ 0 w 2377"/>
              <a:gd name="connsiteY1" fmla="*/ 1189 h 1189"/>
              <a:gd name="connsiteX2" fmla="*/ 2377 w 2377"/>
              <a:gd name="connsiteY2" fmla="*/ 1189 h 1189"/>
              <a:gd name="connsiteX3" fmla="*/ 1188 w 2377"/>
              <a:gd name="connsiteY3" fmla="*/ 0 h 1189"/>
            </a:gdLst>
            <a:ahLst/>
            <a:cxnLst>
              <a:cxn ang="0">
                <a:pos x="connsiteX0" y="connsiteY0"/>
              </a:cxn>
              <a:cxn ang="0">
                <a:pos x="connsiteX1" y="connsiteY1"/>
              </a:cxn>
              <a:cxn ang="0">
                <a:pos x="connsiteX2" y="connsiteY2"/>
              </a:cxn>
              <a:cxn ang="0">
                <a:pos x="connsiteX3" y="connsiteY3"/>
              </a:cxn>
            </a:cxnLst>
            <a:rect l="l" t="t" r="r" b="b"/>
            <a:pathLst>
              <a:path w="2377" h="1189">
                <a:moveTo>
                  <a:pt x="1188" y="0"/>
                </a:moveTo>
                <a:lnTo>
                  <a:pt x="0" y="1189"/>
                </a:lnTo>
                <a:lnTo>
                  <a:pt x="2377" y="1189"/>
                </a:lnTo>
                <a:lnTo>
                  <a:pt x="1188"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81" name="Freeform: Shape 780">
            <a:extLst>
              <a:ext uri="{FF2B5EF4-FFF2-40B4-BE49-F238E27FC236}">
                <a16:creationId xmlns:a16="http://schemas.microsoft.com/office/drawing/2014/main" id="{3AB2B29B-B849-46BF-97FE-3C163CD81959}"/>
              </a:ext>
            </a:extLst>
          </p:cNvPr>
          <p:cNvSpPr/>
          <p:nvPr/>
        </p:nvSpPr>
        <p:spPr bwMode="gray">
          <a:xfrm flipH="1">
            <a:off x="11644982" y="944040"/>
            <a:ext cx="550193" cy="550193"/>
          </a:xfrm>
          <a:custGeom>
            <a:avLst/>
            <a:gdLst>
              <a:gd name="connsiteX0" fmla="*/ 550193 w 550193"/>
              <a:gd name="connsiteY0" fmla="*/ 0 h 550193"/>
              <a:gd name="connsiteX1" fmla="*/ 0 w 550193"/>
              <a:gd name="connsiteY1" fmla="*/ 0 h 550193"/>
              <a:gd name="connsiteX2" fmla="*/ 0 w 550193"/>
              <a:gd name="connsiteY2" fmla="*/ 550193 h 550193"/>
              <a:gd name="connsiteX3" fmla="*/ 550193 w 550193"/>
              <a:gd name="connsiteY3" fmla="*/ 0 h 550193"/>
            </a:gdLst>
            <a:ahLst/>
            <a:cxnLst>
              <a:cxn ang="0">
                <a:pos x="connsiteX0" y="connsiteY0"/>
              </a:cxn>
              <a:cxn ang="0">
                <a:pos x="connsiteX1" y="connsiteY1"/>
              </a:cxn>
              <a:cxn ang="0">
                <a:pos x="connsiteX2" y="connsiteY2"/>
              </a:cxn>
              <a:cxn ang="0">
                <a:pos x="connsiteX3" y="connsiteY3"/>
              </a:cxn>
            </a:cxnLst>
            <a:rect l="l" t="t" r="r" b="b"/>
            <a:pathLst>
              <a:path w="550193" h="550193">
                <a:moveTo>
                  <a:pt x="550193" y="0"/>
                </a:moveTo>
                <a:lnTo>
                  <a:pt x="0" y="0"/>
                </a:lnTo>
                <a:lnTo>
                  <a:pt x="0" y="550193"/>
                </a:lnTo>
                <a:lnTo>
                  <a:pt x="550193"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77" name="Freeform: Shape 776">
            <a:extLst>
              <a:ext uri="{FF2B5EF4-FFF2-40B4-BE49-F238E27FC236}">
                <a16:creationId xmlns:a16="http://schemas.microsoft.com/office/drawing/2014/main" id="{A7B22A32-000A-4BAB-B5C4-7CAF40CF0F0F}"/>
              </a:ext>
            </a:extLst>
          </p:cNvPr>
          <p:cNvSpPr/>
          <p:nvPr/>
        </p:nvSpPr>
        <p:spPr bwMode="gray">
          <a:xfrm flipH="1">
            <a:off x="11642606" y="3852274"/>
            <a:ext cx="2571" cy="1286"/>
          </a:xfrm>
          <a:custGeom>
            <a:avLst/>
            <a:gdLst>
              <a:gd name="connsiteX0" fmla="*/ 1286 w 2571"/>
              <a:gd name="connsiteY0" fmla="*/ 0 h 1286"/>
              <a:gd name="connsiteX1" fmla="*/ 0 w 2571"/>
              <a:gd name="connsiteY1" fmla="*/ 1286 h 1286"/>
              <a:gd name="connsiteX2" fmla="*/ 2571 w 2571"/>
              <a:gd name="connsiteY2" fmla="*/ 1286 h 1286"/>
              <a:gd name="connsiteX3" fmla="*/ 2571 w 2571"/>
              <a:gd name="connsiteY3" fmla="*/ 1285 h 1286"/>
              <a:gd name="connsiteX4" fmla="*/ 1286 w 2571"/>
              <a:gd name="connsiteY4" fmla="*/ 0 h 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286">
                <a:moveTo>
                  <a:pt x="1286" y="0"/>
                </a:moveTo>
                <a:lnTo>
                  <a:pt x="0" y="1286"/>
                </a:lnTo>
                <a:lnTo>
                  <a:pt x="2571" y="1286"/>
                </a:lnTo>
                <a:lnTo>
                  <a:pt x="2571" y="1285"/>
                </a:lnTo>
                <a:lnTo>
                  <a:pt x="1286"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76" name="Freeform: Shape 775">
            <a:extLst>
              <a:ext uri="{FF2B5EF4-FFF2-40B4-BE49-F238E27FC236}">
                <a16:creationId xmlns:a16="http://schemas.microsoft.com/office/drawing/2014/main" id="{D27DEB13-3665-4799-ADF6-AB82FB081509}"/>
              </a:ext>
            </a:extLst>
          </p:cNvPr>
          <p:cNvSpPr/>
          <p:nvPr/>
        </p:nvSpPr>
        <p:spPr bwMode="gray">
          <a:xfrm flipH="1">
            <a:off x="11645177" y="3853560"/>
            <a:ext cx="549998" cy="549998"/>
          </a:xfrm>
          <a:custGeom>
            <a:avLst/>
            <a:gdLst>
              <a:gd name="connsiteX0" fmla="*/ 549998 w 549998"/>
              <a:gd name="connsiteY0" fmla="*/ 0 h 549998"/>
              <a:gd name="connsiteX1" fmla="*/ 0 w 549998"/>
              <a:gd name="connsiteY1" fmla="*/ 0 h 549998"/>
              <a:gd name="connsiteX2" fmla="*/ 0 w 549998"/>
              <a:gd name="connsiteY2" fmla="*/ 549998 h 549998"/>
              <a:gd name="connsiteX3" fmla="*/ 549998 w 549998"/>
              <a:gd name="connsiteY3" fmla="*/ 0 h 549998"/>
            </a:gdLst>
            <a:ahLst/>
            <a:cxnLst>
              <a:cxn ang="0">
                <a:pos x="connsiteX0" y="connsiteY0"/>
              </a:cxn>
              <a:cxn ang="0">
                <a:pos x="connsiteX1" y="connsiteY1"/>
              </a:cxn>
              <a:cxn ang="0">
                <a:pos x="connsiteX2" y="connsiteY2"/>
              </a:cxn>
              <a:cxn ang="0">
                <a:pos x="connsiteX3" y="connsiteY3"/>
              </a:cxn>
            </a:cxnLst>
            <a:rect l="l" t="t" r="r" b="b"/>
            <a:pathLst>
              <a:path w="549998" h="549998">
                <a:moveTo>
                  <a:pt x="549998" y="0"/>
                </a:moveTo>
                <a:lnTo>
                  <a:pt x="0" y="0"/>
                </a:lnTo>
                <a:lnTo>
                  <a:pt x="0" y="549998"/>
                </a:lnTo>
                <a:lnTo>
                  <a:pt x="549998"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70" name="Freeform: Shape 769">
            <a:extLst>
              <a:ext uri="{FF2B5EF4-FFF2-40B4-BE49-F238E27FC236}">
                <a16:creationId xmlns:a16="http://schemas.microsoft.com/office/drawing/2014/main" id="{65B04691-30CF-421C-831C-67C2B03EAB1A}"/>
              </a:ext>
            </a:extLst>
          </p:cNvPr>
          <p:cNvSpPr/>
          <p:nvPr/>
        </p:nvSpPr>
        <p:spPr bwMode="gray">
          <a:xfrm flipH="1">
            <a:off x="11643794" y="391470"/>
            <a:ext cx="551381" cy="552570"/>
          </a:xfrm>
          <a:custGeom>
            <a:avLst/>
            <a:gdLst>
              <a:gd name="connsiteX0" fmla="*/ 0 w 551381"/>
              <a:gd name="connsiteY0" fmla="*/ 0 h 552570"/>
              <a:gd name="connsiteX1" fmla="*/ 0 w 551381"/>
              <a:gd name="connsiteY1" fmla="*/ 552570 h 552570"/>
              <a:gd name="connsiteX2" fmla="*/ 550193 w 551381"/>
              <a:gd name="connsiteY2" fmla="*/ 552570 h 552570"/>
              <a:gd name="connsiteX3" fmla="*/ 551381 w 551381"/>
              <a:gd name="connsiteY3" fmla="*/ 551381 h 552570"/>
              <a:gd name="connsiteX4" fmla="*/ 0 w 551381"/>
              <a:gd name="connsiteY4" fmla="*/ 0 h 552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381" h="552570">
                <a:moveTo>
                  <a:pt x="0" y="0"/>
                </a:moveTo>
                <a:lnTo>
                  <a:pt x="0" y="552570"/>
                </a:lnTo>
                <a:lnTo>
                  <a:pt x="550193" y="552570"/>
                </a:lnTo>
                <a:lnTo>
                  <a:pt x="551381" y="551381"/>
                </a:lnTo>
                <a:lnTo>
                  <a:pt x="0"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9" name="Freeform: Shape 768">
            <a:extLst>
              <a:ext uri="{FF2B5EF4-FFF2-40B4-BE49-F238E27FC236}">
                <a16:creationId xmlns:a16="http://schemas.microsoft.com/office/drawing/2014/main" id="{6DB3C075-8135-4F90-AA2E-6FB264F5FD17}"/>
              </a:ext>
            </a:extLst>
          </p:cNvPr>
          <p:cNvSpPr/>
          <p:nvPr/>
        </p:nvSpPr>
        <p:spPr bwMode="gray">
          <a:xfrm flipH="1">
            <a:off x="11642605" y="941663"/>
            <a:ext cx="1189" cy="2377"/>
          </a:xfrm>
          <a:custGeom>
            <a:avLst/>
            <a:gdLst>
              <a:gd name="connsiteX0" fmla="*/ 1189 w 1189"/>
              <a:gd name="connsiteY0" fmla="*/ 0 h 2377"/>
              <a:gd name="connsiteX1" fmla="*/ 0 w 1189"/>
              <a:gd name="connsiteY1" fmla="*/ 1188 h 2377"/>
              <a:gd name="connsiteX2" fmla="*/ 1189 w 1189"/>
              <a:gd name="connsiteY2" fmla="*/ 2377 h 2377"/>
              <a:gd name="connsiteX3" fmla="*/ 1189 w 1189"/>
              <a:gd name="connsiteY3" fmla="*/ 0 h 2377"/>
            </a:gdLst>
            <a:ahLst/>
            <a:cxnLst>
              <a:cxn ang="0">
                <a:pos x="connsiteX0" y="connsiteY0"/>
              </a:cxn>
              <a:cxn ang="0">
                <a:pos x="connsiteX1" y="connsiteY1"/>
              </a:cxn>
              <a:cxn ang="0">
                <a:pos x="connsiteX2" y="connsiteY2"/>
              </a:cxn>
              <a:cxn ang="0">
                <a:pos x="connsiteX3" y="connsiteY3"/>
              </a:cxn>
            </a:cxnLst>
            <a:rect l="l" t="t" r="r" b="b"/>
            <a:pathLst>
              <a:path w="1189" h="2377">
                <a:moveTo>
                  <a:pt x="1189" y="0"/>
                </a:moveTo>
                <a:lnTo>
                  <a:pt x="0" y="1188"/>
                </a:lnTo>
                <a:lnTo>
                  <a:pt x="1189" y="2377"/>
                </a:lnTo>
                <a:lnTo>
                  <a:pt x="1189"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8" name="Freeform: Shape 767">
            <a:extLst>
              <a:ext uri="{FF2B5EF4-FFF2-40B4-BE49-F238E27FC236}">
                <a16:creationId xmlns:a16="http://schemas.microsoft.com/office/drawing/2014/main" id="{ED1D2DE8-6CA3-450B-A264-9A1A84AB0BBD}"/>
              </a:ext>
            </a:extLst>
          </p:cNvPr>
          <p:cNvSpPr/>
          <p:nvPr/>
        </p:nvSpPr>
        <p:spPr bwMode="gray">
          <a:xfrm flipH="1">
            <a:off x="11642605" y="944040"/>
            <a:ext cx="552570" cy="968826"/>
          </a:xfrm>
          <a:custGeom>
            <a:avLst/>
            <a:gdLst>
              <a:gd name="connsiteX0" fmla="*/ 552570 w 552570"/>
              <a:gd name="connsiteY0" fmla="*/ 0 h 968826"/>
              <a:gd name="connsiteX1" fmla="*/ 550193 w 552570"/>
              <a:gd name="connsiteY1" fmla="*/ 0 h 968826"/>
              <a:gd name="connsiteX2" fmla="*/ 0 w 552570"/>
              <a:gd name="connsiteY2" fmla="*/ 550193 h 968826"/>
              <a:gd name="connsiteX3" fmla="*/ 0 w 552570"/>
              <a:gd name="connsiteY3" fmla="*/ 968826 h 968826"/>
              <a:gd name="connsiteX4" fmla="*/ 552570 w 552570"/>
              <a:gd name="connsiteY4" fmla="*/ 968826 h 968826"/>
              <a:gd name="connsiteX5" fmla="*/ 552570 w 552570"/>
              <a:gd name="connsiteY5" fmla="*/ 0 h 968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570" h="968826">
                <a:moveTo>
                  <a:pt x="552570" y="0"/>
                </a:moveTo>
                <a:lnTo>
                  <a:pt x="550193" y="0"/>
                </a:lnTo>
                <a:lnTo>
                  <a:pt x="0" y="550193"/>
                </a:lnTo>
                <a:lnTo>
                  <a:pt x="0" y="968826"/>
                </a:lnTo>
                <a:lnTo>
                  <a:pt x="552570" y="968826"/>
                </a:lnTo>
                <a:lnTo>
                  <a:pt x="552570"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7" name="Freeform: Shape 766">
            <a:extLst>
              <a:ext uri="{FF2B5EF4-FFF2-40B4-BE49-F238E27FC236}">
                <a16:creationId xmlns:a16="http://schemas.microsoft.com/office/drawing/2014/main" id="{CB2C237D-07A4-45F6-BC8A-33DCB72C3FD5}"/>
              </a:ext>
            </a:extLst>
          </p:cNvPr>
          <p:cNvSpPr/>
          <p:nvPr/>
        </p:nvSpPr>
        <p:spPr bwMode="gray">
          <a:xfrm flipH="1">
            <a:off x="11642605" y="2332376"/>
            <a:ext cx="552570" cy="552570"/>
          </a:xfrm>
          <a:custGeom>
            <a:avLst/>
            <a:gdLst>
              <a:gd name="connsiteX0" fmla="*/ 0 w 552570"/>
              <a:gd name="connsiteY0" fmla="*/ 0 h 552570"/>
              <a:gd name="connsiteX1" fmla="*/ 0 w 552570"/>
              <a:gd name="connsiteY1" fmla="*/ 552570 h 552570"/>
              <a:gd name="connsiteX2" fmla="*/ 552570 w 552570"/>
              <a:gd name="connsiteY2" fmla="*/ 552570 h 552570"/>
              <a:gd name="connsiteX3" fmla="*/ 0 w 552570"/>
              <a:gd name="connsiteY3" fmla="*/ 0 h 552570"/>
            </a:gdLst>
            <a:ahLst/>
            <a:cxnLst>
              <a:cxn ang="0">
                <a:pos x="connsiteX0" y="connsiteY0"/>
              </a:cxn>
              <a:cxn ang="0">
                <a:pos x="connsiteX1" y="connsiteY1"/>
              </a:cxn>
              <a:cxn ang="0">
                <a:pos x="connsiteX2" y="connsiteY2"/>
              </a:cxn>
              <a:cxn ang="0">
                <a:pos x="connsiteX3" y="connsiteY3"/>
              </a:cxn>
            </a:cxnLst>
            <a:rect l="l" t="t" r="r" b="b"/>
            <a:pathLst>
              <a:path w="552570" h="552570">
                <a:moveTo>
                  <a:pt x="0" y="0"/>
                </a:moveTo>
                <a:lnTo>
                  <a:pt x="0" y="552570"/>
                </a:lnTo>
                <a:lnTo>
                  <a:pt x="552570" y="552570"/>
                </a:lnTo>
                <a:lnTo>
                  <a:pt x="0"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5" name="Freeform: Shape 764">
            <a:extLst>
              <a:ext uri="{FF2B5EF4-FFF2-40B4-BE49-F238E27FC236}">
                <a16:creationId xmlns:a16="http://schemas.microsoft.com/office/drawing/2014/main" id="{F832255B-5F23-40E1-91D2-B0B51FA45EAE}"/>
              </a:ext>
            </a:extLst>
          </p:cNvPr>
          <p:cNvSpPr/>
          <p:nvPr/>
        </p:nvSpPr>
        <p:spPr bwMode="gray">
          <a:xfrm flipH="1">
            <a:off x="11643891" y="3300990"/>
            <a:ext cx="551284" cy="552570"/>
          </a:xfrm>
          <a:custGeom>
            <a:avLst/>
            <a:gdLst>
              <a:gd name="connsiteX0" fmla="*/ 0 w 551284"/>
              <a:gd name="connsiteY0" fmla="*/ 0 h 552570"/>
              <a:gd name="connsiteX1" fmla="*/ 0 w 551284"/>
              <a:gd name="connsiteY1" fmla="*/ 552570 h 552570"/>
              <a:gd name="connsiteX2" fmla="*/ 549998 w 551284"/>
              <a:gd name="connsiteY2" fmla="*/ 552570 h 552570"/>
              <a:gd name="connsiteX3" fmla="*/ 551284 w 551284"/>
              <a:gd name="connsiteY3" fmla="*/ 551284 h 552570"/>
              <a:gd name="connsiteX4" fmla="*/ 0 w 551284"/>
              <a:gd name="connsiteY4" fmla="*/ 0 h 552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284" h="552570">
                <a:moveTo>
                  <a:pt x="0" y="0"/>
                </a:moveTo>
                <a:lnTo>
                  <a:pt x="0" y="552570"/>
                </a:lnTo>
                <a:lnTo>
                  <a:pt x="549998" y="552570"/>
                </a:lnTo>
                <a:lnTo>
                  <a:pt x="551284" y="551284"/>
                </a:lnTo>
                <a:lnTo>
                  <a:pt x="0"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4" name="Freeform: Shape 763">
            <a:extLst>
              <a:ext uri="{FF2B5EF4-FFF2-40B4-BE49-F238E27FC236}">
                <a16:creationId xmlns:a16="http://schemas.microsoft.com/office/drawing/2014/main" id="{9EDE2D83-2AB6-4E22-AB2E-EC0582BCCA8B}"/>
              </a:ext>
            </a:extLst>
          </p:cNvPr>
          <p:cNvSpPr/>
          <p:nvPr/>
        </p:nvSpPr>
        <p:spPr bwMode="gray">
          <a:xfrm flipH="1">
            <a:off x="11642606" y="3850989"/>
            <a:ext cx="1285" cy="2570"/>
          </a:xfrm>
          <a:custGeom>
            <a:avLst/>
            <a:gdLst>
              <a:gd name="connsiteX0" fmla="*/ 1285 w 1285"/>
              <a:gd name="connsiteY0" fmla="*/ 0 h 2570"/>
              <a:gd name="connsiteX1" fmla="*/ 0 w 1285"/>
              <a:gd name="connsiteY1" fmla="*/ 1285 h 2570"/>
              <a:gd name="connsiteX2" fmla="*/ 1285 w 1285"/>
              <a:gd name="connsiteY2" fmla="*/ 2570 h 2570"/>
              <a:gd name="connsiteX3" fmla="*/ 1285 w 1285"/>
              <a:gd name="connsiteY3" fmla="*/ 0 h 2570"/>
            </a:gdLst>
            <a:ahLst/>
            <a:cxnLst>
              <a:cxn ang="0">
                <a:pos x="connsiteX0" y="connsiteY0"/>
              </a:cxn>
              <a:cxn ang="0">
                <a:pos x="connsiteX1" y="connsiteY1"/>
              </a:cxn>
              <a:cxn ang="0">
                <a:pos x="connsiteX2" y="connsiteY2"/>
              </a:cxn>
              <a:cxn ang="0">
                <a:pos x="connsiteX3" y="connsiteY3"/>
              </a:cxn>
            </a:cxnLst>
            <a:rect l="l" t="t" r="r" b="b"/>
            <a:pathLst>
              <a:path w="1285" h="2570">
                <a:moveTo>
                  <a:pt x="1285" y="0"/>
                </a:moveTo>
                <a:lnTo>
                  <a:pt x="0" y="1285"/>
                </a:lnTo>
                <a:lnTo>
                  <a:pt x="1285" y="2570"/>
                </a:lnTo>
                <a:lnTo>
                  <a:pt x="1285"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3" name="Freeform: Shape 762">
            <a:extLst>
              <a:ext uri="{FF2B5EF4-FFF2-40B4-BE49-F238E27FC236}">
                <a16:creationId xmlns:a16="http://schemas.microsoft.com/office/drawing/2014/main" id="{B116261A-C69F-45CE-B83B-F7707BB0F65C}"/>
              </a:ext>
            </a:extLst>
          </p:cNvPr>
          <p:cNvSpPr/>
          <p:nvPr/>
        </p:nvSpPr>
        <p:spPr bwMode="gray">
          <a:xfrm flipH="1">
            <a:off x="11642606" y="3853560"/>
            <a:ext cx="552569" cy="968632"/>
          </a:xfrm>
          <a:custGeom>
            <a:avLst/>
            <a:gdLst>
              <a:gd name="connsiteX0" fmla="*/ 552569 w 552569"/>
              <a:gd name="connsiteY0" fmla="*/ 0 h 968632"/>
              <a:gd name="connsiteX1" fmla="*/ 549998 w 552569"/>
              <a:gd name="connsiteY1" fmla="*/ 0 h 968632"/>
              <a:gd name="connsiteX2" fmla="*/ 0 w 552569"/>
              <a:gd name="connsiteY2" fmla="*/ 549998 h 968632"/>
              <a:gd name="connsiteX3" fmla="*/ 0 w 552569"/>
              <a:gd name="connsiteY3" fmla="*/ 968632 h 968632"/>
              <a:gd name="connsiteX4" fmla="*/ 552569 w 552569"/>
              <a:gd name="connsiteY4" fmla="*/ 968632 h 968632"/>
              <a:gd name="connsiteX5" fmla="*/ 552569 w 552569"/>
              <a:gd name="connsiteY5" fmla="*/ 0 h 96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569" h="968632">
                <a:moveTo>
                  <a:pt x="552569" y="0"/>
                </a:moveTo>
                <a:lnTo>
                  <a:pt x="549998" y="0"/>
                </a:lnTo>
                <a:lnTo>
                  <a:pt x="0" y="549998"/>
                </a:lnTo>
                <a:lnTo>
                  <a:pt x="0" y="968632"/>
                </a:lnTo>
                <a:lnTo>
                  <a:pt x="552569" y="968632"/>
                </a:lnTo>
                <a:lnTo>
                  <a:pt x="552569"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0" name="Freeform: Shape 749">
            <a:extLst>
              <a:ext uri="{FF2B5EF4-FFF2-40B4-BE49-F238E27FC236}">
                <a16:creationId xmlns:a16="http://schemas.microsoft.com/office/drawing/2014/main" id="{69E776B9-D5C7-4DEC-8498-132F5041A4C3}"/>
              </a:ext>
            </a:extLst>
          </p:cNvPr>
          <p:cNvSpPr/>
          <p:nvPr/>
        </p:nvSpPr>
        <p:spPr bwMode="gray">
          <a:xfrm flipH="1">
            <a:off x="11642606" y="4823069"/>
            <a:ext cx="552569" cy="971203"/>
          </a:xfrm>
          <a:custGeom>
            <a:avLst/>
            <a:gdLst>
              <a:gd name="connsiteX0" fmla="*/ 552569 w 552569"/>
              <a:gd name="connsiteY0" fmla="*/ 0 h 971203"/>
              <a:gd name="connsiteX1" fmla="*/ 0 w 552569"/>
              <a:gd name="connsiteY1" fmla="*/ 0 h 971203"/>
              <a:gd name="connsiteX2" fmla="*/ 0 w 552569"/>
              <a:gd name="connsiteY2" fmla="*/ 418634 h 971203"/>
              <a:gd name="connsiteX3" fmla="*/ 552569 w 552569"/>
              <a:gd name="connsiteY3" fmla="*/ 971203 h 971203"/>
              <a:gd name="connsiteX4" fmla="*/ 552569 w 552569"/>
              <a:gd name="connsiteY4" fmla="*/ 0 h 971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569" h="971203">
                <a:moveTo>
                  <a:pt x="552569" y="0"/>
                </a:moveTo>
                <a:lnTo>
                  <a:pt x="0" y="0"/>
                </a:lnTo>
                <a:lnTo>
                  <a:pt x="0" y="418634"/>
                </a:lnTo>
                <a:lnTo>
                  <a:pt x="552569" y="971203"/>
                </a:lnTo>
                <a:lnTo>
                  <a:pt x="552569"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6" name="Freeform: Shape 735">
            <a:extLst>
              <a:ext uri="{FF2B5EF4-FFF2-40B4-BE49-F238E27FC236}">
                <a16:creationId xmlns:a16="http://schemas.microsoft.com/office/drawing/2014/main" id="{9E3F8C95-F194-43DA-AE72-267A2A96A623}"/>
              </a:ext>
            </a:extLst>
          </p:cNvPr>
          <p:cNvSpPr/>
          <p:nvPr/>
        </p:nvSpPr>
        <p:spPr bwMode="gray">
          <a:xfrm flipH="1">
            <a:off x="11642605" y="6213988"/>
            <a:ext cx="552570" cy="552570"/>
          </a:xfrm>
          <a:custGeom>
            <a:avLst/>
            <a:gdLst>
              <a:gd name="connsiteX0" fmla="*/ 0 w 552570"/>
              <a:gd name="connsiteY0" fmla="*/ 0 h 552570"/>
              <a:gd name="connsiteX1" fmla="*/ 0 w 552570"/>
              <a:gd name="connsiteY1" fmla="*/ 552570 h 552570"/>
              <a:gd name="connsiteX2" fmla="*/ 552570 w 552570"/>
              <a:gd name="connsiteY2" fmla="*/ 552570 h 552570"/>
              <a:gd name="connsiteX3" fmla="*/ 0 w 552570"/>
              <a:gd name="connsiteY3" fmla="*/ 0 h 552570"/>
            </a:gdLst>
            <a:ahLst/>
            <a:cxnLst>
              <a:cxn ang="0">
                <a:pos x="connsiteX0" y="connsiteY0"/>
              </a:cxn>
              <a:cxn ang="0">
                <a:pos x="connsiteX1" y="connsiteY1"/>
              </a:cxn>
              <a:cxn ang="0">
                <a:pos x="connsiteX2" y="connsiteY2"/>
              </a:cxn>
              <a:cxn ang="0">
                <a:pos x="connsiteX3" y="connsiteY3"/>
              </a:cxn>
            </a:cxnLst>
            <a:rect l="l" t="t" r="r" b="b"/>
            <a:pathLst>
              <a:path w="552570" h="552570">
                <a:moveTo>
                  <a:pt x="0" y="0"/>
                </a:moveTo>
                <a:lnTo>
                  <a:pt x="0" y="552570"/>
                </a:lnTo>
                <a:lnTo>
                  <a:pt x="552570" y="552570"/>
                </a:lnTo>
                <a:lnTo>
                  <a:pt x="0" y="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24" name="Right Triangle 623">
            <a:extLst>
              <a:ext uri="{FF2B5EF4-FFF2-40B4-BE49-F238E27FC236}">
                <a16:creationId xmlns:a16="http://schemas.microsoft.com/office/drawing/2014/main" id="{D190A99F-1AD8-4B1A-A77B-A6C1192D9C83}"/>
              </a:ext>
            </a:extLst>
          </p:cNvPr>
          <p:cNvSpPr/>
          <p:nvPr/>
        </p:nvSpPr>
        <p:spPr bwMode="gray">
          <a:xfrm>
            <a:off x="10670951" y="5795355"/>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25" name="Right Triangle 624">
            <a:extLst>
              <a:ext uri="{FF2B5EF4-FFF2-40B4-BE49-F238E27FC236}">
                <a16:creationId xmlns:a16="http://schemas.microsoft.com/office/drawing/2014/main" id="{B7D5D60B-1736-4EA6-BD19-2A34EAC3633E}"/>
              </a:ext>
            </a:extLst>
          </p:cNvPr>
          <p:cNvSpPr/>
          <p:nvPr/>
        </p:nvSpPr>
        <p:spPr bwMode="gray">
          <a:xfrm rot="10800000">
            <a:off x="10670952" y="5795355"/>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26" name="Right Triangle 625">
            <a:extLst>
              <a:ext uri="{FF2B5EF4-FFF2-40B4-BE49-F238E27FC236}">
                <a16:creationId xmlns:a16="http://schemas.microsoft.com/office/drawing/2014/main" id="{C0B21947-8356-4D27-86FE-A3FAF15B9A8F}"/>
              </a:ext>
            </a:extLst>
          </p:cNvPr>
          <p:cNvSpPr/>
          <p:nvPr/>
        </p:nvSpPr>
        <p:spPr bwMode="gray">
          <a:xfrm flipV="1">
            <a:off x="1067095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27" name="Right Triangle 626">
            <a:extLst>
              <a:ext uri="{FF2B5EF4-FFF2-40B4-BE49-F238E27FC236}">
                <a16:creationId xmlns:a16="http://schemas.microsoft.com/office/drawing/2014/main" id="{2A3D7ECB-5C74-4571-81EF-FF06BB6BDF32}"/>
              </a:ext>
            </a:extLst>
          </p:cNvPr>
          <p:cNvSpPr/>
          <p:nvPr/>
        </p:nvSpPr>
        <p:spPr bwMode="gray">
          <a:xfrm rot="10800000" flipV="1">
            <a:off x="10670952"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28" name="Right Triangle 627">
            <a:extLst>
              <a:ext uri="{FF2B5EF4-FFF2-40B4-BE49-F238E27FC236}">
                <a16:creationId xmlns:a16="http://schemas.microsoft.com/office/drawing/2014/main" id="{4DAAA567-2CC2-4524-BEBA-277A36E5E0A4}"/>
              </a:ext>
            </a:extLst>
          </p:cNvPr>
          <p:cNvSpPr/>
          <p:nvPr/>
        </p:nvSpPr>
        <p:spPr bwMode="gray">
          <a:xfrm rot="10800000">
            <a:off x="10670952" y="4823069"/>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29" name="Right Triangle 628">
            <a:extLst>
              <a:ext uri="{FF2B5EF4-FFF2-40B4-BE49-F238E27FC236}">
                <a16:creationId xmlns:a16="http://schemas.microsoft.com/office/drawing/2014/main" id="{4D18EDF7-15D0-4830-95A5-56E121645B88}"/>
              </a:ext>
            </a:extLst>
          </p:cNvPr>
          <p:cNvSpPr/>
          <p:nvPr/>
        </p:nvSpPr>
        <p:spPr bwMode="gray">
          <a:xfrm>
            <a:off x="10670951" y="2882357"/>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0" name="Right Triangle 629">
            <a:extLst>
              <a:ext uri="{FF2B5EF4-FFF2-40B4-BE49-F238E27FC236}">
                <a16:creationId xmlns:a16="http://schemas.microsoft.com/office/drawing/2014/main" id="{C1709A9A-D5FA-428D-B46E-9207AE56C3D4}"/>
              </a:ext>
            </a:extLst>
          </p:cNvPr>
          <p:cNvSpPr/>
          <p:nvPr/>
        </p:nvSpPr>
        <p:spPr bwMode="gray">
          <a:xfrm rot="10800000">
            <a:off x="10670951"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1" name="Right Triangle 630">
            <a:extLst>
              <a:ext uri="{FF2B5EF4-FFF2-40B4-BE49-F238E27FC236}">
                <a16:creationId xmlns:a16="http://schemas.microsoft.com/office/drawing/2014/main" id="{31AD2623-245F-4492-B275-854D3C61A6B9}"/>
              </a:ext>
            </a:extLst>
          </p:cNvPr>
          <p:cNvSpPr/>
          <p:nvPr/>
        </p:nvSpPr>
        <p:spPr bwMode="gray">
          <a:xfrm flipV="1">
            <a:off x="10670951"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2" name="Right Triangle 631">
            <a:extLst>
              <a:ext uri="{FF2B5EF4-FFF2-40B4-BE49-F238E27FC236}">
                <a16:creationId xmlns:a16="http://schemas.microsoft.com/office/drawing/2014/main" id="{EFEA176B-48A7-4A95-B09A-4B02456802B6}"/>
              </a:ext>
            </a:extLst>
          </p:cNvPr>
          <p:cNvSpPr/>
          <p:nvPr/>
        </p:nvSpPr>
        <p:spPr bwMode="gray">
          <a:xfrm>
            <a:off x="10670951" y="1913743"/>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3" name="Right Triangle 632">
            <a:extLst>
              <a:ext uri="{FF2B5EF4-FFF2-40B4-BE49-F238E27FC236}">
                <a16:creationId xmlns:a16="http://schemas.microsoft.com/office/drawing/2014/main" id="{ADED2148-7B15-4EFC-AB88-C0CED1BD7797}"/>
              </a:ext>
            </a:extLst>
          </p:cNvPr>
          <p:cNvSpPr/>
          <p:nvPr/>
        </p:nvSpPr>
        <p:spPr bwMode="gray">
          <a:xfrm rot="10800000">
            <a:off x="10670951"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4" name="Right Triangle 633">
            <a:extLst>
              <a:ext uri="{FF2B5EF4-FFF2-40B4-BE49-F238E27FC236}">
                <a16:creationId xmlns:a16="http://schemas.microsoft.com/office/drawing/2014/main" id="{4ECC73D2-A19A-462D-A54B-86E9BFCCCD4F}"/>
              </a:ext>
            </a:extLst>
          </p:cNvPr>
          <p:cNvSpPr/>
          <p:nvPr/>
        </p:nvSpPr>
        <p:spPr bwMode="gray">
          <a:xfrm>
            <a:off x="10670951" y="-27163"/>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5" name="Right Triangle 634">
            <a:extLst>
              <a:ext uri="{FF2B5EF4-FFF2-40B4-BE49-F238E27FC236}">
                <a16:creationId xmlns:a16="http://schemas.microsoft.com/office/drawing/2014/main" id="{8A39A062-7C83-4669-9226-B79D9454814F}"/>
              </a:ext>
            </a:extLst>
          </p:cNvPr>
          <p:cNvSpPr/>
          <p:nvPr/>
        </p:nvSpPr>
        <p:spPr bwMode="gray">
          <a:xfrm rot="10800000">
            <a:off x="10670951"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8" name="Right Triangle 637">
            <a:extLst>
              <a:ext uri="{FF2B5EF4-FFF2-40B4-BE49-F238E27FC236}">
                <a16:creationId xmlns:a16="http://schemas.microsoft.com/office/drawing/2014/main" id="{72F437B1-A514-4D17-B127-40A1008E6944}"/>
              </a:ext>
            </a:extLst>
          </p:cNvPr>
          <p:cNvSpPr/>
          <p:nvPr/>
        </p:nvSpPr>
        <p:spPr bwMode="gray">
          <a:xfrm>
            <a:off x="4846200"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9" name="Right Triangle 638">
            <a:extLst>
              <a:ext uri="{FF2B5EF4-FFF2-40B4-BE49-F238E27FC236}">
                <a16:creationId xmlns:a16="http://schemas.microsoft.com/office/drawing/2014/main" id="{BAFE1D2F-C9E7-4490-B98B-E242819B4E88}"/>
              </a:ext>
            </a:extLst>
          </p:cNvPr>
          <p:cNvSpPr/>
          <p:nvPr/>
        </p:nvSpPr>
        <p:spPr bwMode="gray">
          <a:xfrm flipV="1">
            <a:off x="4846200" y="3850989"/>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0" name="Right Triangle 639">
            <a:extLst>
              <a:ext uri="{FF2B5EF4-FFF2-40B4-BE49-F238E27FC236}">
                <a16:creationId xmlns:a16="http://schemas.microsoft.com/office/drawing/2014/main" id="{3E10EC6E-EC05-4F5F-8706-CD496181FAB9}"/>
              </a:ext>
            </a:extLst>
          </p:cNvPr>
          <p:cNvSpPr/>
          <p:nvPr/>
        </p:nvSpPr>
        <p:spPr bwMode="gray">
          <a:xfrm rot="10800000" flipV="1">
            <a:off x="484620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1" name="Right Triangle 640">
            <a:extLst>
              <a:ext uri="{FF2B5EF4-FFF2-40B4-BE49-F238E27FC236}">
                <a16:creationId xmlns:a16="http://schemas.microsoft.com/office/drawing/2014/main" id="{65338E3E-121C-405A-A343-75BE2348336F}"/>
              </a:ext>
            </a:extLst>
          </p:cNvPr>
          <p:cNvSpPr/>
          <p:nvPr/>
        </p:nvSpPr>
        <p:spPr bwMode="gray">
          <a:xfrm>
            <a:off x="484620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2" name="Right Triangle 641">
            <a:extLst>
              <a:ext uri="{FF2B5EF4-FFF2-40B4-BE49-F238E27FC236}">
                <a16:creationId xmlns:a16="http://schemas.microsoft.com/office/drawing/2014/main" id="{7B25D828-A849-4581-936F-B83B8C62D7FD}"/>
              </a:ext>
            </a:extLst>
          </p:cNvPr>
          <p:cNvSpPr/>
          <p:nvPr/>
        </p:nvSpPr>
        <p:spPr bwMode="gray">
          <a:xfrm rot="10800000">
            <a:off x="4846201" y="482306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3" name="Right Triangle 642">
            <a:extLst>
              <a:ext uri="{FF2B5EF4-FFF2-40B4-BE49-F238E27FC236}">
                <a16:creationId xmlns:a16="http://schemas.microsoft.com/office/drawing/2014/main" id="{6AFF7020-037C-45BB-973B-A869544DAFA3}"/>
              </a:ext>
            </a:extLst>
          </p:cNvPr>
          <p:cNvSpPr/>
          <p:nvPr/>
        </p:nvSpPr>
        <p:spPr bwMode="gray">
          <a:xfrm>
            <a:off x="4846200"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4" name="Right Triangle 643">
            <a:extLst>
              <a:ext uri="{FF2B5EF4-FFF2-40B4-BE49-F238E27FC236}">
                <a16:creationId xmlns:a16="http://schemas.microsoft.com/office/drawing/2014/main" id="{93CC3375-7EE1-4993-A427-3BDBF9554C7E}"/>
              </a:ext>
            </a:extLst>
          </p:cNvPr>
          <p:cNvSpPr/>
          <p:nvPr/>
        </p:nvSpPr>
        <p:spPr bwMode="gray">
          <a:xfrm rot="10800000">
            <a:off x="4846201" y="288235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5" name="Right Triangle 644">
            <a:extLst>
              <a:ext uri="{FF2B5EF4-FFF2-40B4-BE49-F238E27FC236}">
                <a16:creationId xmlns:a16="http://schemas.microsoft.com/office/drawing/2014/main" id="{73360317-2D5C-42CA-9E6C-6AE0275B244D}"/>
              </a:ext>
            </a:extLst>
          </p:cNvPr>
          <p:cNvSpPr/>
          <p:nvPr/>
        </p:nvSpPr>
        <p:spPr bwMode="gray">
          <a:xfrm flipV="1">
            <a:off x="4846200" y="941662"/>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6" name="Right Triangle 645">
            <a:extLst>
              <a:ext uri="{FF2B5EF4-FFF2-40B4-BE49-F238E27FC236}">
                <a16:creationId xmlns:a16="http://schemas.microsoft.com/office/drawing/2014/main" id="{0F6D717C-C3A4-4884-B059-962B2F6A2412}"/>
              </a:ext>
            </a:extLst>
          </p:cNvPr>
          <p:cNvSpPr/>
          <p:nvPr/>
        </p:nvSpPr>
        <p:spPr bwMode="gray">
          <a:xfrm rot="10800000" flipV="1">
            <a:off x="4846201" y="941662"/>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7" name="Right Triangle 646">
            <a:extLst>
              <a:ext uri="{FF2B5EF4-FFF2-40B4-BE49-F238E27FC236}">
                <a16:creationId xmlns:a16="http://schemas.microsoft.com/office/drawing/2014/main" id="{29ED4F58-E0F8-45D3-92C8-DE4BFA539A27}"/>
              </a:ext>
            </a:extLst>
          </p:cNvPr>
          <p:cNvSpPr/>
          <p:nvPr/>
        </p:nvSpPr>
        <p:spPr bwMode="gray">
          <a:xfrm>
            <a:off x="4846200" y="1906998"/>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8" name="Right Triangle 647">
            <a:extLst>
              <a:ext uri="{FF2B5EF4-FFF2-40B4-BE49-F238E27FC236}">
                <a16:creationId xmlns:a16="http://schemas.microsoft.com/office/drawing/2014/main" id="{EF0EF565-B25C-4643-8A60-5DC726700987}"/>
              </a:ext>
            </a:extLst>
          </p:cNvPr>
          <p:cNvSpPr/>
          <p:nvPr/>
        </p:nvSpPr>
        <p:spPr bwMode="gray">
          <a:xfrm rot="10800000">
            <a:off x="4846201"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49" name="Right Triangle 648">
            <a:extLst>
              <a:ext uri="{FF2B5EF4-FFF2-40B4-BE49-F238E27FC236}">
                <a16:creationId xmlns:a16="http://schemas.microsoft.com/office/drawing/2014/main" id="{59E2DBCC-6CB4-49B1-B2E1-46BB3BAD1FC8}"/>
              </a:ext>
            </a:extLst>
          </p:cNvPr>
          <p:cNvSpPr/>
          <p:nvPr/>
        </p:nvSpPr>
        <p:spPr bwMode="gray">
          <a:xfrm>
            <a:off x="4846200" y="-2716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0" name="Right Triangle 649">
            <a:extLst>
              <a:ext uri="{FF2B5EF4-FFF2-40B4-BE49-F238E27FC236}">
                <a16:creationId xmlns:a16="http://schemas.microsoft.com/office/drawing/2014/main" id="{E1AEC6AA-86AB-461B-974D-E4D852A68BF9}"/>
              </a:ext>
            </a:extLst>
          </p:cNvPr>
          <p:cNvSpPr/>
          <p:nvPr/>
        </p:nvSpPr>
        <p:spPr bwMode="gray">
          <a:xfrm rot="10800000">
            <a:off x="4846201"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2" name="Right Triangle 651">
            <a:extLst>
              <a:ext uri="{FF2B5EF4-FFF2-40B4-BE49-F238E27FC236}">
                <a16:creationId xmlns:a16="http://schemas.microsoft.com/office/drawing/2014/main" id="{3FFE64C0-FEBD-4FC2-92D7-8B830CB41491}"/>
              </a:ext>
            </a:extLst>
          </p:cNvPr>
          <p:cNvSpPr/>
          <p:nvPr/>
        </p:nvSpPr>
        <p:spPr bwMode="gray">
          <a:xfrm flipH="1">
            <a:off x="5814360"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3" name="Right Triangle 652">
            <a:extLst>
              <a:ext uri="{FF2B5EF4-FFF2-40B4-BE49-F238E27FC236}">
                <a16:creationId xmlns:a16="http://schemas.microsoft.com/office/drawing/2014/main" id="{BA3ED428-0457-4134-98E9-2701F05B7D4D}"/>
              </a:ext>
            </a:extLst>
          </p:cNvPr>
          <p:cNvSpPr/>
          <p:nvPr/>
        </p:nvSpPr>
        <p:spPr bwMode="gray">
          <a:xfrm rot="10800000" flipH="1">
            <a:off x="5814360" y="5795355"/>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4" name="Right Triangle 653">
            <a:extLst>
              <a:ext uri="{FF2B5EF4-FFF2-40B4-BE49-F238E27FC236}">
                <a16:creationId xmlns:a16="http://schemas.microsoft.com/office/drawing/2014/main" id="{E5A94D6A-F77C-40AE-B299-3AAAB1B39A88}"/>
              </a:ext>
            </a:extLst>
          </p:cNvPr>
          <p:cNvSpPr/>
          <p:nvPr/>
        </p:nvSpPr>
        <p:spPr bwMode="gray">
          <a:xfrm flipH="1" flipV="1">
            <a:off x="5814360"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5" name="Right Triangle 654">
            <a:extLst>
              <a:ext uri="{FF2B5EF4-FFF2-40B4-BE49-F238E27FC236}">
                <a16:creationId xmlns:a16="http://schemas.microsoft.com/office/drawing/2014/main" id="{7AE041BD-6F07-45D1-929E-03EE78ECDC36}"/>
              </a:ext>
            </a:extLst>
          </p:cNvPr>
          <p:cNvSpPr/>
          <p:nvPr/>
        </p:nvSpPr>
        <p:spPr bwMode="gray">
          <a:xfrm rot="10800000" flipH="1">
            <a:off x="581436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6" name="Right Triangle 655">
            <a:extLst>
              <a:ext uri="{FF2B5EF4-FFF2-40B4-BE49-F238E27FC236}">
                <a16:creationId xmlns:a16="http://schemas.microsoft.com/office/drawing/2014/main" id="{3E161EBE-EC1C-4907-8136-1E8A9F813450}"/>
              </a:ext>
            </a:extLst>
          </p:cNvPr>
          <p:cNvSpPr/>
          <p:nvPr/>
        </p:nvSpPr>
        <p:spPr bwMode="gray">
          <a:xfrm flipH="1">
            <a:off x="5814360" y="2882357"/>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7" name="Right Triangle 656">
            <a:extLst>
              <a:ext uri="{FF2B5EF4-FFF2-40B4-BE49-F238E27FC236}">
                <a16:creationId xmlns:a16="http://schemas.microsoft.com/office/drawing/2014/main" id="{21E9AD26-26BD-43C4-9A92-63BEF2BC3C31}"/>
              </a:ext>
            </a:extLst>
          </p:cNvPr>
          <p:cNvSpPr/>
          <p:nvPr/>
        </p:nvSpPr>
        <p:spPr bwMode="gray">
          <a:xfrm rot="10800000" flipH="1">
            <a:off x="5814360"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8" name="Right Triangle 657">
            <a:extLst>
              <a:ext uri="{FF2B5EF4-FFF2-40B4-BE49-F238E27FC236}">
                <a16:creationId xmlns:a16="http://schemas.microsoft.com/office/drawing/2014/main" id="{BE7402AB-16E0-4435-AD9F-5FC8744C54EA}"/>
              </a:ext>
            </a:extLst>
          </p:cNvPr>
          <p:cNvSpPr/>
          <p:nvPr/>
        </p:nvSpPr>
        <p:spPr bwMode="gray">
          <a:xfrm flipH="1" flipV="1">
            <a:off x="5814360" y="941662"/>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9" name="Right Triangle 658">
            <a:extLst>
              <a:ext uri="{FF2B5EF4-FFF2-40B4-BE49-F238E27FC236}">
                <a16:creationId xmlns:a16="http://schemas.microsoft.com/office/drawing/2014/main" id="{E0555B24-989B-442B-AE5F-75CD46CF5F01}"/>
              </a:ext>
            </a:extLst>
          </p:cNvPr>
          <p:cNvSpPr/>
          <p:nvPr/>
        </p:nvSpPr>
        <p:spPr bwMode="gray">
          <a:xfrm flipH="1">
            <a:off x="5814360" y="1913743"/>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0" name="Right Triangle 659">
            <a:extLst>
              <a:ext uri="{FF2B5EF4-FFF2-40B4-BE49-F238E27FC236}">
                <a16:creationId xmlns:a16="http://schemas.microsoft.com/office/drawing/2014/main" id="{145F9134-A35E-478C-8716-3A569DA90807}"/>
              </a:ext>
            </a:extLst>
          </p:cNvPr>
          <p:cNvSpPr/>
          <p:nvPr/>
        </p:nvSpPr>
        <p:spPr bwMode="gray">
          <a:xfrm rot="10800000" flipH="1">
            <a:off x="5814361" y="191374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1" name="Right Triangle 660">
            <a:extLst>
              <a:ext uri="{FF2B5EF4-FFF2-40B4-BE49-F238E27FC236}">
                <a16:creationId xmlns:a16="http://schemas.microsoft.com/office/drawing/2014/main" id="{A20D862C-EB68-4AA6-864F-4D8538E8FF6B}"/>
              </a:ext>
            </a:extLst>
          </p:cNvPr>
          <p:cNvSpPr/>
          <p:nvPr/>
        </p:nvSpPr>
        <p:spPr bwMode="gray">
          <a:xfrm flipH="1">
            <a:off x="5814360" y="-27163"/>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2" name="Right Triangle 661">
            <a:extLst>
              <a:ext uri="{FF2B5EF4-FFF2-40B4-BE49-F238E27FC236}">
                <a16:creationId xmlns:a16="http://schemas.microsoft.com/office/drawing/2014/main" id="{EB19E814-72CA-47E4-B527-7685D8128EF9}"/>
              </a:ext>
            </a:extLst>
          </p:cNvPr>
          <p:cNvSpPr/>
          <p:nvPr/>
        </p:nvSpPr>
        <p:spPr bwMode="gray">
          <a:xfrm rot="10800000" flipH="1">
            <a:off x="5814360" y="-22208"/>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66" name="Right Triangle 465">
            <a:extLst>
              <a:ext uri="{FF2B5EF4-FFF2-40B4-BE49-F238E27FC236}">
                <a16:creationId xmlns:a16="http://schemas.microsoft.com/office/drawing/2014/main" id="{9D036190-EC9A-4840-852D-0BC2A23BEA38}"/>
              </a:ext>
            </a:extLst>
          </p:cNvPr>
          <p:cNvSpPr/>
          <p:nvPr/>
        </p:nvSpPr>
        <p:spPr bwMode="gray">
          <a:xfrm>
            <a:off x="6785686" y="5795355"/>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67" name="Right Triangle 466">
            <a:extLst>
              <a:ext uri="{FF2B5EF4-FFF2-40B4-BE49-F238E27FC236}">
                <a16:creationId xmlns:a16="http://schemas.microsoft.com/office/drawing/2014/main" id="{C17CDE12-8EE2-4013-8ED1-101BB4623B1D}"/>
              </a:ext>
            </a:extLst>
          </p:cNvPr>
          <p:cNvSpPr/>
          <p:nvPr/>
        </p:nvSpPr>
        <p:spPr bwMode="gray">
          <a:xfrm rot="10800000">
            <a:off x="6785686" y="5795355"/>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68" name="Right Triangle 467">
            <a:extLst>
              <a:ext uri="{FF2B5EF4-FFF2-40B4-BE49-F238E27FC236}">
                <a16:creationId xmlns:a16="http://schemas.microsoft.com/office/drawing/2014/main" id="{5A27562C-3468-4E72-B14F-2E407B9845E9}"/>
              </a:ext>
            </a:extLst>
          </p:cNvPr>
          <p:cNvSpPr/>
          <p:nvPr/>
        </p:nvSpPr>
        <p:spPr bwMode="gray">
          <a:xfrm flipV="1">
            <a:off x="6785686"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69" name="Right Triangle 468">
            <a:extLst>
              <a:ext uri="{FF2B5EF4-FFF2-40B4-BE49-F238E27FC236}">
                <a16:creationId xmlns:a16="http://schemas.microsoft.com/office/drawing/2014/main" id="{9686A891-3AED-4911-B7B9-B9617BDE0702}"/>
              </a:ext>
            </a:extLst>
          </p:cNvPr>
          <p:cNvSpPr/>
          <p:nvPr/>
        </p:nvSpPr>
        <p:spPr bwMode="gray">
          <a:xfrm>
            <a:off x="6785686"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0" name="Right Triangle 469">
            <a:extLst>
              <a:ext uri="{FF2B5EF4-FFF2-40B4-BE49-F238E27FC236}">
                <a16:creationId xmlns:a16="http://schemas.microsoft.com/office/drawing/2014/main" id="{DE40A533-1471-49E8-8B6B-A959B2DDA663}"/>
              </a:ext>
            </a:extLst>
          </p:cNvPr>
          <p:cNvSpPr/>
          <p:nvPr/>
        </p:nvSpPr>
        <p:spPr bwMode="gray">
          <a:xfrm rot="10800000">
            <a:off x="6785686" y="4823069"/>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1" name="Right Triangle 470">
            <a:extLst>
              <a:ext uri="{FF2B5EF4-FFF2-40B4-BE49-F238E27FC236}">
                <a16:creationId xmlns:a16="http://schemas.microsoft.com/office/drawing/2014/main" id="{DB32AA39-EB38-4306-9195-841B647BAD5C}"/>
              </a:ext>
            </a:extLst>
          </p:cNvPr>
          <p:cNvSpPr/>
          <p:nvPr/>
        </p:nvSpPr>
        <p:spPr bwMode="gray">
          <a:xfrm>
            <a:off x="6785686" y="2882357"/>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2" name="Right Triangle 471">
            <a:extLst>
              <a:ext uri="{FF2B5EF4-FFF2-40B4-BE49-F238E27FC236}">
                <a16:creationId xmlns:a16="http://schemas.microsoft.com/office/drawing/2014/main" id="{CA409C7F-AA0D-4E1C-B891-C436EE6C1C30}"/>
              </a:ext>
            </a:extLst>
          </p:cNvPr>
          <p:cNvSpPr/>
          <p:nvPr/>
        </p:nvSpPr>
        <p:spPr bwMode="gray">
          <a:xfrm flipV="1">
            <a:off x="6785686"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3" name="Right Triangle 472">
            <a:extLst>
              <a:ext uri="{FF2B5EF4-FFF2-40B4-BE49-F238E27FC236}">
                <a16:creationId xmlns:a16="http://schemas.microsoft.com/office/drawing/2014/main" id="{FB146815-B2F1-46AB-87F7-711A9254586A}"/>
              </a:ext>
            </a:extLst>
          </p:cNvPr>
          <p:cNvSpPr/>
          <p:nvPr/>
        </p:nvSpPr>
        <p:spPr bwMode="gray">
          <a:xfrm>
            <a:off x="6785686"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4" name="Right Triangle 473">
            <a:extLst>
              <a:ext uri="{FF2B5EF4-FFF2-40B4-BE49-F238E27FC236}">
                <a16:creationId xmlns:a16="http://schemas.microsoft.com/office/drawing/2014/main" id="{D31C6409-E63A-4DD4-96F5-56CFCE038A2A}"/>
              </a:ext>
            </a:extLst>
          </p:cNvPr>
          <p:cNvSpPr/>
          <p:nvPr/>
        </p:nvSpPr>
        <p:spPr bwMode="gray">
          <a:xfrm rot="10800000">
            <a:off x="6785687" y="1913743"/>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5" name="Right Triangle 474">
            <a:extLst>
              <a:ext uri="{FF2B5EF4-FFF2-40B4-BE49-F238E27FC236}">
                <a16:creationId xmlns:a16="http://schemas.microsoft.com/office/drawing/2014/main" id="{FDF7B0C4-6C78-48FA-A7AE-C266ED8F4F63}"/>
              </a:ext>
            </a:extLst>
          </p:cNvPr>
          <p:cNvSpPr/>
          <p:nvPr/>
        </p:nvSpPr>
        <p:spPr bwMode="gray">
          <a:xfrm>
            <a:off x="6785686" y="-271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6" name="Right Triangle 475">
            <a:extLst>
              <a:ext uri="{FF2B5EF4-FFF2-40B4-BE49-F238E27FC236}">
                <a16:creationId xmlns:a16="http://schemas.microsoft.com/office/drawing/2014/main" id="{B65282C9-A8EC-4391-A520-F8D6DFCB6FAD}"/>
              </a:ext>
            </a:extLst>
          </p:cNvPr>
          <p:cNvSpPr/>
          <p:nvPr/>
        </p:nvSpPr>
        <p:spPr bwMode="gray">
          <a:xfrm rot="10800000">
            <a:off x="6785686" y="-22209"/>
            <a:ext cx="971203" cy="971203"/>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8" name="Right Triangle 477">
            <a:extLst>
              <a:ext uri="{FF2B5EF4-FFF2-40B4-BE49-F238E27FC236}">
                <a16:creationId xmlns:a16="http://schemas.microsoft.com/office/drawing/2014/main" id="{D18ED821-4CC1-48D7-9D13-F74299966B2F}"/>
              </a:ext>
            </a:extLst>
          </p:cNvPr>
          <p:cNvSpPr/>
          <p:nvPr/>
        </p:nvSpPr>
        <p:spPr bwMode="gray">
          <a:xfrm flipH="1">
            <a:off x="7756889" y="5795355"/>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79" name="Right Triangle 478">
            <a:extLst>
              <a:ext uri="{FF2B5EF4-FFF2-40B4-BE49-F238E27FC236}">
                <a16:creationId xmlns:a16="http://schemas.microsoft.com/office/drawing/2014/main" id="{6F5AC38F-5EC9-465D-B0C7-2267CA284F61}"/>
              </a:ext>
            </a:extLst>
          </p:cNvPr>
          <p:cNvSpPr/>
          <p:nvPr/>
        </p:nvSpPr>
        <p:spPr bwMode="gray">
          <a:xfrm flipH="1" flipV="1">
            <a:off x="7756889"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0" name="Right Triangle 479">
            <a:extLst>
              <a:ext uri="{FF2B5EF4-FFF2-40B4-BE49-F238E27FC236}">
                <a16:creationId xmlns:a16="http://schemas.microsoft.com/office/drawing/2014/main" id="{5E1430A1-84F0-4F77-99F3-ECA368425298}"/>
              </a:ext>
            </a:extLst>
          </p:cNvPr>
          <p:cNvSpPr/>
          <p:nvPr/>
        </p:nvSpPr>
        <p:spPr bwMode="gray">
          <a:xfrm rot="10800000" flipH="1" flipV="1">
            <a:off x="7756890"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1" name="Right Triangle 480">
            <a:extLst>
              <a:ext uri="{FF2B5EF4-FFF2-40B4-BE49-F238E27FC236}">
                <a16:creationId xmlns:a16="http://schemas.microsoft.com/office/drawing/2014/main" id="{5E5019BA-9FCC-4C2F-8754-6196BD95997F}"/>
              </a:ext>
            </a:extLst>
          </p:cNvPr>
          <p:cNvSpPr/>
          <p:nvPr/>
        </p:nvSpPr>
        <p:spPr bwMode="gray">
          <a:xfrm flipH="1">
            <a:off x="7756889"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2" name="Right Triangle 481">
            <a:extLst>
              <a:ext uri="{FF2B5EF4-FFF2-40B4-BE49-F238E27FC236}">
                <a16:creationId xmlns:a16="http://schemas.microsoft.com/office/drawing/2014/main" id="{C3F5F68C-A0C5-4E20-AE37-C80BCCB2FEC3}"/>
              </a:ext>
            </a:extLst>
          </p:cNvPr>
          <p:cNvSpPr/>
          <p:nvPr/>
        </p:nvSpPr>
        <p:spPr bwMode="gray">
          <a:xfrm flipH="1">
            <a:off x="7756889" y="288235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3" name="Right Triangle 482">
            <a:extLst>
              <a:ext uri="{FF2B5EF4-FFF2-40B4-BE49-F238E27FC236}">
                <a16:creationId xmlns:a16="http://schemas.microsoft.com/office/drawing/2014/main" id="{A493FDDB-C1AD-417F-8CFF-3000FB6BC37E}"/>
              </a:ext>
            </a:extLst>
          </p:cNvPr>
          <p:cNvSpPr/>
          <p:nvPr/>
        </p:nvSpPr>
        <p:spPr bwMode="gray">
          <a:xfrm rot="10800000" flipH="1">
            <a:off x="7756890"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4" name="Right Triangle 483">
            <a:extLst>
              <a:ext uri="{FF2B5EF4-FFF2-40B4-BE49-F238E27FC236}">
                <a16:creationId xmlns:a16="http://schemas.microsoft.com/office/drawing/2014/main" id="{AD32C4F5-7244-44EE-AC85-87542D44C7E3}"/>
              </a:ext>
            </a:extLst>
          </p:cNvPr>
          <p:cNvSpPr/>
          <p:nvPr/>
        </p:nvSpPr>
        <p:spPr bwMode="gray">
          <a:xfrm flipH="1" flipV="1">
            <a:off x="7756889" y="941662"/>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5" name="Right Triangle 484">
            <a:extLst>
              <a:ext uri="{FF2B5EF4-FFF2-40B4-BE49-F238E27FC236}">
                <a16:creationId xmlns:a16="http://schemas.microsoft.com/office/drawing/2014/main" id="{62D211CD-72BE-4103-8828-3D09CAF071F3}"/>
              </a:ext>
            </a:extLst>
          </p:cNvPr>
          <p:cNvSpPr/>
          <p:nvPr/>
        </p:nvSpPr>
        <p:spPr bwMode="gray">
          <a:xfrm rot="10800000" flipH="1" flipV="1">
            <a:off x="7756889" y="9416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6" name="Right Triangle 485">
            <a:extLst>
              <a:ext uri="{FF2B5EF4-FFF2-40B4-BE49-F238E27FC236}">
                <a16:creationId xmlns:a16="http://schemas.microsoft.com/office/drawing/2014/main" id="{E1548013-0BBF-42F9-B6A6-F8A390F676CB}"/>
              </a:ext>
            </a:extLst>
          </p:cNvPr>
          <p:cNvSpPr/>
          <p:nvPr/>
        </p:nvSpPr>
        <p:spPr bwMode="gray">
          <a:xfrm flipH="1">
            <a:off x="7756889" y="191374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7" name="Right Triangle 486">
            <a:extLst>
              <a:ext uri="{FF2B5EF4-FFF2-40B4-BE49-F238E27FC236}">
                <a16:creationId xmlns:a16="http://schemas.microsoft.com/office/drawing/2014/main" id="{0CE4FFC6-CB2F-4F51-A0AE-DE64B5C975B2}"/>
              </a:ext>
            </a:extLst>
          </p:cNvPr>
          <p:cNvSpPr/>
          <p:nvPr/>
        </p:nvSpPr>
        <p:spPr bwMode="gray">
          <a:xfrm rot="10800000" flipH="1">
            <a:off x="7756890"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8" name="Right Triangle 487">
            <a:extLst>
              <a:ext uri="{FF2B5EF4-FFF2-40B4-BE49-F238E27FC236}">
                <a16:creationId xmlns:a16="http://schemas.microsoft.com/office/drawing/2014/main" id="{369D0442-7DEB-4488-8042-B8E7E70FFA5D}"/>
              </a:ext>
            </a:extLst>
          </p:cNvPr>
          <p:cNvSpPr/>
          <p:nvPr/>
        </p:nvSpPr>
        <p:spPr bwMode="gray">
          <a:xfrm flipH="1">
            <a:off x="7756889" y="-2716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89" name="Right Triangle 488">
            <a:extLst>
              <a:ext uri="{FF2B5EF4-FFF2-40B4-BE49-F238E27FC236}">
                <a16:creationId xmlns:a16="http://schemas.microsoft.com/office/drawing/2014/main" id="{4943D2F9-551F-4E96-ACE3-96173DC11611}"/>
              </a:ext>
            </a:extLst>
          </p:cNvPr>
          <p:cNvSpPr/>
          <p:nvPr/>
        </p:nvSpPr>
        <p:spPr bwMode="gray">
          <a:xfrm rot="10800000" flipH="1">
            <a:off x="7756889" y="-2220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1" name="Right Triangle 490">
            <a:extLst>
              <a:ext uri="{FF2B5EF4-FFF2-40B4-BE49-F238E27FC236}">
                <a16:creationId xmlns:a16="http://schemas.microsoft.com/office/drawing/2014/main" id="{D1EEA76D-EF09-4732-9152-3A8CEE5FD779}"/>
              </a:ext>
            </a:extLst>
          </p:cNvPr>
          <p:cNvSpPr/>
          <p:nvPr/>
        </p:nvSpPr>
        <p:spPr bwMode="gray">
          <a:xfrm>
            <a:off x="8728091" y="5795355"/>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2" name="Right Triangle 491">
            <a:extLst>
              <a:ext uri="{FF2B5EF4-FFF2-40B4-BE49-F238E27FC236}">
                <a16:creationId xmlns:a16="http://schemas.microsoft.com/office/drawing/2014/main" id="{03BADBBF-37CE-45DC-87B7-4B075CDFB0A0}"/>
              </a:ext>
            </a:extLst>
          </p:cNvPr>
          <p:cNvSpPr/>
          <p:nvPr/>
        </p:nvSpPr>
        <p:spPr bwMode="gray">
          <a:xfrm rot="10800000">
            <a:off x="8728091"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3" name="Right Triangle 492">
            <a:extLst>
              <a:ext uri="{FF2B5EF4-FFF2-40B4-BE49-F238E27FC236}">
                <a16:creationId xmlns:a16="http://schemas.microsoft.com/office/drawing/2014/main" id="{0CE4B2D2-CC16-4CDC-B260-C513C351588E}"/>
              </a:ext>
            </a:extLst>
          </p:cNvPr>
          <p:cNvSpPr/>
          <p:nvPr/>
        </p:nvSpPr>
        <p:spPr bwMode="gray">
          <a:xfrm flipV="1">
            <a:off x="8728091" y="385098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4" name="Right Triangle 493">
            <a:extLst>
              <a:ext uri="{FF2B5EF4-FFF2-40B4-BE49-F238E27FC236}">
                <a16:creationId xmlns:a16="http://schemas.microsoft.com/office/drawing/2014/main" id="{F196A658-B530-40AA-9B08-7330371C1F67}"/>
              </a:ext>
            </a:extLst>
          </p:cNvPr>
          <p:cNvSpPr/>
          <p:nvPr/>
        </p:nvSpPr>
        <p:spPr bwMode="gray">
          <a:xfrm>
            <a:off x="8728091"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5" name="Right Triangle 494">
            <a:extLst>
              <a:ext uri="{FF2B5EF4-FFF2-40B4-BE49-F238E27FC236}">
                <a16:creationId xmlns:a16="http://schemas.microsoft.com/office/drawing/2014/main" id="{8D0A37C8-3C4D-4FF8-A4DE-36AA95A7BBC2}"/>
              </a:ext>
            </a:extLst>
          </p:cNvPr>
          <p:cNvSpPr/>
          <p:nvPr/>
        </p:nvSpPr>
        <p:spPr bwMode="gray">
          <a:xfrm rot="10800000">
            <a:off x="8728092"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6" name="Right Triangle 495">
            <a:extLst>
              <a:ext uri="{FF2B5EF4-FFF2-40B4-BE49-F238E27FC236}">
                <a16:creationId xmlns:a16="http://schemas.microsoft.com/office/drawing/2014/main" id="{AFBC321F-0A27-4928-875E-0038CD529FEF}"/>
              </a:ext>
            </a:extLst>
          </p:cNvPr>
          <p:cNvSpPr/>
          <p:nvPr/>
        </p:nvSpPr>
        <p:spPr bwMode="gray">
          <a:xfrm>
            <a:off x="8728091"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7" name="Right Triangle 496">
            <a:extLst>
              <a:ext uri="{FF2B5EF4-FFF2-40B4-BE49-F238E27FC236}">
                <a16:creationId xmlns:a16="http://schemas.microsoft.com/office/drawing/2014/main" id="{98D2FA77-B3F2-44F0-8395-8DEA89579ADE}"/>
              </a:ext>
            </a:extLst>
          </p:cNvPr>
          <p:cNvSpPr/>
          <p:nvPr/>
        </p:nvSpPr>
        <p:spPr bwMode="gray">
          <a:xfrm rot="10800000">
            <a:off x="8728091" y="2882357"/>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8" name="Right Triangle 497">
            <a:extLst>
              <a:ext uri="{FF2B5EF4-FFF2-40B4-BE49-F238E27FC236}">
                <a16:creationId xmlns:a16="http://schemas.microsoft.com/office/drawing/2014/main" id="{A90026DE-8D5D-4E90-A62B-0601F0AA8C54}"/>
              </a:ext>
            </a:extLst>
          </p:cNvPr>
          <p:cNvSpPr/>
          <p:nvPr/>
        </p:nvSpPr>
        <p:spPr bwMode="gray">
          <a:xfrm flipV="1">
            <a:off x="8728091"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499" name="Right Triangle 498">
            <a:extLst>
              <a:ext uri="{FF2B5EF4-FFF2-40B4-BE49-F238E27FC236}">
                <a16:creationId xmlns:a16="http://schemas.microsoft.com/office/drawing/2014/main" id="{0D52872E-7204-45F1-98F0-B0B7099B7A8C}"/>
              </a:ext>
            </a:extLst>
          </p:cNvPr>
          <p:cNvSpPr/>
          <p:nvPr/>
        </p:nvSpPr>
        <p:spPr bwMode="gray">
          <a:xfrm rot="10800000">
            <a:off x="8728091"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0" name="Right Triangle 499">
            <a:extLst>
              <a:ext uri="{FF2B5EF4-FFF2-40B4-BE49-F238E27FC236}">
                <a16:creationId xmlns:a16="http://schemas.microsoft.com/office/drawing/2014/main" id="{3337BD41-983C-432C-A5F0-68EC85129B53}"/>
              </a:ext>
            </a:extLst>
          </p:cNvPr>
          <p:cNvSpPr/>
          <p:nvPr/>
        </p:nvSpPr>
        <p:spPr bwMode="gray">
          <a:xfrm>
            <a:off x="8728091" y="-2716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1" name="Right Triangle 500">
            <a:extLst>
              <a:ext uri="{FF2B5EF4-FFF2-40B4-BE49-F238E27FC236}">
                <a16:creationId xmlns:a16="http://schemas.microsoft.com/office/drawing/2014/main" id="{B32B1C8E-E88D-484F-A139-FDC87FA181EB}"/>
              </a:ext>
            </a:extLst>
          </p:cNvPr>
          <p:cNvSpPr/>
          <p:nvPr/>
        </p:nvSpPr>
        <p:spPr bwMode="gray">
          <a:xfrm rot="10800000">
            <a:off x="8728091" y="-22209"/>
            <a:ext cx="971203" cy="971203"/>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3" name="Right Triangle 502">
            <a:extLst>
              <a:ext uri="{FF2B5EF4-FFF2-40B4-BE49-F238E27FC236}">
                <a16:creationId xmlns:a16="http://schemas.microsoft.com/office/drawing/2014/main" id="{85233584-A686-4DE8-A0A9-5D98438510E4}"/>
              </a:ext>
            </a:extLst>
          </p:cNvPr>
          <p:cNvSpPr/>
          <p:nvPr/>
        </p:nvSpPr>
        <p:spPr bwMode="gray">
          <a:xfrm flipH="1">
            <a:off x="9699296"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4" name="Right Triangle 503">
            <a:extLst>
              <a:ext uri="{FF2B5EF4-FFF2-40B4-BE49-F238E27FC236}">
                <a16:creationId xmlns:a16="http://schemas.microsoft.com/office/drawing/2014/main" id="{718AEFD1-A4DB-47BD-8051-F4227844127D}"/>
              </a:ext>
            </a:extLst>
          </p:cNvPr>
          <p:cNvSpPr/>
          <p:nvPr/>
        </p:nvSpPr>
        <p:spPr bwMode="gray">
          <a:xfrm rot="10800000" flipH="1">
            <a:off x="9699297" y="5795355"/>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5" name="Right Triangle 504">
            <a:extLst>
              <a:ext uri="{FF2B5EF4-FFF2-40B4-BE49-F238E27FC236}">
                <a16:creationId xmlns:a16="http://schemas.microsoft.com/office/drawing/2014/main" id="{8C5AECE4-3490-4893-BE9E-D7EA3A1631F1}"/>
              </a:ext>
            </a:extLst>
          </p:cNvPr>
          <p:cNvSpPr/>
          <p:nvPr/>
        </p:nvSpPr>
        <p:spPr bwMode="gray">
          <a:xfrm flipH="1" flipV="1">
            <a:off x="9699296"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6" name="Right Triangle 505">
            <a:extLst>
              <a:ext uri="{FF2B5EF4-FFF2-40B4-BE49-F238E27FC236}">
                <a16:creationId xmlns:a16="http://schemas.microsoft.com/office/drawing/2014/main" id="{3977C785-5133-4646-8D8C-5F83AE5365BD}"/>
              </a:ext>
            </a:extLst>
          </p:cNvPr>
          <p:cNvSpPr/>
          <p:nvPr/>
        </p:nvSpPr>
        <p:spPr bwMode="gray">
          <a:xfrm rot="10800000" flipH="1" flipV="1">
            <a:off x="9699297" y="3850989"/>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7" name="Right Triangle 506">
            <a:extLst>
              <a:ext uri="{FF2B5EF4-FFF2-40B4-BE49-F238E27FC236}">
                <a16:creationId xmlns:a16="http://schemas.microsoft.com/office/drawing/2014/main" id="{D085CF7B-38E7-4DC1-B92D-AE58F6E90A44}"/>
              </a:ext>
            </a:extLst>
          </p:cNvPr>
          <p:cNvSpPr/>
          <p:nvPr/>
        </p:nvSpPr>
        <p:spPr bwMode="gray">
          <a:xfrm flipH="1">
            <a:off x="9699296" y="482306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8" name="Right Triangle 507">
            <a:extLst>
              <a:ext uri="{FF2B5EF4-FFF2-40B4-BE49-F238E27FC236}">
                <a16:creationId xmlns:a16="http://schemas.microsoft.com/office/drawing/2014/main" id="{E16F5105-C3A3-4C9B-B19D-C0F42159BC22}"/>
              </a:ext>
            </a:extLst>
          </p:cNvPr>
          <p:cNvSpPr/>
          <p:nvPr/>
        </p:nvSpPr>
        <p:spPr bwMode="gray">
          <a:xfrm rot="10800000" flipH="1">
            <a:off x="9699296"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9" name="Right Triangle 508">
            <a:extLst>
              <a:ext uri="{FF2B5EF4-FFF2-40B4-BE49-F238E27FC236}">
                <a16:creationId xmlns:a16="http://schemas.microsoft.com/office/drawing/2014/main" id="{7D3BEC77-902F-470C-A6BB-511DE99DC7B9}"/>
              </a:ext>
            </a:extLst>
          </p:cNvPr>
          <p:cNvSpPr/>
          <p:nvPr/>
        </p:nvSpPr>
        <p:spPr bwMode="gray">
          <a:xfrm flipH="1" flipV="1">
            <a:off x="9699296" y="941662"/>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10" name="Right Triangle 509">
            <a:extLst>
              <a:ext uri="{FF2B5EF4-FFF2-40B4-BE49-F238E27FC236}">
                <a16:creationId xmlns:a16="http://schemas.microsoft.com/office/drawing/2014/main" id="{10556604-5E02-42B8-AAAE-2F74EE41B568}"/>
              </a:ext>
            </a:extLst>
          </p:cNvPr>
          <p:cNvSpPr/>
          <p:nvPr/>
        </p:nvSpPr>
        <p:spPr bwMode="gray">
          <a:xfrm rot="10800000" flipH="1" flipV="1">
            <a:off x="9699296"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11" name="Right Triangle 510">
            <a:extLst>
              <a:ext uri="{FF2B5EF4-FFF2-40B4-BE49-F238E27FC236}">
                <a16:creationId xmlns:a16="http://schemas.microsoft.com/office/drawing/2014/main" id="{51C49778-A679-45B6-AEF1-4197C4A6298B}"/>
              </a:ext>
            </a:extLst>
          </p:cNvPr>
          <p:cNvSpPr/>
          <p:nvPr/>
        </p:nvSpPr>
        <p:spPr bwMode="gray">
          <a:xfrm flipH="1">
            <a:off x="9699296" y="1913743"/>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12" name="Right Triangle 511">
            <a:extLst>
              <a:ext uri="{FF2B5EF4-FFF2-40B4-BE49-F238E27FC236}">
                <a16:creationId xmlns:a16="http://schemas.microsoft.com/office/drawing/2014/main" id="{E3465415-18F7-41F4-A4FB-EC38C5651A27}"/>
              </a:ext>
            </a:extLst>
          </p:cNvPr>
          <p:cNvSpPr/>
          <p:nvPr/>
        </p:nvSpPr>
        <p:spPr bwMode="gray">
          <a:xfrm rot="10800000" flipH="1">
            <a:off x="9699296" y="1913743"/>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13" name="Right Triangle 512">
            <a:extLst>
              <a:ext uri="{FF2B5EF4-FFF2-40B4-BE49-F238E27FC236}">
                <a16:creationId xmlns:a16="http://schemas.microsoft.com/office/drawing/2014/main" id="{EB4244E3-9048-429D-92A5-2A742CD6FB00}"/>
              </a:ext>
            </a:extLst>
          </p:cNvPr>
          <p:cNvSpPr/>
          <p:nvPr/>
        </p:nvSpPr>
        <p:spPr bwMode="gray">
          <a:xfrm flipH="1">
            <a:off x="9699296" y="-27163"/>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14" name="Right Triangle 513">
            <a:extLst>
              <a:ext uri="{FF2B5EF4-FFF2-40B4-BE49-F238E27FC236}">
                <a16:creationId xmlns:a16="http://schemas.microsoft.com/office/drawing/2014/main" id="{64B212AA-0CC4-4ED4-897F-0B36BD05C02B}"/>
              </a:ext>
            </a:extLst>
          </p:cNvPr>
          <p:cNvSpPr/>
          <p:nvPr/>
        </p:nvSpPr>
        <p:spPr bwMode="gray">
          <a:xfrm rot="10800000" flipH="1">
            <a:off x="9699296" y="-2220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2" name="Freeform: Shape 721">
            <a:extLst>
              <a:ext uri="{FF2B5EF4-FFF2-40B4-BE49-F238E27FC236}">
                <a16:creationId xmlns:a16="http://schemas.microsoft.com/office/drawing/2014/main" id="{4198A3AE-B4AF-4107-AF2C-FFF36D289601}"/>
              </a:ext>
            </a:extLst>
          </p:cNvPr>
          <p:cNvSpPr/>
          <p:nvPr/>
        </p:nvSpPr>
        <p:spPr bwMode="gray">
          <a:xfrm flipH="1">
            <a:off x="11642605" y="942852"/>
            <a:ext cx="2377" cy="1188"/>
          </a:xfrm>
          <a:custGeom>
            <a:avLst/>
            <a:gdLst>
              <a:gd name="connsiteX0" fmla="*/ 1188 w 2377"/>
              <a:gd name="connsiteY0" fmla="*/ 0 h 1188"/>
              <a:gd name="connsiteX1" fmla="*/ 0 w 2377"/>
              <a:gd name="connsiteY1" fmla="*/ 1188 h 1188"/>
              <a:gd name="connsiteX2" fmla="*/ 2377 w 2377"/>
              <a:gd name="connsiteY2" fmla="*/ 1188 h 1188"/>
              <a:gd name="connsiteX3" fmla="*/ 1188 w 2377"/>
              <a:gd name="connsiteY3" fmla="*/ 0 h 1188"/>
            </a:gdLst>
            <a:ahLst/>
            <a:cxnLst>
              <a:cxn ang="0">
                <a:pos x="connsiteX0" y="connsiteY0"/>
              </a:cxn>
              <a:cxn ang="0">
                <a:pos x="connsiteX1" y="connsiteY1"/>
              </a:cxn>
              <a:cxn ang="0">
                <a:pos x="connsiteX2" y="connsiteY2"/>
              </a:cxn>
              <a:cxn ang="0">
                <a:pos x="connsiteX3" y="connsiteY3"/>
              </a:cxn>
            </a:cxnLst>
            <a:rect l="l" t="t" r="r" b="b"/>
            <a:pathLst>
              <a:path w="2377" h="1188">
                <a:moveTo>
                  <a:pt x="1188" y="0"/>
                </a:moveTo>
                <a:lnTo>
                  <a:pt x="0" y="1188"/>
                </a:lnTo>
                <a:lnTo>
                  <a:pt x="2377" y="1188"/>
                </a:lnTo>
                <a:lnTo>
                  <a:pt x="1188"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13" name="Freeform: Shape 712">
            <a:extLst>
              <a:ext uri="{FF2B5EF4-FFF2-40B4-BE49-F238E27FC236}">
                <a16:creationId xmlns:a16="http://schemas.microsoft.com/office/drawing/2014/main" id="{716868FE-718E-49A7-B810-29C70CC03FED}"/>
              </a:ext>
            </a:extLst>
          </p:cNvPr>
          <p:cNvSpPr/>
          <p:nvPr/>
        </p:nvSpPr>
        <p:spPr bwMode="gray">
          <a:xfrm flipH="1">
            <a:off x="11644982" y="944040"/>
            <a:ext cx="550193" cy="550193"/>
          </a:xfrm>
          <a:custGeom>
            <a:avLst/>
            <a:gdLst>
              <a:gd name="connsiteX0" fmla="*/ 550193 w 550193"/>
              <a:gd name="connsiteY0" fmla="*/ 0 h 550193"/>
              <a:gd name="connsiteX1" fmla="*/ 0 w 550193"/>
              <a:gd name="connsiteY1" fmla="*/ 0 h 550193"/>
              <a:gd name="connsiteX2" fmla="*/ 0 w 550193"/>
              <a:gd name="connsiteY2" fmla="*/ 550193 h 550193"/>
              <a:gd name="connsiteX3" fmla="*/ 550193 w 550193"/>
              <a:gd name="connsiteY3" fmla="*/ 0 h 550193"/>
            </a:gdLst>
            <a:ahLst/>
            <a:cxnLst>
              <a:cxn ang="0">
                <a:pos x="connsiteX0" y="connsiteY0"/>
              </a:cxn>
              <a:cxn ang="0">
                <a:pos x="connsiteX1" y="connsiteY1"/>
              </a:cxn>
              <a:cxn ang="0">
                <a:pos x="connsiteX2" y="connsiteY2"/>
              </a:cxn>
              <a:cxn ang="0">
                <a:pos x="connsiteX3" y="connsiteY3"/>
              </a:cxn>
            </a:cxnLst>
            <a:rect l="l" t="t" r="r" b="b"/>
            <a:pathLst>
              <a:path w="550193" h="550193">
                <a:moveTo>
                  <a:pt x="550193" y="0"/>
                </a:moveTo>
                <a:lnTo>
                  <a:pt x="0" y="0"/>
                </a:lnTo>
                <a:lnTo>
                  <a:pt x="0" y="550193"/>
                </a:lnTo>
                <a:lnTo>
                  <a:pt x="550193"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3" name="Freeform: Shape 662">
            <a:extLst>
              <a:ext uri="{FF2B5EF4-FFF2-40B4-BE49-F238E27FC236}">
                <a16:creationId xmlns:a16="http://schemas.microsoft.com/office/drawing/2014/main" id="{F9B80112-4219-4A1E-BFEE-722CE3FBED53}"/>
              </a:ext>
            </a:extLst>
          </p:cNvPr>
          <p:cNvSpPr/>
          <p:nvPr/>
        </p:nvSpPr>
        <p:spPr bwMode="gray">
          <a:xfrm flipH="1">
            <a:off x="11642606" y="3852274"/>
            <a:ext cx="2571" cy="1286"/>
          </a:xfrm>
          <a:custGeom>
            <a:avLst/>
            <a:gdLst>
              <a:gd name="connsiteX0" fmla="*/ 1286 w 2571"/>
              <a:gd name="connsiteY0" fmla="*/ 0 h 1286"/>
              <a:gd name="connsiteX1" fmla="*/ 0 w 2571"/>
              <a:gd name="connsiteY1" fmla="*/ 1286 h 1286"/>
              <a:gd name="connsiteX2" fmla="*/ 2571 w 2571"/>
              <a:gd name="connsiteY2" fmla="*/ 1286 h 1286"/>
              <a:gd name="connsiteX3" fmla="*/ 2571 w 2571"/>
              <a:gd name="connsiteY3" fmla="*/ 1285 h 1286"/>
              <a:gd name="connsiteX4" fmla="*/ 1286 w 2571"/>
              <a:gd name="connsiteY4" fmla="*/ 0 h 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286">
                <a:moveTo>
                  <a:pt x="1286" y="0"/>
                </a:moveTo>
                <a:lnTo>
                  <a:pt x="0" y="1286"/>
                </a:lnTo>
                <a:lnTo>
                  <a:pt x="2571" y="1286"/>
                </a:lnTo>
                <a:lnTo>
                  <a:pt x="2571" y="1285"/>
                </a:lnTo>
                <a:lnTo>
                  <a:pt x="1286"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1" name="Freeform: Shape 650">
            <a:extLst>
              <a:ext uri="{FF2B5EF4-FFF2-40B4-BE49-F238E27FC236}">
                <a16:creationId xmlns:a16="http://schemas.microsoft.com/office/drawing/2014/main" id="{5B2FB309-968E-427E-B41F-D2F8E9A0A206}"/>
              </a:ext>
            </a:extLst>
          </p:cNvPr>
          <p:cNvSpPr/>
          <p:nvPr/>
        </p:nvSpPr>
        <p:spPr bwMode="gray">
          <a:xfrm flipH="1">
            <a:off x="11645177" y="3853560"/>
            <a:ext cx="549998" cy="549998"/>
          </a:xfrm>
          <a:custGeom>
            <a:avLst/>
            <a:gdLst>
              <a:gd name="connsiteX0" fmla="*/ 549998 w 549998"/>
              <a:gd name="connsiteY0" fmla="*/ 0 h 549998"/>
              <a:gd name="connsiteX1" fmla="*/ 0 w 549998"/>
              <a:gd name="connsiteY1" fmla="*/ 0 h 549998"/>
              <a:gd name="connsiteX2" fmla="*/ 0 w 549998"/>
              <a:gd name="connsiteY2" fmla="*/ 549998 h 549998"/>
              <a:gd name="connsiteX3" fmla="*/ 549998 w 549998"/>
              <a:gd name="connsiteY3" fmla="*/ 0 h 549998"/>
            </a:gdLst>
            <a:ahLst/>
            <a:cxnLst>
              <a:cxn ang="0">
                <a:pos x="connsiteX0" y="connsiteY0"/>
              </a:cxn>
              <a:cxn ang="0">
                <a:pos x="connsiteX1" y="connsiteY1"/>
              </a:cxn>
              <a:cxn ang="0">
                <a:pos x="connsiteX2" y="connsiteY2"/>
              </a:cxn>
              <a:cxn ang="0">
                <a:pos x="connsiteX3" y="connsiteY3"/>
              </a:cxn>
            </a:cxnLst>
            <a:rect l="l" t="t" r="r" b="b"/>
            <a:pathLst>
              <a:path w="549998" h="549998">
                <a:moveTo>
                  <a:pt x="549998" y="0"/>
                </a:moveTo>
                <a:lnTo>
                  <a:pt x="0" y="0"/>
                </a:lnTo>
                <a:lnTo>
                  <a:pt x="0" y="549998"/>
                </a:lnTo>
                <a:lnTo>
                  <a:pt x="549998"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1" name="Freeform: Shape 600">
            <a:extLst>
              <a:ext uri="{FF2B5EF4-FFF2-40B4-BE49-F238E27FC236}">
                <a16:creationId xmlns:a16="http://schemas.microsoft.com/office/drawing/2014/main" id="{8237A2FE-B049-43D0-A73A-EF754A18E06D}"/>
              </a:ext>
            </a:extLst>
          </p:cNvPr>
          <p:cNvSpPr/>
          <p:nvPr/>
        </p:nvSpPr>
        <p:spPr bwMode="gray">
          <a:xfrm flipH="1">
            <a:off x="11643794" y="391470"/>
            <a:ext cx="551381" cy="552570"/>
          </a:xfrm>
          <a:custGeom>
            <a:avLst/>
            <a:gdLst>
              <a:gd name="connsiteX0" fmla="*/ 0 w 551381"/>
              <a:gd name="connsiteY0" fmla="*/ 0 h 552570"/>
              <a:gd name="connsiteX1" fmla="*/ 0 w 551381"/>
              <a:gd name="connsiteY1" fmla="*/ 552570 h 552570"/>
              <a:gd name="connsiteX2" fmla="*/ 550193 w 551381"/>
              <a:gd name="connsiteY2" fmla="*/ 552570 h 552570"/>
              <a:gd name="connsiteX3" fmla="*/ 551381 w 551381"/>
              <a:gd name="connsiteY3" fmla="*/ 551382 h 552570"/>
              <a:gd name="connsiteX4" fmla="*/ 0 w 551381"/>
              <a:gd name="connsiteY4" fmla="*/ 0 h 552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381" h="552570">
                <a:moveTo>
                  <a:pt x="0" y="0"/>
                </a:moveTo>
                <a:lnTo>
                  <a:pt x="0" y="552570"/>
                </a:lnTo>
                <a:lnTo>
                  <a:pt x="550193" y="552570"/>
                </a:lnTo>
                <a:lnTo>
                  <a:pt x="551381" y="551382"/>
                </a:lnTo>
                <a:lnTo>
                  <a:pt x="0"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9" name="Freeform: Shape 588">
            <a:extLst>
              <a:ext uri="{FF2B5EF4-FFF2-40B4-BE49-F238E27FC236}">
                <a16:creationId xmlns:a16="http://schemas.microsoft.com/office/drawing/2014/main" id="{58F9A3E8-2445-4760-A551-C57A3F8ECCB5}"/>
              </a:ext>
            </a:extLst>
          </p:cNvPr>
          <p:cNvSpPr/>
          <p:nvPr/>
        </p:nvSpPr>
        <p:spPr bwMode="gray">
          <a:xfrm flipH="1">
            <a:off x="11642605" y="941663"/>
            <a:ext cx="1189" cy="2377"/>
          </a:xfrm>
          <a:custGeom>
            <a:avLst/>
            <a:gdLst>
              <a:gd name="connsiteX0" fmla="*/ 1189 w 1189"/>
              <a:gd name="connsiteY0" fmla="*/ 0 h 2377"/>
              <a:gd name="connsiteX1" fmla="*/ 0 w 1189"/>
              <a:gd name="connsiteY1" fmla="*/ 1189 h 2377"/>
              <a:gd name="connsiteX2" fmla="*/ 1189 w 1189"/>
              <a:gd name="connsiteY2" fmla="*/ 2377 h 2377"/>
              <a:gd name="connsiteX3" fmla="*/ 1189 w 1189"/>
              <a:gd name="connsiteY3" fmla="*/ 0 h 2377"/>
            </a:gdLst>
            <a:ahLst/>
            <a:cxnLst>
              <a:cxn ang="0">
                <a:pos x="connsiteX0" y="connsiteY0"/>
              </a:cxn>
              <a:cxn ang="0">
                <a:pos x="connsiteX1" y="connsiteY1"/>
              </a:cxn>
              <a:cxn ang="0">
                <a:pos x="connsiteX2" y="connsiteY2"/>
              </a:cxn>
              <a:cxn ang="0">
                <a:pos x="connsiteX3" y="connsiteY3"/>
              </a:cxn>
            </a:cxnLst>
            <a:rect l="l" t="t" r="r" b="b"/>
            <a:pathLst>
              <a:path w="1189" h="2377">
                <a:moveTo>
                  <a:pt x="1189" y="0"/>
                </a:moveTo>
                <a:lnTo>
                  <a:pt x="0" y="1189"/>
                </a:lnTo>
                <a:lnTo>
                  <a:pt x="1189" y="2377"/>
                </a:lnTo>
                <a:lnTo>
                  <a:pt x="1189"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6" name="Freeform: Shape 575">
            <a:extLst>
              <a:ext uri="{FF2B5EF4-FFF2-40B4-BE49-F238E27FC236}">
                <a16:creationId xmlns:a16="http://schemas.microsoft.com/office/drawing/2014/main" id="{B1A19561-228C-49C5-9A36-376AFDEF6933}"/>
              </a:ext>
            </a:extLst>
          </p:cNvPr>
          <p:cNvSpPr/>
          <p:nvPr/>
        </p:nvSpPr>
        <p:spPr bwMode="gray">
          <a:xfrm flipH="1">
            <a:off x="11642605" y="944040"/>
            <a:ext cx="552570" cy="968826"/>
          </a:xfrm>
          <a:custGeom>
            <a:avLst/>
            <a:gdLst>
              <a:gd name="connsiteX0" fmla="*/ 552570 w 552570"/>
              <a:gd name="connsiteY0" fmla="*/ 0 h 968826"/>
              <a:gd name="connsiteX1" fmla="*/ 550193 w 552570"/>
              <a:gd name="connsiteY1" fmla="*/ 0 h 968826"/>
              <a:gd name="connsiteX2" fmla="*/ 0 w 552570"/>
              <a:gd name="connsiteY2" fmla="*/ 550193 h 968826"/>
              <a:gd name="connsiteX3" fmla="*/ 0 w 552570"/>
              <a:gd name="connsiteY3" fmla="*/ 968826 h 968826"/>
              <a:gd name="connsiteX4" fmla="*/ 552570 w 552570"/>
              <a:gd name="connsiteY4" fmla="*/ 968826 h 968826"/>
              <a:gd name="connsiteX5" fmla="*/ 552570 w 552570"/>
              <a:gd name="connsiteY5" fmla="*/ 0 h 968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570" h="968826">
                <a:moveTo>
                  <a:pt x="552570" y="0"/>
                </a:moveTo>
                <a:lnTo>
                  <a:pt x="550193" y="0"/>
                </a:lnTo>
                <a:lnTo>
                  <a:pt x="0" y="550193"/>
                </a:lnTo>
                <a:lnTo>
                  <a:pt x="0" y="968826"/>
                </a:lnTo>
                <a:lnTo>
                  <a:pt x="552570" y="968826"/>
                </a:lnTo>
                <a:lnTo>
                  <a:pt x="552570"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4" name="Freeform: Shape 563">
            <a:extLst>
              <a:ext uri="{FF2B5EF4-FFF2-40B4-BE49-F238E27FC236}">
                <a16:creationId xmlns:a16="http://schemas.microsoft.com/office/drawing/2014/main" id="{6457F61D-ECFA-47EC-9078-D1AC74C3D650}"/>
              </a:ext>
            </a:extLst>
          </p:cNvPr>
          <p:cNvSpPr/>
          <p:nvPr/>
        </p:nvSpPr>
        <p:spPr bwMode="gray">
          <a:xfrm flipH="1">
            <a:off x="11642605" y="1913743"/>
            <a:ext cx="552570" cy="971203"/>
          </a:xfrm>
          <a:custGeom>
            <a:avLst/>
            <a:gdLst>
              <a:gd name="connsiteX0" fmla="*/ 552570 w 552570"/>
              <a:gd name="connsiteY0" fmla="*/ 0 h 971203"/>
              <a:gd name="connsiteX1" fmla="*/ 0 w 552570"/>
              <a:gd name="connsiteY1" fmla="*/ 0 h 971203"/>
              <a:gd name="connsiteX2" fmla="*/ 0 w 552570"/>
              <a:gd name="connsiteY2" fmla="*/ 418633 h 971203"/>
              <a:gd name="connsiteX3" fmla="*/ 0 w 552570"/>
              <a:gd name="connsiteY3" fmla="*/ 971203 h 971203"/>
              <a:gd name="connsiteX4" fmla="*/ 552570 w 552570"/>
              <a:gd name="connsiteY4" fmla="*/ 971203 h 971203"/>
              <a:gd name="connsiteX5" fmla="*/ 552570 w 552570"/>
              <a:gd name="connsiteY5" fmla="*/ 0 h 97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570" h="971203">
                <a:moveTo>
                  <a:pt x="552570" y="0"/>
                </a:moveTo>
                <a:lnTo>
                  <a:pt x="0" y="0"/>
                </a:lnTo>
                <a:lnTo>
                  <a:pt x="0" y="418633"/>
                </a:lnTo>
                <a:lnTo>
                  <a:pt x="0" y="971203"/>
                </a:lnTo>
                <a:lnTo>
                  <a:pt x="552570" y="971203"/>
                </a:lnTo>
                <a:lnTo>
                  <a:pt x="552570"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8" name="Freeform: Shape 537">
            <a:extLst>
              <a:ext uri="{FF2B5EF4-FFF2-40B4-BE49-F238E27FC236}">
                <a16:creationId xmlns:a16="http://schemas.microsoft.com/office/drawing/2014/main" id="{EAA3E5FD-FDC6-46D5-BAAC-FD56A339878F}"/>
              </a:ext>
            </a:extLst>
          </p:cNvPr>
          <p:cNvSpPr/>
          <p:nvPr/>
        </p:nvSpPr>
        <p:spPr bwMode="gray">
          <a:xfrm flipH="1">
            <a:off x="11643891" y="3300990"/>
            <a:ext cx="551284" cy="552570"/>
          </a:xfrm>
          <a:custGeom>
            <a:avLst/>
            <a:gdLst>
              <a:gd name="connsiteX0" fmla="*/ 0 w 551284"/>
              <a:gd name="connsiteY0" fmla="*/ 0 h 552570"/>
              <a:gd name="connsiteX1" fmla="*/ 0 w 551284"/>
              <a:gd name="connsiteY1" fmla="*/ 552570 h 552570"/>
              <a:gd name="connsiteX2" fmla="*/ 549998 w 551284"/>
              <a:gd name="connsiteY2" fmla="*/ 552570 h 552570"/>
              <a:gd name="connsiteX3" fmla="*/ 551284 w 551284"/>
              <a:gd name="connsiteY3" fmla="*/ 551284 h 552570"/>
              <a:gd name="connsiteX4" fmla="*/ 0 w 551284"/>
              <a:gd name="connsiteY4" fmla="*/ 0 h 552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284" h="552570">
                <a:moveTo>
                  <a:pt x="0" y="0"/>
                </a:moveTo>
                <a:lnTo>
                  <a:pt x="0" y="552570"/>
                </a:lnTo>
                <a:lnTo>
                  <a:pt x="549998" y="552570"/>
                </a:lnTo>
                <a:lnTo>
                  <a:pt x="551284" y="551284"/>
                </a:lnTo>
                <a:lnTo>
                  <a:pt x="0"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7" name="Freeform: Shape 536">
            <a:extLst>
              <a:ext uri="{FF2B5EF4-FFF2-40B4-BE49-F238E27FC236}">
                <a16:creationId xmlns:a16="http://schemas.microsoft.com/office/drawing/2014/main" id="{59D1B1CD-6EAC-4FD4-9230-BF3F51F91A7D}"/>
              </a:ext>
            </a:extLst>
          </p:cNvPr>
          <p:cNvSpPr/>
          <p:nvPr/>
        </p:nvSpPr>
        <p:spPr bwMode="gray">
          <a:xfrm flipH="1">
            <a:off x="11642606" y="3850989"/>
            <a:ext cx="1285" cy="2570"/>
          </a:xfrm>
          <a:custGeom>
            <a:avLst/>
            <a:gdLst>
              <a:gd name="connsiteX0" fmla="*/ 1285 w 1285"/>
              <a:gd name="connsiteY0" fmla="*/ 0 h 2570"/>
              <a:gd name="connsiteX1" fmla="*/ 0 w 1285"/>
              <a:gd name="connsiteY1" fmla="*/ 1285 h 2570"/>
              <a:gd name="connsiteX2" fmla="*/ 1285 w 1285"/>
              <a:gd name="connsiteY2" fmla="*/ 2570 h 2570"/>
              <a:gd name="connsiteX3" fmla="*/ 1285 w 1285"/>
              <a:gd name="connsiteY3" fmla="*/ 0 h 2570"/>
            </a:gdLst>
            <a:ahLst/>
            <a:cxnLst>
              <a:cxn ang="0">
                <a:pos x="connsiteX0" y="connsiteY0"/>
              </a:cxn>
              <a:cxn ang="0">
                <a:pos x="connsiteX1" y="connsiteY1"/>
              </a:cxn>
              <a:cxn ang="0">
                <a:pos x="connsiteX2" y="connsiteY2"/>
              </a:cxn>
              <a:cxn ang="0">
                <a:pos x="connsiteX3" y="connsiteY3"/>
              </a:cxn>
            </a:cxnLst>
            <a:rect l="l" t="t" r="r" b="b"/>
            <a:pathLst>
              <a:path w="1285" h="2570">
                <a:moveTo>
                  <a:pt x="1285" y="0"/>
                </a:moveTo>
                <a:lnTo>
                  <a:pt x="0" y="1285"/>
                </a:lnTo>
                <a:lnTo>
                  <a:pt x="1285" y="2570"/>
                </a:lnTo>
                <a:lnTo>
                  <a:pt x="1285"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24" name="Freeform: Shape 523">
            <a:extLst>
              <a:ext uri="{FF2B5EF4-FFF2-40B4-BE49-F238E27FC236}">
                <a16:creationId xmlns:a16="http://schemas.microsoft.com/office/drawing/2014/main" id="{7C426D97-31BF-491E-94FC-8AB334C51E92}"/>
              </a:ext>
            </a:extLst>
          </p:cNvPr>
          <p:cNvSpPr/>
          <p:nvPr/>
        </p:nvSpPr>
        <p:spPr bwMode="gray">
          <a:xfrm flipH="1">
            <a:off x="11642606" y="3853560"/>
            <a:ext cx="552569" cy="968632"/>
          </a:xfrm>
          <a:custGeom>
            <a:avLst/>
            <a:gdLst>
              <a:gd name="connsiteX0" fmla="*/ 552569 w 552569"/>
              <a:gd name="connsiteY0" fmla="*/ 0 h 968632"/>
              <a:gd name="connsiteX1" fmla="*/ 549998 w 552569"/>
              <a:gd name="connsiteY1" fmla="*/ 0 h 968632"/>
              <a:gd name="connsiteX2" fmla="*/ 0 w 552569"/>
              <a:gd name="connsiteY2" fmla="*/ 549998 h 968632"/>
              <a:gd name="connsiteX3" fmla="*/ 0 w 552569"/>
              <a:gd name="connsiteY3" fmla="*/ 968632 h 968632"/>
              <a:gd name="connsiteX4" fmla="*/ 552569 w 552569"/>
              <a:gd name="connsiteY4" fmla="*/ 968632 h 968632"/>
              <a:gd name="connsiteX5" fmla="*/ 552569 w 552569"/>
              <a:gd name="connsiteY5" fmla="*/ 0 h 96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569" h="968632">
                <a:moveTo>
                  <a:pt x="552569" y="0"/>
                </a:moveTo>
                <a:lnTo>
                  <a:pt x="549998" y="0"/>
                </a:lnTo>
                <a:lnTo>
                  <a:pt x="0" y="549998"/>
                </a:lnTo>
                <a:lnTo>
                  <a:pt x="0" y="968632"/>
                </a:lnTo>
                <a:lnTo>
                  <a:pt x="552569" y="968632"/>
                </a:lnTo>
                <a:lnTo>
                  <a:pt x="552569"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15" name="Freeform: Shape 514">
            <a:extLst>
              <a:ext uri="{FF2B5EF4-FFF2-40B4-BE49-F238E27FC236}">
                <a16:creationId xmlns:a16="http://schemas.microsoft.com/office/drawing/2014/main" id="{4466C993-368E-4400-A803-75E54B3BFB7A}"/>
              </a:ext>
            </a:extLst>
          </p:cNvPr>
          <p:cNvSpPr/>
          <p:nvPr/>
        </p:nvSpPr>
        <p:spPr bwMode="gray">
          <a:xfrm flipH="1">
            <a:off x="11642606" y="4823069"/>
            <a:ext cx="552569" cy="971203"/>
          </a:xfrm>
          <a:custGeom>
            <a:avLst/>
            <a:gdLst>
              <a:gd name="connsiteX0" fmla="*/ 552569 w 552569"/>
              <a:gd name="connsiteY0" fmla="*/ 0 h 971203"/>
              <a:gd name="connsiteX1" fmla="*/ 0 w 552569"/>
              <a:gd name="connsiteY1" fmla="*/ 0 h 971203"/>
              <a:gd name="connsiteX2" fmla="*/ 0 w 552569"/>
              <a:gd name="connsiteY2" fmla="*/ 418634 h 971203"/>
              <a:gd name="connsiteX3" fmla="*/ 552569 w 552569"/>
              <a:gd name="connsiteY3" fmla="*/ 971203 h 971203"/>
              <a:gd name="connsiteX4" fmla="*/ 552569 w 552569"/>
              <a:gd name="connsiteY4" fmla="*/ 0 h 971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569" h="971203">
                <a:moveTo>
                  <a:pt x="552569" y="0"/>
                </a:moveTo>
                <a:lnTo>
                  <a:pt x="0" y="0"/>
                </a:lnTo>
                <a:lnTo>
                  <a:pt x="0" y="418634"/>
                </a:lnTo>
                <a:lnTo>
                  <a:pt x="552569" y="971203"/>
                </a:lnTo>
                <a:lnTo>
                  <a:pt x="552569"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02" name="Freeform: Shape 501">
            <a:extLst>
              <a:ext uri="{FF2B5EF4-FFF2-40B4-BE49-F238E27FC236}">
                <a16:creationId xmlns:a16="http://schemas.microsoft.com/office/drawing/2014/main" id="{70C8C964-4B18-46FA-9C52-7AB75F871639}"/>
              </a:ext>
            </a:extLst>
          </p:cNvPr>
          <p:cNvSpPr/>
          <p:nvPr/>
        </p:nvSpPr>
        <p:spPr bwMode="gray">
          <a:xfrm flipH="1">
            <a:off x="11642605" y="6213988"/>
            <a:ext cx="552570" cy="552570"/>
          </a:xfrm>
          <a:custGeom>
            <a:avLst/>
            <a:gdLst>
              <a:gd name="connsiteX0" fmla="*/ 0 w 552570"/>
              <a:gd name="connsiteY0" fmla="*/ 0 h 552570"/>
              <a:gd name="connsiteX1" fmla="*/ 0 w 552570"/>
              <a:gd name="connsiteY1" fmla="*/ 552570 h 552570"/>
              <a:gd name="connsiteX2" fmla="*/ 552570 w 552570"/>
              <a:gd name="connsiteY2" fmla="*/ 552570 h 552570"/>
              <a:gd name="connsiteX3" fmla="*/ 0 w 552570"/>
              <a:gd name="connsiteY3" fmla="*/ 0 h 552570"/>
            </a:gdLst>
            <a:ahLst/>
            <a:cxnLst>
              <a:cxn ang="0">
                <a:pos x="connsiteX0" y="connsiteY0"/>
              </a:cxn>
              <a:cxn ang="0">
                <a:pos x="connsiteX1" y="connsiteY1"/>
              </a:cxn>
              <a:cxn ang="0">
                <a:pos x="connsiteX2" y="connsiteY2"/>
              </a:cxn>
              <a:cxn ang="0">
                <a:pos x="connsiteX3" y="connsiteY3"/>
              </a:cxn>
            </a:cxnLst>
            <a:rect l="l" t="t" r="r" b="b"/>
            <a:pathLst>
              <a:path w="552570" h="552570">
                <a:moveTo>
                  <a:pt x="0" y="0"/>
                </a:moveTo>
                <a:lnTo>
                  <a:pt x="0" y="552570"/>
                </a:lnTo>
                <a:lnTo>
                  <a:pt x="552570" y="552570"/>
                </a:lnTo>
                <a:lnTo>
                  <a:pt x="0" y="0"/>
                </a:lnTo>
                <a:close/>
              </a:path>
            </a:pathLst>
          </a:cu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25" name="Right Triangle 524">
            <a:extLst>
              <a:ext uri="{FF2B5EF4-FFF2-40B4-BE49-F238E27FC236}">
                <a16:creationId xmlns:a16="http://schemas.microsoft.com/office/drawing/2014/main" id="{B6620512-2BCB-4E20-891F-C9907E9E1946}"/>
              </a:ext>
            </a:extLst>
          </p:cNvPr>
          <p:cNvSpPr/>
          <p:nvPr/>
        </p:nvSpPr>
        <p:spPr bwMode="gray">
          <a:xfrm>
            <a:off x="10670951" y="5795355"/>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26" name="Right Triangle 525">
            <a:extLst>
              <a:ext uri="{FF2B5EF4-FFF2-40B4-BE49-F238E27FC236}">
                <a16:creationId xmlns:a16="http://schemas.microsoft.com/office/drawing/2014/main" id="{A012AC6A-9433-4824-8E8E-1B603638892F}"/>
              </a:ext>
            </a:extLst>
          </p:cNvPr>
          <p:cNvSpPr/>
          <p:nvPr/>
        </p:nvSpPr>
        <p:spPr bwMode="gray">
          <a:xfrm rot="10800000">
            <a:off x="10670952" y="5795355"/>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27" name="Right Triangle 526">
            <a:extLst>
              <a:ext uri="{FF2B5EF4-FFF2-40B4-BE49-F238E27FC236}">
                <a16:creationId xmlns:a16="http://schemas.microsoft.com/office/drawing/2014/main" id="{40FF546B-BA7B-4A8E-8AE5-18F13B013291}"/>
              </a:ext>
            </a:extLst>
          </p:cNvPr>
          <p:cNvSpPr/>
          <p:nvPr/>
        </p:nvSpPr>
        <p:spPr bwMode="gray">
          <a:xfrm flipV="1">
            <a:off x="1067095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28" name="Right Triangle 527">
            <a:extLst>
              <a:ext uri="{FF2B5EF4-FFF2-40B4-BE49-F238E27FC236}">
                <a16:creationId xmlns:a16="http://schemas.microsoft.com/office/drawing/2014/main" id="{CE924BDC-E38E-4B30-B7A3-02BFEDECC3B3}"/>
              </a:ext>
            </a:extLst>
          </p:cNvPr>
          <p:cNvSpPr/>
          <p:nvPr/>
        </p:nvSpPr>
        <p:spPr bwMode="gray">
          <a:xfrm rot="10800000" flipV="1">
            <a:off x="10670952"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29" name="Right Triangle 528">
            <a:extLst>
              <a:ext uri="{FF2B5EF4-FFF2-40B4-BE49-F238E27FC236}">
                <a16:creationId xmlns:a16="http://schemas.microsoft.com/office/drawing/2014/main" id="{777383AD-908E-42F6-BFA6-4D3B2301EE9B}"/>
              </a:ext>
            </a:extLst>
          </p:cNvPr>
          <p:cNvSpPr/>
          <p:nvPr/>
        </p:nvSpPr>
        <p:spPr bwMode="gray">
          <a:xfrm rot="10800000">
            <a:off x="10670952" y="4823069"/>
            <a:ext cx="971203" cy="971203"/>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0" name="Right Triangle 529">
            <a:extLst>
              <a:ext uri="{FF2B5EF4-FFF2-40B4-BE49-F238E27FC236}">
                <a16:creationId xmlns:a16="http://schemas.microsoft.com/office/drawing/2014/main" id="{18B008A2-CF87-4142-9403-6B2B96B3CEEF}"/>
              </a:ext>
            </a:extLst>
          </p:cNvPr>
          <p:cNvSpPr/>
          <p:nvPr/>
        </p:nvSpPr>
        <p:spPr bwMode="gray">
          <a:xfrm>
            <a:off x="10670951" y="2882357"/>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1" name="Right Triangle 530">
            <a:extLst>
              <a:ext uri="{FF2B5EF4-FFF2-40B4-BE49-F238E27FC236}">
                <a16:creationId xmlns:a16="http://schemas.microsoft.com/office/drawing/2014/main" id="{6A87CC79-EE70-44CB-BD7E-026447E65CED}"/>
              </a:ext>
            </a:extLst>
          </p:cNvPr>
          <p:cNvSpPr/>
          <p:nvPr/>
        </p:nvSpPr>
        <p:spPr bwMode="gray">
          <a:xfrm rot="10800000">
            <a:off x="10670951"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2" name="Right Triangle 531">
            <a:extLst>
              <a:ext uri="{FF2B5EF4-FFF2-40B4-BE49-F238E27FC236}">
                <a16:creationId xmlns:a16="http://schemas.microsoft.com/office/drawing/2014/main" id="{E234508A-DB70-4FE8-8858-28589D5D7400}"/>
              </a:ext>
            </a:extLst>
          </p:cNvPr>
          <p:cNvSpPr/>
          <p:nvPr/>
        </p:nvSpPr>
        <p:spPr bwMode="gray">
          <a:xfrm flipV="1">
            <a:off x="10670951" y="941662"/>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3" name="Right Triangle 532">
            <a:extLst>
              <a:ext uri="{FF2B5EF4-FFF2-40B4-BE49-F238E27FC236}">
                <a16:creationId xmlns:a16="http://schemas.microsoft.com/office/drawing/2014/main" id="{6357B95D-1753-430E-BEA2-71E04D00BFC1}"/>
              </a:ext>
            </a:extLst>
          </p:cNvPr>
          <p:cNvSpPr/>
          <p:nvPr/>
        </p:nvSpPr>
        <p:spPr bwMode="gray">
          <a:xfrm>
            <a:off x="10670951" y="1913743"/>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4" name="Right Triangle 533">
            <a:extLst>
              <a:ext uri="{FF2B5EF4-FFF2-40B4-BE49-F238E27FC236}">
                <a16:creationId xmlns:a16="http://schemas.microsoft.com/office/drawing/2014/main" id="{1FCD377A-9174-4DCC-A0BF-82D34D69D4D3}"/>
              </a:ext>
            </a:extLst>
          </p:cNvPr>
          <p:cNvSpPr/>
          <p:nvPr/>
        </p:nvSpPr>
        <p:spPr bwMode="gray">
          <a:xfrm rot="10800000">
            <a:off x="10670951" y="191374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5" name="Right Triangle 534">
            <a:extLst>
              <a:ext uri="{FF2B5EF4-FFF2-40B4-BE49-F238E27FC236}">
                <a16:creationId xmlns:a16="http://schemas.microsoft.com/office/drawing/2014/main" id="{1EBB0642-6003-4B43-B2E4-73D4C88923FA}"/>
              </a:ext>
            </a:extLst>
          </p:cNvPr>
          <p:cNvSpPr/>
          <p:nvPr/>
        </p:nvSpPr>
        <p:spPr bwMode="gray">
          <a:xfrm>
            <a:off x="10670951" y="-27163"/>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6" name="Right Triangle 535">
            <a:extLst>
              <a:ext uri="{FF2B5EF4-FFF2-40B4-BE49-F238E27FC236}">
                <a16:creationId xmlns:a16="http://schemas.microsoft.com/office/drawing/2014/main" id="{83060F22-D7BF-463B-8DED-BBFF768599C3}"/>
              </a:ext>
            </a:extLst>
          </p:cNvPr>
          <p:cNvSpPr/>
          <p:nvPr/>
        </p:nvSpPr>
        <p:spPr bwMode="gray">
          <a:xfrm rot="10800000">
            <a:off x="10670951" y="-2220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39" name="Right Triangle 538">
            <a:extLst>
              <a:ext uri="{FF2B5EF4-FFF2-40B4-BE49-F238E27FC236}">
                <a16:creationId xmlns:a16="http://schemas.microsoft.com/office/drawing/2014/main" id="{B4F3987E-40F1-43C8-91C1-0A431325DE97}"/>
              </a:ext>
            </a:extLst>
          </p:cNvPr>
          <p:cNvSpPr/>
          <p:nvPr/>
        </p:nvSpPr>
        <p:spPr bwMode="gray">
          <a:xfrm>
            <a:off x="4846200"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0" name="Right Triangle 539">
            <a:extLst>
              <a:ext uri="{FF2B5EF4-FFF2-40B4-BE49-F238E27FC236}">
                <a16:creationId xmlns:a16="http://schemas.microsoft.com/office/drawing/2014/main" id="{44A4DDE2-61A7-4ECB-B84D-BB8EC2599C6B}"/>
              </a:ext>
            </a:extLst>
          </p:cNvPr>
          <p:cNvSpPr/>
          <p:nvPr/>
        </p:nvSpPr>
        <p:spPr bwMode="gray">
          <a:xfrm flipV="1">
            <a:off x="4846200" y="3850989"/>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1" name="Right Triangle 540">
            <a:extLst>
              <a:ext uri="{FF2B5EF4-FFF2-40B4-BE49-F238E27FC236}">
                <a16:creationId xmlns:a16="http://schemas.microsoft.com/office/drawing/2014/main" id="{5A5944EC-0E36-4B20-9145-03AB1262C24B}"/>
              </a:ext>
            </a:extLst>
          </p:cNvPr>
          <p:cNvSpPr/>
          <p:nvPr/>
        </p:nvSpPr>
        <p:spPr bwMode="gray">
          <a:xfrm rot="10800000" flipV="1">
            <a:off x="484620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2" name="Right Triangle 541">
            <a:extLst>
              <a:ext uri="{FF2B5EF4-FFF2-40B4-BE49-F238E27FC236}">
                <a16:creationId xmlns:a16="http://schemas.microsoft.com/office/drawing/2014/main" id="{14F919F6-9749-4190-BD94-172E318BAE57}"/>
              </a:ext>
            </a:extLst>
          </p:cNvPr>
          <p:cNvSpPr/>
          <p:nvPr/>
        </p:nvSpPr>
        <p:spPr bwMode="gray">
          <a:xfrm>
            <a:off x="484620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3" name="Right Triangle 542">
            <a:extLst>
              <a:ext uri="{FF2B5EF4-FFF2-40B4-BE49-F238E27FC236}">
                <a16:creationId xmlns:a16="http://schemas.microsoft.com/office/drawing/2014/main" id="{6B041464-16DD-478E-B6A0-457EFDB27D77}"/>
              </a:ext>
            </a:extLst>
          </p:cNvPr>
          <p:cNvSpPr/>
          <p:nvPr/>
        </p:nvSpPr>
        <p:spPr bwMode="gray">
          <a:xfrm rot="10800000">
            <a:off x="4846201" y="482306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4" name="Right Triangle 543">
            <a:extLst>
              <a:ext uri="{FF2B5EF4-FFF2-40B4-BE49-F238E27FC236}">
                <a16:creationId xmlns:a16="http://schemas.microsoft.com/office/drawing/2014/main" id="{16E7482D-F785-4580-982C-2C43DB268B85}"/>
              </a:ext>
            </a:extLst>
          </p:cNvPr>
          <p:cNvSpPr/>
          <p:nvPr/>
        </p:nvSpPr>
        <p:spPr bwMode="gray">
          <a:xfrm>
            <a:off x="4846200"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5" name="Right Triangle 544">
            <a:extLst>
              <a:ext uri="{FF2B5EF4-FFF2-40B4-BE49-F238E27FC236}">
                <a16:creationId xmlns:a16="http://schemas.microsoft.com/office/drawing/2014/main" id="{B454F76B-5582-46C7-9260-65CBA29F3B66}"/>
              </a:ext>
            </a:extLst>
          </p:cNvPr>
          <p:cNvSpPr/>
          <p:nvPr/>
        </p:nvSpPr>
        <p:spPr bwMode="gray">
          <a:xfrm rot="10800000">
            <a:off x="4846201" y="288235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6" name="Right Triangle 545">
            <a:extLst>
              <a:ext uri="{FF2B5EF4-FFF2-40B4-BE49-F238E27FC236}">
                <a16:creationId xmlns:a16="http://schemas.microsoft.com/office/drawing/2014/main" id="{0451B3DF-4DE3-4127-B0D5-CBACC86E9FE6}"/>
              </a:ext>
            </a:extLst>
          </p:cNvPr>
          <p:cNvSpPr/>
          <p:nvPr/>
        </p:nvSpPr>
        <p:spPr bwMode="gray">
          <a:xfrm flipV="1">
            <a:off x="4846200" y="941662"/>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7" name="Right Triangle 546">
            <a:extLst>
              <a:ext uri="{FF2B5EF4-FFF2-40B4-BE49-F238E27FC236}">
                <a16:creationId xmlns:a16="http://schemas.microsoft.com/office/drawing/2014/main" id="{9814AABB-D62D-43F2-B62B-9D8299577F1D}"/>
              </a:ext>
            </a:extLst>
          </p:cNvPr>
          <p:cNvSpPr/>
          <p:nvPr/>
        </p:nvSpPr>
        <p:spPr bwMode="gray">
          <a:xfrm rot="10800000" flipV="1">
            <a:off x="4846201" y="941662"/>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8" name="Right Triangle 547">
            <a:extLst>
              <a:ext uri="{FF2B5EF4-FFF2-40B4-BE49-F238E27FC236}">
                <a16:creationId xmlns:a16="http://schemas.microsoft.com/office/drawing/2014/main" id="{C0F26E7D-842A-4758-AF09-B3535D5C4E57}"/>
              </a:ext>
            </a:extLst>
          </p:cNvPr>
          <p:cNvSpPr/>
          <p:nvPr/>
        </p:nvSpPr>
        <p:spPr bwMode="gray">
          <a:xfrm>
            <a:off x="4846200" y="1906999"/>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49" name="Right Triangle 548">
            <a:extLst>
              <a:ext uri="{FF2B5EF4-FFF2-40B4-BE49-F238E27FC236}">
                <a16:creationId xmlns:a16="http://schemas.microsoft.com/office/drawing/2014/main" id="{FBBAE2A0-E190-4C5B-AC32-70007FA583CF}"/>
              </a:ext>
            </a:extLst>
          </p:cNvPr>
          <p:cNvSpPr/>
          <p:nvPr/>
        </p:nvSpPr>
        <p:spPr bwMode="gray">
          <a:xfrm rot="10800000">
            <a:off x="4846201"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0" name="Right Triangle 549">
            <a:extLst>
              <a:ext uri="{FF2B5EF4-FFF2-40B4-BE49-F238E27FC236}">
                <a16:creationId xmlns:a16="http://schemas.microsoft.com/office/drawing/2014/main" id="{9029E3F4-5C62-44CC-9F4E-31D517074C6E}"/>
              </a:ext>
            </a:extLst>
          </p:cNvPr>
          <p:cNvSpPr/>
          <p:nvPr/>
        </p:nvSpPr>
        <p:spPr bwMode="gray">
          <a:xfrm>
            <a:off x="4846200" y="-2716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1" name="Right Triangle 550">
            <a:extLst>
              <a:ext uri="{FF2B5EF4-FFF2-40B4-BE49-F238E27FC236}">
                <a16:creationId xmlns:a16="http://schemas.microsoft.com/office/drawing/2014/main" id="{1EA23F27-E928-42DC-BADF-AED4C3A1A29A}"/>
              </a:ext>
            </a:extLst>
          </p:cNvPr>
          <p:cNvSpPr/>
          <p:nvPr/>
        </p:nvSpPr>
        <p:spPr bwMode="gray">
          <a:xfrm rot="10800000">
            <a:off x="4846201" y="-2220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3" name="Right Triangle 552">
            <a:extLst>
              <a:ext uri="{FF2B5EF4-FFF2-40B4-BE49-F238E27FC236}">
                <a16:creationId xmlns:a16="http://schemas.microsoft.com/office/drawing/2014/main" id="{98EA0DC9-F2D4-4D19-BF32-DA27A3CED788}"/>
              </a:ext>
            </a:extLst>
          </p:cNvPr>
          <p:cNvSpPr/>
          <p:nvPr/>
        </p:nvSpPr>
        <p:spPr bwMode="gray">
          <a:xfrm flipH="1">
            <a:off x="5814360"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4" name="Right Triangle 553">
            <a:extLst>
              <a:ext uri="{FF2B5EF4-FFF2-40B4-BE49-F238E27FC236}">
                <a16:creationId xmlns:a16="http://schemas.microsoft.com/office/drawing/2014/main" id="{98B2CDE4-1470-46DF-9906-211305577582}"/>
              </a:ext>
            </a:extLst>
          </p:cNvPr>
          <p:cNvSpPr/>
          <p:nvPr/>
        </p:nvSpPr>
        <p:spPr bwMode="gray">
          <a:xfrm rot="10800000" flipH="1">
            <a:off x="5814360" y="5795355"/>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5" name="Right Triangle 554">
            <a:extLst>
              <a:ext uri="{FF2B5EF4-FFF2-40B4-BE49-F238E27FC236}">
                <a16:creationId xmlns:a16="http://schemas.microsoft.com/office/drawing/2014/main" id="{37D99863-BF06-49E9-B2C4-1715D089A6C2}"/>
              </a:ext>
            </a:extLst>
          </p:cNvPr>
          <p:cNvSpPr/>
          <p:nvPr/>
        </p:nvSpPr>
        <p:spPr bwMode="gray">
          <a:xfrm flipH="1" flipV="1">
            <a:off x="5814360"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6" name="Right Triangle 555">
            <a:extLst>
              <a:ext uri="{FF2B5EF4-FFF2-40B4-BE49-F238E27FC236}">
                <a16:creationId xmlns:a16="http://schemas.microsoft.com/office/drawing/2014/main" id="{959DBA3D-AAAF-4536-9050-A6E1CD545108}"/>
              </a:ext>
            </a:extLst>
          </p:cNvPr>
          <p:cNvSpPr/>
          <p:nvPr/>
        </p:nvSpPr>
        <p:spPr bwMode="gray">
          <a:xfrm rot="10800000" flipH="1">
            <a:off x="581436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7" name="Right Triangle 556">
            <a:extLst>
              <a:ext uri="{FF2B5EF4-FFF2-40B4-BE49-F238E27FC236}">
                <a16:creationId xmlns:a16="http://schemas.microsoft.com/office/drawing/2014/main" id="{F918A8A7-80D2-4A89-8F54-AAC37DCEA708}"/>
              </a:ext>
            </a:extLst>
          </p:cNvPr>
          <p:cNvSpPr/>
          <p:nvPr/>
        </p:nvSpPr>
        <p:spPr bwMode="gray">
          <a:xfrm flipH="1">
            <a:off x="5814360" y="2882358"/>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8" name="Right Triangle 557">
            <a:extLst>
              <a:ext uri="{FF2B5EF4-FFF2-40B4-BE49-F238E27FC236}">
                <a16:creationId xmlns:a16="http://schemas.microsoft.com/office/drawing/2014/main" id="{0A29EE74-35DF-4683-A64B-133BE09522BA}"/>
              </a:ext>
            </a:extLst>
          </p:cNvPr>
          <p:cNvSpPr/>
          <p:nvPr/>
        </p:nvSpPr>
        <p:spPr bwMode="gray">
          <a:xfrm rot="10800000" flipH="1">
            <a:off x="5814360" y="288235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59" name="Right Triangle 558">
            <a:extLst>
              <a:ext uri="{FF2B5EF4-FFF2-40B4-BE49-F238E27FC236}">
                <a16:creationId xmlns:a16="http://schemas.microsoft.com/office/drawing/2014/main" id="{F2F7CEBE-CA18-4F7A-B0F8-F63A3FA8619D}"/>
              </a:ext>
            </a:extLst>
          </p:cNvPr>
          <p:cNvSpPr/>
          <p:nvPr/>
        </p:nvSpPr>
        <p:spPr bwMode="gray">
          <a:xfrm flipH="1" flipV="1">
            <a:off x="5814360" y="941662"/>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0" name="Right Triangle 559">
            <a:extLst>
              <a:ext uri="{FF2B5EF4-FFF2-40B4-BE49-F238E27FC236}">
                <a16:creationId xmlns:a16="http://schemas.microsoft.com/office/drawing/2014/main" id="{C397ABCF-E232-4895-94A7-F7D927F450D7}"/>
              </a:ext>
            </a:extLst>
          </p:cNvPr>
          <p:cNvSpPr/>
          <p:nvPr/>
        </p:nvSpPr>
        <p:spPr bwMode="gray">
          <a:xfrm flipH="1">
            <a:off x="5814360" y="1913743"/>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1" name="Right Triangle 560">
            <a:extLst>
              <a:ext uri="{FF2B5EF4-FFF2-40B4-BE49-F238E27FC236}">
                <a16:creationId xmlns:a16="http://schemas.microsoft.com/office/drawing/2014/main" id="{9468DB3A-D6ED-4F4F-BB9C-CFED3E2CC767}"/>
              </a:ext>
            </a:extLst>
          </p:cNvPr>
          <p:cNvSpPr/>
          <p:nvPr/>
        </p:nvSpPr>
        <p:spPr bwMode="gray">
          <a:xfrm rot="10800000" flipH="1">
            <a:off x="5814361" y="1913742"/>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2" name="Right Triangle 561">
            <a:extLst>
              <a:ext uri="{FF2B5EF4-FFF2-40B4-BE49-F238E27FC236}">
                <a16:creationId xmlns:a16="http://schemas.microsoft.com/office/drawing/2014/main" id="{9833B8B8-4775-4E3D-AA8F-E32380255A91}"/>
              </a:ext>
            </a:extLst>
          </p:cNvPr>
          <p:cNvSpPr/>
          <p:nvPr/>
        </p:nvSpPr>
        <p:spPr bwMode="gray">
          <a:xfrm flipH="1">
            <a:off x="5814360" y="-27162"/>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63" name="Right Triangle 562">
            <a:extLst>
              <a:ext uri="{FF2B5EF4-FFF2-40B4-BE49-F238E27FC236}">
                <a16:creationId xmlns:a16="http://schemas.microsoft.com/office/drawing/2014/main" id="{AC5ECF8C-9B24-49F9-B65F-6F51E3F39278}"/>
              </a:ext>
            </a:extLst>
          </p:cNvPr>
          <p:cNvSpPr/>
          <p:nvPr/>
        </p:nvSpPr>
        <p:spPr bwMode="gray">
          <a:xfrm rot="10800000" flipH="1">
            <a:off x="5814361" y="-22206"/>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grpSp>
        <p:nvGrpSpPr>
          <p:cNvPr id="6" name="Group 5">
            <a:extLst>
              <a:ext uri="{FF2B5EF4-FFF2-40B4-BE49-F238E27FC236}">
                <a16:creationId xmlns:a16="http://schemas.microsoft.com/office/drawing/2014/main" id="{E4347E7D-814B-4F6A-80AE-8FBAB8EDF7E8}"/>
              </a:ext>
            </a:extLst>
          </p:cNvPr>
          <p:cNvGrpSpPr/>
          <p:nvPr/>
        </p:nvGrpSpPr>
        <p:grpSpPr bwMode="gray">
          <a:xfrm>
            <a:off x="-3443" y="-27163"/>
            <a:ext cx="4853096" cy="6793723"/>
            <a:chOff x="7741661" y="0"/>
            <a:chExt cx="4839035" cy="6774040"/>
          </a:xfrm>
        </p:grpSpPr>
        <p:sp>
          <p:nvSpPr>
            <p:cNvPr id="866" name="TextBox 865">
              <a:extLst>
                <a:ext uri="{FF2B5EF4-FFF2-40B4-BE49-F238E27FC236}">
                  <a16:creationId xmlns:a16="http://schemas.microsoft.com/office/drawing/2014/main" id="{87C0DC83-7BAF-4C9A-8EDC-2DF72A735BB3}"/>
                </a:ext>
              </a:extLst>
            </p:cNvPr>
            <p:cNvSpPr txBox="1"/>
            <p:nvPr/>
          </p:nvSpPr>
          <p:spPr bwMode="gray">
            <a:xfrm>
              <a:off x="11490946" y="6388101"/>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868" name="Rectangle 867">
              <a:extLst>
                <a:ext uri="{FF2B5EF4-FFF2-40B4-BE49-F238E27FC236}">
                  <a16:creationId xmlns:a16="http://schemas.microsoft.com/office/drawing/2014/main" id="{963BBEA6-DD00-4E5F-926C-66B2E7C8A43A}"/>
                </a:ext>
              </a:extLst>
            </p:cNvPr>
            <p:cNvSpPr/>
            <p:nvPr userDrawn="1"/>
          </p:nvSpPr>
          <p:spPr bwMode="gray">
            <a:xfrm>
              <a:off x="7741661" y="1"/>
              <a:ext cx="4835592" cy="6774039"/>
            </a:xfrm>
            <a:prstGeom prst="rect">
              <a:avLst/>
            </a:prstGeom>
            <a:solidFill>
              <a:srgbClr val="C6C6C8">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Verdana"/>
              </a:endParaRPr>
            </a:p>
          </p:txBody>
        </p:sp>
        <p:sp>
          <p:nvSpPr>
            <p:cNvPr id="1052" name="Right Triangle 1051">
              <a:extLst>
                <a:ext uri="{FF2B5EF4-FFF2-40B4-BE49-F238E27FC236}">
                  <a16:creationId xmlns:a16="http://schemas.microsoft.com/office/drawing/2014/main" id="{99B9FA28-142B-4847-B52A-323D38F882D0}"/>
                </a:ext>
              </a:extLst>
            </p:cNvPr>
            <p:cNvSpPr/>
            <p:nvPr/>
          </p:nvSpPr>
          <p:spPr bwMode="gray">
            <a:xfrm>
              <a:off x="9675528" y="580564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3" name="Right Triangle 1052">
              <a:extLst>
                <a:ext uri="{FF2B5EF4-FFF2-40B4-BE49-F238E27FC236}">
                  <a16:creationId xmlns:a16="http://schemas.microsoft.com/office/drawing/2014/main" id="{1354937D-15BF-4005-AEF7-56A563022FE9}"/>
                </a:ext>
              </a:extLst>
            </p:cNvPr>
            <p:cNvSpPr/>
            <p:nvPr/>
          </p:nvSpPr>
          <p:spPr bwMode="gray">
            <a:xfrm rot="10800000">
              <a:off x="9675528" y="5805649"/>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4" name="Right Triangle 1053">
              <a:extLst>
                <a:ext uri="{FF2B5EF4-FFF2-40B4-BE49-F238E27FC236}">
                  <a16:creationId xmlns:a16="http://schemas.microsoft.com/office/drawing/2014/main" id="{BCD4330E-45E3-4AC0-999D-0C597F0F7045}"/>
                </a:ext>
              </a:extLst>
            </p:cNvPr>
            <p:cNvSpPr/>
            <p:nvPr/>
          </p:nvSpPr>
          <p:spPr bwMode="gray">
            <a:xfrm flipV="1">
              <a:off x="9675528"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5" name="Right Triangle 1054">
              <a:extLst>
                <a:ext uri="{FF2B5EF4-FFF2-40B4-BE49-F238E27FC236}">
                  <a16:creationId xmlns:a16="http://schemas.microsoft.com/office/drawing/2014/main" id="{FCA12FFA-1CE4-40DA-9702-65B0539E57B7}"/>
                </a:ext>
              </a:extLst>
            </p:cNvPr>
            <p:cNvSpPr/>
            <p:nvPr/>
          </p:nvSpPr>
          <p:spPr bwMode="gray">
            <a:xfrm>
              <a:off x="9675528"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6" name="Right Triangle 1055">
              <a:extLst>
                <a:ext uri="{FF2B5EF4-FFF2-40B4-BE49-F238E27FC236}">
                  <a16:creationId xmlns:a16="http://schemas.microsoft.com/office/drawing/2014/main" id="{A8A33F77-9127-406B-A44E-DB1988AC61DB}"/>
                </a:ext>
              </a:extLst>
            </p:cNvPr>
            <p:cNvSpPr/>
            <p:nvPr/>
          </p:nvSpPr>
          <p:spPr bwMode="gray">
            <a:xfrm rot="10800000">
              <a:off x="9675528" y="4836180"/>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7" name="Right Triangle 1056">
              <a:extLst>
                <a:ext uri="{FF2B5EF4-FFF2-40B4-BE49-F238E27FC236}">
                  <a16:creationId xmlns:a16="http://schemas.microsoft.com/office/drawing/2014/main" id="{BB37D275-8E2F-490D-9494-290B09043EFE}"/>
                </a:ext>
              </a:extLst>
            </p:cNvPr>
            <p:cNvSpPr/>
            <p:nvPr/>
          </p:nvSpPr>
          <p:spPr bwMode="gray">
            <a:xfrm>
              <a:off x="9675528" y="2901090"/>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8" name="Right Triangle 1057">
              <a:extLst>
                <a:ext uri="{FF2B5EF4-FFF2-40B4-BE49-F238E27FC236}">
                  <a16:creationId xmlns:a16="http://schemas.microsoft.com/office/drawing/2014/main" id="{D9815E55-15E3-4658-B475-0F7A7939BA52}"/>
                </a:ext>
              </a:extLst>
            </p:cNvPr>
            <p:cNvSpPr/>
            <p:nvPr/>
          </p:nvSpPr>
          <p:spPr bwMode="gray">
            <a:xfrm flipV="1">
              <a:off x="9675528"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9" name="Right Triangle 1058">
              <a:extLst>
                <a:ext uri="{FF2B5EF4-FFF2-40B4-BE49-F238E27FC236}">
                  <a16:creationId xmlns:a16="http://schemas.microsoft.com/office/drawing/2014/main" id="{09C0B678-541B-45EA-AD37-9D8EA45A17B5}"/>
                </a:ext>
              </a:extLst>
            </p:cNvPr>
            <p:cNvSpPr/>
            <p:nvPr/>
          </p:nvSpPr>
          <p:spPr bwMode="gray">
            <a:xfrm>
              <a:off x="9675528" y="1935283"/>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0" name="Right Triangle 1059">
              <a:extLst>
                <a:ext uri="{FF2B5EF4-FFF2-40B4-BE49-F238E27FC236}">
                  <a16:creationId xmlns:a16="http://schemas.microsoft.com/office/drawing/2014/main" id="{ACB1ACCF-D32E-447F-90BC-68E3BAF1D535}"/>
                </a:ext>
              </a:extLst>
            </p:cNvPr>
            <p:cNvSpPr/>
            <p:nvPr/>
          </p:nvSpPr>
          <p:spPr bwMode="gray">
            <a:xfrm rot="10800000">
              <a:off x="9675529" y="1935283"/>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1" name="Right Triangle 1060">
              <a:extLst>
                <a:ext uri="{FF2B5EF4-FFF2-40B4-BE49-F238E27FC236}">
                  <a16:creationId xmlns:a16="http://schemas.microsoft.com/office/drawing/2014/main" id="{2333CF33-F379-4DEE-9448-AEF8DD179A8E}"/>
                </a:ext>
              </a:extLst>
            </p:cNvPr>
            <p:cNvSpPr/>
            <p:nvPr/>
          </p:nvSpPr>
          <p:spPr bwMode="gray">
            <a:xfrm>
              <a:off x="9675528"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2" name="Right Triangle 1061">
              <a:extLst>
                <a:ext uri="{FF2B5EF4-FFF2-40B4-BE49-F238E27FC236}">
                  <a16:creationId xmlns:a16="http://schemas.microsoft.com/office/drawing/2014/main" id="{A3F6ED1C-8381-4DAE-938E-B38F5285DA82}"/>
                </a:ext>
              </a:extLst>
            </p:cNvPr>
            <p:cNvSpPr/>
            <p:nvPr/>
          </p:nvSpPr>
          <p:spPr bwMode="gray">
            <a:xfrm rot="10800000">
              <a:off x="9675528" y="4940"/>
              <a:ext cx="968389" cy="968389"/>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3" name="Right Triangle 1062">
              <a:extLst>
                <a:ext uri="{FF2B5EF4-FFF2-40B4-BE49-F238E27FC236}">
                  <a16:creationId xmlns:a16="http://schemas.microsoft.com/office/drawing/2014/main" id="{371B440E-30A0-4BC1-B553-A344609D37BF}"/>
                </a:ext>
              </a:extLst>
            </p:cNvPr>
            <p:cNvSpPr/>
            <p:nvPr/>
          </p:nvSpPr>
          <p:spPr bwMode="gray">
            <a:xfrm flipH="1">
              <a:off x="10643917" y="5805649"/>
              <a:ext cx="968389" cy="968389"/>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4" name="Right Triangle 1063">
              <a:extLst>
                <a:ext uri="{FF2B5EF4-FFF2-40B4-BE49-F238E27FC236}">
                  <a16:creationId xmlns:a16="http://schemas.microsoft.com/office/drawing/2014/main" id="{F9BBEFBF-1973-44FA-82D8-A240B7D5EEC9}"/>
                </a:ext>
              </a:extLst>
            </p:cNvPr>
            <p:cNvSpPr/>
            <p:nvPr/>
          </p:nvSpPr>
          <p:spPr bwMode="gray">
            <a:xfrm flipH="1" flipV="1">
              <a:off x="10643917" y="386691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5" name="Right Triangle 1064">
              <a:extLst>
                <a:ext uri="{FF2B5EF4-FFF2-40B4-BE49-F238E27FC236}">
                  <a16:creationId xmlns:a16="http://schemas.microsoft.com/office/drawing/2014/main" id="{7F06F92E-0E60-4D71-972C-A652244AD6F5}"/>
                </a:ext>
              </a:extLst>
            </p:cNvPr>
            <p:cNvSpPr/>
            <p:nvPr/>
          </p:nvSpPr>
          <p:spPr bwMode="gray">
            <a:xfrm rot="10800000" flipH="1" flipV="1">
              <a:off x="10643918"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6" name="Right Triangle 1065">
              <a:extLst>
                <a:ext uri="{FF2B5EF4-FFF2-40B4-BE49-F238E27FC236}">
                  <a16:creationId xmlns:a16="http://schemas.microsoft.com/office/drawing/2014/main" id="{AFF33036-B1EC-4235-B2BC-33917195D735}"/>
                </a:ext>
              </a:extLst>
            </p:cNvPr>
            <p:cNvSpPr/>
            <p:nvPr/>
          </p:nvSpPr>
          <p:spPr bwMode="gray">
            <a:xfrm flipH="1">
              <a:off x="10643917"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7" name="Right Triangle 1066">
              <a:extLst>
                <a:ext uri="{FF2B5EF4-FFF2-40B4-BE49-F238E27FC236}">
                  <a16:creationId xmlns:a16="http://schemas.microsoft.com/office/drawing/2014/main" id="{80F46166-E605-4128-935E-EAC4DBC79757}"/>
                </a:ext>
              </a:extLst>
            </p:cNvPr>
            <p:cNvSpPr/>
            <p:nvPr/>
          </p:nvSpPr>
          <p:spPr bwMode="gray">
            <a:xfrm flipH="1">
              <a:off x="10643917" y="290109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8" name="Right Triangle 1067">
              <a:extLst>
                <a:ext uri="{FF2B5EF4-FFF2-40B4-BE49-F238E27FC236}">
                  <a16:creationId xmlns:a16="http://schemas.microsoft.com/office/drawing/2014/main" id="{5D61B3B7-E95F-4489-8936-1C99732B5225}"/>
                </a:ext>
              </a:extLst>
            </p:cNvPr>
            <p:cNvSpPr/>
            <p:nvPr/>
          </p:nvSpPr>
          <p:spPr bwMode="gray">
            <a:xfrm rot="10800000" flipH="1">
              <a:off x="10643918" y="290109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69" name="Right Triangle 1068">
              <a:extLst>
                <a:ext uri="{FF2B5EF4-FFF2-40B4-BE49-F238E27FC236}">
                  <a16:creationId xmlns:a16="http://schemas.microsoft.com/office/drawing/2014/main" id="{554F3E41-487B-48DB-ADBE-139A24343798}"/>
                </a:ext>
              </a:extLst>
            </p:cNvPr>
            <p:cNvSpPr/>
            <p:nvPr/>
          </p:nvSpPr>
          <p:spPr bwMode="gray">
            <a:xfrm flipH="1" flipV="1">
              <a:off x="10643917" y="966018"/>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0" name="Right Triangle 1069">
              <a:extLst>
                <a:ext uri="{FF2B5EF4-FFF2-40B4-BE49-F238E27FC236}">
                  <a16:creationId xmlns:a16="http://schemas.microsoft.com/office/drawing/2014/main" id="{07715328-2F8F-48F6-A71C-50CC6861805C}"/>
                </a:ext>
              </a:extLst>
            </p:cNvPr>
            <p:cNvSpPr/>
            <p:nvPr/>
          </p:nvSpPr>
          <p:spPr bwMode="gray">
            <a:xfrm rot="10800000" flipH="1" flipV="1">
              <a:off x="10643917" y="96601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1" name="Right Triangle 1070">
              <a:extLst>
                <a:ext uri="{FF2B5EF4-FFF2-40B4-BE49-F238E27FC236}">
                  <a16:creationId xmlns:a16="http://schemas.microsoft.com/office/drawing/2014/main" id="{91E4C002-5BA6-464D-842B-F4033240BE4C}"/>
                </a:ext>
              </a:extLst>
            </p:cNvPr>
            <p:cNvSpPr/>
            <p:nvPr/>
          </p:nvSpPr>
          <p:spPr bwMode="gray">
            <a:xfrm flipH="1">
              <a:off x="10643917" y="1935283"/>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2" name="Right Triangle 1071">
              <a:extLst>
                <a:ext uri="{FF2B5EF4-FFF2-40B4-BE49-F238E27FC236}">
                  <a16:creationId xmlns:a16="http://schemas.microsoft.com/office/drawing/2014/main" id="{FA536DAB-C673-4B2D-A57A-D8800A0E01B8}"/>
                </a:ext>
              </a:extLst>
            </p:cNvPr>
            <p:cNvSpPr/>
            <p:nvPr/>
          </p:nvSpPr>
          <p:spPr bwMode="gray">
            <a:xfrm rot="10800000" flipH="1">
              <a:off x="10643918" y="1935283"/>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3" name="Right Triangle 1072">
              <a:extLst>
                <a:ext uri="{FF2B5EF4-FFF2-40B4-BE49-F238E27FC236}">
                  <a16:creationId xmlns:a16="http://schemas.microsoft.com/office/drawing/2014/main" id="{D03201BF-89B9-4837-96A7-5C236E389846}"/>
                </a:ext>
              </a:extLst>
            </p:cNvPr>
            <p:cNvSpPr/>
            <p:nvPr/>
          </p:nvSpPr>
          <p:spPr bwMode="gray">
            <a:xfrm flipH="1">
              <a:off x="10643917" y="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4" name="Right Triangle 1073">
              <a:extLst>
                <a:ext uri="{FF2B5EF4-FFF2-40B4-BE49-F238E27FC236}">
                  <a16:creationId xmlns:a16="http://schemas.microsoft.com/office/drawing/2014/main" id="{BA20C66E-AE72-4AE3-84D3-29FBC8DE7E4C}"/>
                </a:ext>
              </a:extLst>
            </p:cNvPr>
            <p:cNvSpPr/>
            <p:nvPr/>
          </p:nvSpPr>
          <p:spPr bwMode="gray">
            <a:xfrm rot="10800000" flipH="1">
              <a:off x="10643917"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5" name="Right Triangle 1074">
              <a:extLst>
                <a:ext uri="{FF2B5EF4-FFF2-40B4-BE49-F238E27FC236}">
                  <a16:creationId xmlns:a16="http://schemas.microsoft.com/office/drawing/2014/main" id="{5F985BE5-F962-4173-97FC-90E98A33F1B2}"/>
                </a:ext>
              </a:extLst>
            </p:cNvPr>
            <p:cNvSpPr/>
            <p:nvPr/>
          </p:nvSpPr>
          <p:spPr bwMode="gray">
            <a:xfrm>
              <a:off x="11612306" y="5805649"/>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6" name="Right Triangle 1075">
              <a:extLst>
                <a:ext uri="{FF2B5EF4-FFF2-40B4-BE49-F238E27FC236}">
                  <a16:creationId xmlns:a16="http://schemas.microsoft.com/office/drawing/2014/main" id="{874C9752-CA8F-4840-A168-C7819B2195C1}"/>
                </a:ext>
              </a:extLst>
            </p:cNvPr>
            <p:cNvSpPr/>
            <p:nvPr/>
          </p:nvSpPr>
          <p:spPr bwMode="gray">
            <a:xfrm rot="10800000">
              <a:off x="11612306" y="580564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7" name="Right Triangle 1076">
              <a:extLst>
                <a:ext uri="{FF2B5EF4-FFF2-40B4-BE49-F238E27FC236}">
                  <a16:creationId xmlns:a16="http://schemas.microsoft.com/office/drawing/2014/main" id="{D804885B-9BA0-4FA4-B5EC-6CB7B7C41B03}"/>
                </a:ext>
              </a:extLst>
            </p:cNvPr>
            <p:cNvSpPr/>
            <p:nvPr/>
          </p:nvSpPr>
          <p:spPr bwMode="gray">
            <a:xfrm flipV="1">
              <a:off x="11612306" y="3866916"/>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8" name="Right Triangle 1077">
              <a:extLst>
                <a:ext uri="{FF2B5EF4-FFF2-40B4-BE49-F238E27FC236}">
                  <a16:creationId xmlns:a16="http://schemas.microsoft.com/office/drawing/2014/main" id="{67E8C846-A585-4049-B64A-116A445000AC}"/>
                </a:ext>
              </a:extLst>
            </p:cNvPr>
            <p:cNvSpPr/>
            <p:nvPr/>
          </p:nvSpPr>
          <p:spPr bwMode="gray">
            <a:xfrm>
              <a:off x="11612306"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79" name="Right Triangle 1078">
              <a:extLst>
                <a:ext uri="{FF2B5EF4-FFF2-40B4-BE49-F238E27FC236}">
                  <a16:creationId xmlns:a16="http://schemas.microsoft.com/office/drawing/2014/main" id="{B31BC6B9-E4E1-42C1-B174-A785EC60994F}"/>
                </a:ext>
              </a:extLst>
            </p:cNvPr>
            <p:cNvSpPr/>
            <p:nvPr/>
          </p:nvSpPr>
          <p:spPr bwMode="gray">
            <a:xfrm rot="10800000">
              <a:off x="11612307"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80" name="Right Triangle 1079">
              <a:extLst>
                <a:ext uri="{FF2B5EF4-FFF2-40B4-BE49-F238E27FC236}">
                  <a16:creationId xmlns:a16="http://schemas.microsoft.com/office/drawing/2014/main" id="{26743BFF-A1A9-48E5-BFDF-6149673BF9E8}"/>
                </a:ext>
              </a:extLst>
            </p:cNvPr>
            <p:cNvSpPr/>
            <p:nvPr/>
          </p:nvSpPr>
          <p:spPr bwMode="gray">
            <a:xfrm>
              <a:off x="11612306" y="290109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81" name="Right Triangle 1080">
              <a:extLst>
                <a:ext uri="{FF2B5EF4-FFF2-40B4-BE49-F238E27FC236}">
                  <a16:creationId xmlns:a16="http://schemas.microsoft.com/office/drawing/2014/main" id="{DFA78F95-3834-4FB4-B269-7F1119FA4E7B}"/>
                </a:ext>
              </a:extLst>
            </p:cNvPr>
            <p:cNvSpPr/>
            <p:nvPr/>
          </p:nvSpPr>
          <p:spPr bwMode="gray">
            <a:xfrm rot="10800000">
              <a:off x="11612306" y="2901090"/>
              <a:ext cx="968389" cy="968389"/>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82" name="Right Triangle 1081">
              <a:extLst>
                <a:ext uri="{FF2B5EF4-FFF2-40B4-BE49-F238E27FC236}">
                  <a16:creationId xmlns:a16="http://schemas.microsoft.com/office/drawing/2014/main" id="{D17D724D-16D8-4E0B-9025-C8DCDF3B539E}"/>
                </a:ext>
              </a:extLst>
            </p:cNvPr>
            <p:cNvSpPr/>
            <p:nvPr/>
          </p:nvSpPr>
          <p:spPr bwMode="gray">
            <a:xfrm flipV="1">
              <a:off x="11612306"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83" name="Right Triangle 1082">
              <a:extLst>
                <a:ext uri="{FF2B5EF4-FFF2-40B4-BE49-F238E27FC236}">
                  <a16:creationId xmlns:a16="http://schemas.microsoft.com/office/drawing/2014/main" id="{540251A9-D497-4E98-985A-D7168362CA0E}"/>
                </a:ext>
              </a:extLst>
            </p:cNvPr>
            <p:cNvSpPr/>
            <p:nvPr/>
          </p:nvSpPr>
          <p:spPr bwMode="gray">
            <a:xfrm rot="10800000">
              <a:off x="11612306" y="1935283"/>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84" name="Right Triangle 1083">
              <a:extLst>
                <a:ext uri="{FF2B5EF4-FFF2-40B4-BE49-F238E27FC236}">
                  <a16:creationId xmlns:a16="http://schemas.microsoft.com/office/drawing/2014/main" id="{62575D7D-39DB-4AC5-9374-666C098F7193}"/>
                </a:ext>
              </a:extLst>
            </p:cNvPr>
            <p:cNvSpPr/>
            <p:nvPr/>
          </p:nvSpPr>
          <p:spPr bwMode="gray">
            <a:xfrm>
              <a:off x="11612306"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85" name="Right Triangle 1084">
              <a:extLst>
                <a:ext uri="{FF2B5EF4-FFF2-40B4-BE49-F238E27FC236}">
                  <a16:creationId xmlns:a16="http://schemas.microsoft.com/office/drawing/2014/main" id="{2FCFF745-4F5F-41FF-9731-E739F0CADF29}"/>
                </a:ext>
              </a:extLst>
            </p:cNvPr>
            <p:cNvSpPr/>
            <p:nvPr/>
          </p:nvSpPr>
          <p:spPr bwMode="gray">
            <a:xfrm rot="10800000">
              <a:off x="11612306" y="4940"/>
              <a:ext cx="968389" cy="968389"/>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18" name="Right Triangle 1117">
              <a:extLst>
                <a:ext uri="{FF2B5EF4-FFF2-40B4-BE49-F238E27FC236}">
                  <a16:creationId xmlns:a16="http://schemas.microsoft.com/office/drawing/2014/main" id="{391991C9-1E7E-4F2D-B7D6-2444010A6168}"/>
                </a:ext>
              </a:extLst>
            </p:cNvPr>
            <p:cNvSpPr/>
            <p:nvPr/>
          </p:nvSpPr>
          <p:spPr bwMode="gray">
            <a:xfrm>
              <a:off x="7741661" y="580564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19" name="Right Triangle 1118">
              <a:extLst>
                <a:ext uri="{FF2B5EF4-FFF2-40B4-BE49-F238E27FC236}">
                  <a16:creationId xmlns:a16="http://schemas.microsoft.com/office/drawing/2014/main" id="{1D0F11D2-3407-4B3F-8BD8-6BDD732C0EAB}"/>
                </a:ext>
              </a:extLst>
            </p:cNvPr>
            <p:cNvSpPr/>
            <p:nvPr/>
          </p:nvSpPr>
          <p:spPr bwMode="gray">
            <a:xfrm flipV="1">
              <a:off x="7741661" y="3866916"/>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0" name="Right Triangle 1119">
              <a:extLst>
                <a:ext uri="{FF2B5EF4-FFF2-40B4-BE49-F238E27FC236}">
                  <a16:creationId xmlns:a16="http://schemas.microsoft.com/office/drawing/2014/main" id="{3B43FC2B-1382-4A57-AFD5-05E5451F0078}"/>
                </a:ext>
              </a:extLst>
            </p:cNvPr>
            <p:cNvSpPr/>
            <p:nvPr/>
          </p:nvSpPr>
          <p:spPr bwMode="gray">
            <a:xfrm rot="10800000" flipV="1">
              <a:off x="7741662"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1" name="Right Triangle 1120">
              <a:extLst>
                <a:ext uri="{FF2B5EF4-FFF2-40B4-BE49-F238E27FC236}">
                  <a16:creationId xmlns:a16="http://schemas.microsoft.com/office/drawing/2014/main" id="{3D8D9ADC-25B9-4569-8420-A71FCCF98D38}"/>
                </a:ext>
              </a:extLst>
            </p:cNvPr>
            <p:cNvSpPr/>
            <p:nvPr/>
          </p:nvSpPr>
          <p:spPr bwMode="gray">
            <a:xfrm>
              <a:off x="7741661"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2" name="Right Triangle 1121">
              <a:extLst>
                <a:ext uri="{FF2B5EF4-FFF2-40B4-BE49-F238E27FC236}">
                  <a16:creationId xmlns:a16="http://schemas.microsoft.com/office/drawing/2014/main" id="{FF883FA4-E49C-4BE7-B918-05EEAE7BFA2B}"/>
                </a:ext>
              </a:extLst>
            </p:cNvPr>
            <p:cNvSpPr/>
            <p:nvPr/>
          </p:nvSpPr>
          <p:spPr bwMode="gray">
            <a:xfrm rot="10800000">
              <a:off x="7741662" y="483618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3" name="Right Triangle 1122">
              <a:extLst>
                <a:ext uri="{FF2B5EF4-FFF2-40B4-BE49-F238E27FC236}">
                  <a16:creationId xmlns:a16="http://schemas.microsoft.com/office/drawing/2014/main" id="{0F3A87B8-8FE6-4A47-BEF7-A8D0664D02E8}"/>
                </a:ext>
              </a:extLst>
            </p:cNvPr>
            <p:cNvSpPr/>
            <p:nvPr/>
          </p:nvSpPr>
          <p:spPr bwMode="gray">
            <a:xfrm>
              <a:off x="7741661" y="290109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4" name="Right Triangle 1123">
              <a:extLst>
                <a:ext uri="{FF2B5EF4-FFF2-40B4-BE49-F238E27FC236}">
                  <a16:creationId xmlns:a16="http://schemas.microsoft.com/office/drawing/2014/main" id="{13DF8434-3AEA-4EBD-9DB1-31E01A361E53}"/>
                </a:ext>
              </a:extLst>
            </p:cNvPr>
            <p:cNvSpPr/>
            <p:nvPr/>
          </p:nvSpPr>
          <p:spPr bwMode="gray">
            <a:xfrm rot="10800000">
              <a:off x="7741662" y="2901090"/>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5" name="Right Triangle 1124">
              <a:extLst>
                <a:ext uri="{FF2B5EF4-FFF2-40B4-BE49-F238E27FC236}">
                  <a16:creationId xmlns:a16="http://schemas.microsoft.com/office/drawing/2014/main" id="{303A3036-0D75-4576-995F-127F3FCAB699}"/>
                </a:ext>
              </a:extLst>
            </p:cNvPr>
            <p:cNvSpPr/>
            <p:nvPr/>
          </p:nvSpPr>
          <p:spPr bwMode="gray">
            <a:xfrm flipV="1">
              <a:off x="7741661" y="966018"/>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6" name="Right Triangle 1125">
              <a:extLst>
                <a:ext uri="{FF2B5EF4-FFF2-40B4-BE49-F238E27FC236}">
                  <a16:creationId xmlns:a16="http://schemas.microsoft.com/office/drawing/2014/main" id="{609D1630-7C11-40BD-A0DC-BCB7C7FA4CFF}"/>
                </a:ext>
              </a:extLst>
            </p:cNvPr>
            <p:cNvSpPr/>
            <p:nvPr/>
          </p:nvSpPr>
          <p:spPr bwMode="gray">
            <a:xfrm rot="10800000" flipV="1">
              <a:off x="7741662" y="96601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7" name="Right Triangle 1126">
              <a:extLst>
                <a:ext uri="{FF2B5EF4-FFF2-40B4-BE49-F238E27FC236}">
                  <a16:creationId xmlns:a16="http://schemas.microsoft.com/office/drawing/2014/main" id="{BA51F249-FFEB-4211-944D-E0DB113A0DAF}"/>
                </a:ext>
              </a:extLst>
            </p:cNvPr>
            <p:cNvSpPr/>
            <p:nvPr/>
          </p:nvSpPr>
          <p:spPr bwMode="gray">
            <a:xfrm>
              <a:off x="7741661" y="1928558"/>
              <a:ext cx="968389" cy="968389"/>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8" name="Right Triangle 1127">
              <a:extLst>
                <a:ext uri="{FF2B5EF4-FFF2-40B4-BE49-F238E27FC236}">
                  <a16:creationId xmlns:a16="http://schemas.microsoft.com/office/drawing/2014/main" id="{8D1FDEE5-109B-45B9-A514-9C1EDD3D010C}"/>
                </a:ext>
              </a:extLst>
            </p:cNvPr>
            <p:cNvSpPr/>
            <p:nvPr/>
          </p:nvSpPr>
          <p:spPr bwMode="gray">
            <a:xfrm rot="10800000">
              <a:off x="7741662" y="1935283"/>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29" name="Right Triangle 1128">
              <a:extLst>
                <a:ext uri="{FF2B5EF4-FFF2-40B4-BE49-F238E27FC236}">
                  <a16:creationId xmlns:a16="http://schemas.microsoft.com/office/drawing/2014/main" id="{B638A5A1-893B-4056-A03C-32B95D7F6123}"/>
                </a:ext>
              </a:extLst>
            </p:cNvPr>
            <p:cNvSpPr/>
            <p:nvPr/>
          </p:nvSpPr>
          <p:spPr bwMode="gray">
            <a:xfrm>
              <a:off x="7741661" y="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498" name="Right Triangle 1497">
              <a:extLst>
                <a:ext uri="{FF2B5EF4-FFF2-40B4-BE49-F238E27FC236}">
                  <a16:creationId xmlns:a16="http://schemas.microsoft.com/office/drawing/2014/main" id="{197E7D03-A91C-4064-8518-615EC259FDC5}"/>
                </a:ext>
              </a:extLst>
            </p:cNvPr>
            <p:cNvSpPr/>
            <p:nvPr/>
          </p:nvSpPr>
          <p:spPr bwMode="gray">
            <a:xfrm rot="10800000">
              <a:off x="7741662"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0" name="Right Triangle 1499">
              <a:extLst>
                <a:ext uri="{FF2B5EF4-FFF2-40B4-BE49-F238E27FC236}">
                  <a16:creationId xmlns:a16="http://schemas.microsoft.com/office/drawing/2014/main" id="{1590782B-2EE9-4C46-90E0-96DC5113EF3B}"/>
                </a:ext>
              </a:extLst>
            </p:cNvPr>
            <p:cNvSpPr/>
            <p:nvPr/>
          </p:nvSpPr>
          <p:spPr bwMode="gray">
            <a:xfrm flipH="1">
              <a:off x="8707016" y="5805649"/>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1" name="Right Triangle 1500">
              <a:extLst>
                <a:ext uri="{FF2B5EF4-FFF2-40B4-BE49-F238E27FC236}">
                  <a16:creationId xmlns:a16="http://schemas.microsoft.com/office/drawing/2014/main" id="{DBC44D05-3580-4FB4-9EE0-30D404D888BD}"/>
                </a:ext>
              </a:extLst>
            </p:cNvPr>
            <p:cNvSpPr/>
            <p:nvPr/>
          </p:nvSpPr>
          <p:spPr bwMode="gray">
            <a:xfrm rot="10800000" flipH="1">
              <a:off x="8707016" y="5805649"/>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3" name="Right Triangle 1502">
              <a:extLst>
                <a:ext uri="{FF2B5EF4-FFF2-40B4-BE49-F238E27FC236}">
                  <a16:creationId xmlns:a16="http://schemas.microsoft.com/office/drawing/2014/main" id="{D50831AD-6E81-4BEC-B0A5-614661D3A6B2}"/>
                </a:ext>
              </a:extLst>
            </p:cNvPr>
            <p:cNvSpPr/>
            <p:nvPr/>
          </p:nvSpPr>
          <p:spPr bwMode="gray">
            <a:xfrm flipH="1" flipV="1">
              <a:off x="8707016" y="386691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4" name="Right Triangle 1503">
              <a:extLst>
                <a:ext uri="{FF2B5EF4-FFF2-40B4-BE49-F238E27FC236}">
                  <a16:creationId xmlns:a16="http://schemas.microsoft.com/office/drawing/2014/main" id="{9E46E14E-8065-443C-B22B-6809C242265D}"/>
                </a:ext>
              </a:extLst>
            </p:cNvPr>
            <p:cNvSpPr/>
            <p:nvPr/>
          </p:nvSpPr>
          <p:spPr bwMode="gray">
            <a:xfrm rot="10800000" flipH="1">
              <a:off x="8707016"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5" name="Right Triangle 1504">
              <a:extLst>
                <a:ext uri="{FF2B5EF4-FFF2-40B4-BE49-F238E27FC236}">
                  <a16:creationId xmlns:a16="http://schemas.microsoft.com/office/drawing/2014/main" id="{CD8DD3DD-C642-4C5D-B18A-67BCF54E913C}"/>
                </a:ext>
              </a:extLst>
            </p:cNvPr>
            <p:cNvSpPr/>
            <p:nvPr/>
          </p:nvSpPr>
          <p:spPr bwMode="gray">
            <a:xfrm flipH="1">
              <a:off x="8707016" y="2901090"/>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6" name="Right Triangle 1505">
              <a:extLst>
                <a:ext uri="{FF2B5EF4-FFF2-40B4-BE49-F238E27FC236}">
                  <a16:creationId xmlns:a16="http://schemas.microsoft.com/office/drawing/2014/main" id="{79AD7784-7EC5-456F-835D-505EE8397B3D}"/>
                </a:ext>
              </a:extLst>
            </p:cNvPr>
            <p:cNvSpPr/>
            <p:nvPr/>
          </p:nvSpPr>
          <p:spPr bwMode="gray">
            <a:xfrm rot="10800000" flipH="1">
              <a:off x="8707016" y="290109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7" name="Right Triangle 1506">
              <a:extLst>
                <a:ext uri="{FF2B5EF4-FFF2-40B4-BE49-F238E27FC236}">
                  <a16:creationId xmlns:a16="http://schemas.microsoft.com/office/drawing/2014/main" id="{D4530316-0B1C-461F-9F7A-71A37985F7F1}"/>
                </a:ext>
              </a:extLst>
            </p:cNvPr>
            <p:cNvSpPr/>
            <p:nvPr/>
          </p:nvSpPr>
          <p:spPr bwMode="gray">
            <a:xfrm flipH="1" flipV="1">
              <a:off x="8707016" y="966018"/>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8" name="Right Triangle 1507">
              <a:extLst>
                <a:ext uri="{FF2B5EF4-FFF2-40B4-BE49-F238E27FC236}">
                  <a16:creationId xmlns:a16="http://schemas.microsoft.com/office/drawing/2014/main" id="{68A62814-3040-4439-B166-C59DACFAAED0}"/>
                </a:ext>
              </a:extLst>
            </p:cNvPr>
            <p:cNvSpPr/>
            <p:nvPr/>
          </p:nvSpPr>
          <p:spPr bwMode="gray">
            <a:xfrm flipH="1">
              <a:off x="8707016" y="1935283"/>
              <a:ext cx="968389" cy="968389"/>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09" name="Right Triangle 1508">
              <a:extLst>
                <a:ext uri="{FF2B5EF4-FFF2-40B4-BE49-F238E27FC236}">
                  <a16:creationId xmlns:a16="http://schemas.microsoft.com/office/drawing/2014/main" id="{BBA7467A-57A2-42C1-A37C-EEACC75714B9}"/>
                </a:ext>
              </a:extLst>
            </p:cNvPr>
            <p:cNvSpPr/>
            <p:nvPr/>
          </p:nvSpPr>
          <p:spPr bwMode="gray">
            <a:xfrm rot="10800000" flipH="1">
              <a:off x="8707017" y="1935283"/>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10" name="Right Triangle 1509">
              <a:extLst>
                <a:ext uri="{FF2B5EF4-FFF2-40B4-BE49-F238E27FC236}">
                  <a16:creationId xmlns:a16="http://schemas.microsoft.com/office/drawing/2014/main" id="{F19E3A3A-6F48-44F1-A74D-9B4AA960662C}"/>
                </a:ext>
              </a:extLst>
            </p:cNvPr>
            <p:cNvSpPr/>
            <p:nvPr/>
          </p:nvSpPr>
          <p:spPr bwMode="gray">
            <a:xfrm flipH="1">
              <a:off x="8707016" y="0"/>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511" name="Right Triangle 1510">
              <a:extLst>
                <a:ext uri="{FF2B5EF4-FFF2-40B4-BE49-F238E27FC236}">
                  <a16:creationId xmlns:a16="http://schemas.microsoft.com/office/drawing/2014/main" id="{1B28AF76-1893-4D93-9AF1-E83E1839BE12}"/>
                </a:ext>
              </a:extLst>
            </p:cNvPr>
            <p:cNvSpPr/>
            <p:nvPr/>
          </p:nvSpPr>
          <p:spPr bwMode="gray">
            <a:xfrm rot="10800000" flipH="1">
              <a:off x="8707016" y="4940"/>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2" name="Right Triangle 961">
              <a:extLst>
                <a:ext uri="{FF2B5EF4-FFF2-40B4-BE49-F238E27FC236}">
                  <a16:creationId xmlns:a16="http://schemas.microsoft.com/office/drawing/2014/main" id="{B2449F2E-8F37-481D-BB88-2F28308A4DFA}"/>
                </a:ext>
              </a:extLst>
            </p:cNvPr>
            <p:cNvSpPr/>
            <p:nvPr/>
          </p:nvSpPr>
          <p:spPr bwMode="gray">
            <a:xfrm>
              <a:off x="9675528" y="580564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3" name="Right Triangle 962">
              <a:extLst>
                <a:ext uri="{FF2B5EF4-FFF2-40B4-BE49-F238E27FC236}">
                  <a16:creationId xmlns:a16="http://schemas.microsoft.com/office/drawing/2014/main" id="{B00A7C79-89D2-4F88-8D93-E597D62A6D42}"/>
                </a:ext>
              </a:extLst>
            </p:cNvPr>
            <p:cNvSpPr/>
            <p:nvPr/>
          </p:nvSpPr>
          <p:spPr bwMode="gray">
            <a:xfrm rot="10800000">
              <a:off x="9675528" y="5805649"/>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4" name="Right Triangle 963">
              <a:extLst>
                <a:ext uri="{FF2B5EF4-FFF2-40B4-BE49-F238E27FC236}">
                  <a16:creationId xmlns:a16="http://schemas.microsoft.com/office/drawing/2014/main" id="{605265F3-D4BC-4974-A954-752B4C91C7C2}"/>
                </a:ext>
              </a:extLst>
            </p:cNvPr>
            <p:cNvSpPr/>
            <p:nvPr/>
          </p:nvSpPr>
          <p:spPr bwMode="gray">
            <a:xfrm flipV="1">
              <a:off x="9675528"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5" name="Right Triangle 964">
              <a:extLst>
                <a:ext uri="{FF2B5EF4-FFF2-40B4-BE49-F238E27FC236}">
                  <a16:creationId xmlns:a16="http://schemas.microsoft.com/office/drawing/2014/main" id="{94C84C27-6874-4411-9C7F-02936D50AF4A}"/>
                </a:ext>
              </a:extLst>
            </p:cNvPr>
            <p:cNvSpPr/>
            <p:nvPr/>
          </p:nvSpPr>
          <p:spPr bwMode="gray">
            <a:xfrm>
              <a:off x="9675528"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6" name="Right Triangle 965">
              <a:extLst>
                <a:ext uri="{FF2B5EF4-FFF2-40B4-BE49-F238E27FC236}">
                  <a16:creationId xmlns:a16="http://schemas.microsoft.com/office/drawing/2014/main" id="{6E207F7B-6A82-486C-96FA-F7A768683B92}"/>
                </a:ext>
              </a:extLst>
            </p:cNvPr>
            <p:cNvSpPr/>
            <p:nvPr/>
          </p:nvSpPr>
          <p:spPr bwMode="gray">
            <a:xfrm rot="10800000">
              <a:off x="9675528" y="4836180"/>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7" name="Right Triangle 966">
              <a:extLst>
                <a:ext uri="{FF2B5EF4-FFF2-40B4-BE49-F238E27FC236}">
                  <a16:creationId xmlns:a16="http://schemas.microsoft.com/office/drawing/2014/main" id="{4B163831-FC95-4563-B910-E469A0C826CB}"/>
                </a:ext>
              </a:extLst>
            </p:cNvPr>
            <p:cNvSpPr/>
            <p:nvPr/>
          </p:nvSpPr>
          <p:spPr bwMode="gray">
            <a:xfrm>
              <a:off x="9675528" y="2901090"/>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8" name="Right Triangle 967">
              <a:extLst>
                <a:ext uri="{FF2B5EF4-FFF2-40B4-BE49-F238E27FC236}">
                  <a16:creationId xmlns:a16="http://schemas.microsoft.com/office/drawing/2014/main" id="{395DBB35-C9DB-42DB-933C-680B6F6ECB75}"/>
                </a:ext>
              </a:extLst>
            </p:cNvPr>
            <p:cNvSpPr/>
            <p:nvPr/>
          </p:nvSpPr>
          <p:spPr bwMode="gray">
            <a:xfrm flipV="1">
              <a:off x="9675528"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9" name="Right Triangle 968">
              <a:extLst>
                <a:ext uri="{FF2B5EF4-FFF2-40B4-BE49-F238E27FC236}">
                  <a16:creationId xmlns:a16="http://schemas.microsoft.com/office/drawing/2014/main" id="{1B68C691-E783-4FBF-9CC0-62860B57946D}"/>
                </a:ext>
              </a:extLst>
            </p:cNvPr>
            <p:cNvSpPr/>
            <p:nvPr/>
          </p:nvSpPr>
          <p:spPr bwMode="gray">
            <a:xfrm>
              <a:off x="9675528" y="1935283"/>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0" name="Right Triangle 969">
              <a:extLst>
                <a:ext uri="{FF2B5EF4-FFF2-40B4-BE49-F238E27FC236}">
                  <a16:creationId xmlns:a16="http://schemas.microsoft.com/office/drawing/2014/main" id="{E9DB106F-430C-4E25-ACDC-E6335E6E56A7}"/>
                </a:ext>
              </a:extLst>
            </p:cNvPr>
            <p:cNvSpPr/>
            <p:nvPr/>
          </p:nvSpPr>
          <p:spPr bwMode="gray">
            <a:xfrm rot="10800000">
              <a:off x="9675529" y="1935283"/>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1" name="Right Triangle 970">
              <a:extLst>
                <a:ext uri="{FF2B5EF4-FFF2-40B4-BE49-F238E27FC236}">
                  <a16:creationId xmlns:a16="http://schemas.microsoft.com/office/drawing/2014/main" id="{C21409A8-9C34-4525-95D7-F1F5C0203E20}"/>
                </a:ext>
              </a:extLst>
            </p:cNvPr>
            <p:cNvSpPr/>
            <p:nvPr/>
          </p:nvSpPr>
          <p:spPr bwMode="gray">
            <a:xfrm>
              <a:off x="9675528"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2" name="Right Triangle 971">
              <a:extLst>
                <a:ext uri="{FF2B5EF4-FFF2-40B4-BE49-F238E27FC236}">
                  <a16:creationId xmlns:a16="http://schemas.microsoft.com/office/drawing/2014/main" id="{72615CD1-451C-4A72-A0D1-8D2483C4E9B3}"/>
                </a:ext>
              </a:extLst>
            </p:cNvPr>
            <p:cNvSpPr/>
            <p:nvPr/>
          </p:nvSpPr>
          <p:spPr bwMode="gray">
            <a:xfrm rot="10800000">
              <a:off x="9675528" y="4940"/>
              <a:ext cx="968389" cy="968389"/>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3" name="Right Triangle 972">
              <a:extLst>
                <a:ext uri="{FF2B5EF4-FFF2-40B4-BE49-F238E27FC236}">
                  <a16:creationId xmlns:a16="http://schemas.microsoft.com/office/drawing/2014/main" id="{86A00D32-1B82-45D6-9FAB-E31B1EB032F9}"/>
                </a:ext>
              </a:extLst>
            </p:cNvPr>
            <p:cNvSpPr/>
            <p:nvPr/>
          </p:nvSpPr>
          <p:spPr bwMode="gray">
            <a:xfrm flipH="1">
              <a:off x="10643917" y="5805649"/>
              <a:ext cx="968389" cy="968389"/>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4" name="Right Triangle 973">
              <a:extLst>
                <a:ext uri="{FF2B5EF4-FFF2-40B4-BE49-F238E27FC236}">
                  <a16:creationId xmlns:a16="http://schemas.microsoft.com/office/drawing/2014/main" id="{51045A92-2683-4A3C-A6A7-3402D5986F93}"/>
                </a:ext>
              </a:extLst>
            </p:cNvPr>
            <p:cNvSpPr/>
            <p:nvPr/>
          </p:nvSpPr>
          <p:spPr bwMode="gray">
            <a:xfrm flipH="1" flipV="1">
              <a:off x="10643917" y="386691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5" name="Right Triangle 974">
              <a:extLst>
                <a:ext uri="{FF2B5EF4-FFF2-40B4-BE49-F238E27FC236}">
                  <a16:creationId xmlns:a16="http://schemas.microsoft.com/office/drawing/2014/main" id="{72C282E8-F1FF-4345-BE6C-82AC3AAB0760}"/>
                </a:ext>
              </a:extLst>
            </p:cNvPr>
            <p:cNvSpPr/>
            <p:nvPr/>
          </p:nvSpPr>
          <p:spPr bwMode="gray">
            <a:xfrm rot="10800000" flipH="1" flipV="1">
              <a:off x="10643918"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6" name="Right Triangle 975">
              <a:extLst>
                <a:ext uri="{FF2B5EF4-FFF2-40B4-BE49-F238E27FC236}">
                  <a16:creationId xmlns:a16="http://schemas.microsoft.com/office/drawing/2014/main" id="{19E57E69-C5B8-4758-96AF-8090AEBE6C4B}"/>
                </a:ext>
              </a:extLst>
            </p:cNvPr>
            <p:cNvSpPr/>
            <p:nvPr/>
          </p:nvSpPr>
          <p:spPr bwMode="gray">
            <a:xfrm flipH="1">
              <a:off x="10643917"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7" name="Right Triangle 976">
              <a:extLst>
                <a:ext uri="{FF2B5EF4-FFF2-40B4-BE49-F238E27FC236}">
                  <a16:creationId xmlns:a16="http://schemas.microsoft.com/office/drawing/2014/main" id="{97C1E025-E7D3-450D-B3A2-341E0CF1FBBC}"/>
                </a:ext>
              </a:extLst>
            </p:cNvPr>
            <p:cNvSpPr/>
            <p:nvPr/>
          </p:nvSpPr>
          <p:spPr bwMode="gray">
            <a:xfrm flipH="1">
              <a:off x="10643917" y="290109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8" name="Right Triangle 977">
              <a:extLst>
                <a:ext uri="{FF2B5EF4-FFF2-40B4-BE49-F238E27FC236}">
                  <a16:creationId xmlns:a16="http://schemas.microsoft.com/office/drawing/2014/main" id="{5C5FA75B-57C5-4996-B210-AB2E78DB6D93}"/>
                </a:ext>
              </a:extLst>
            </p:cNvPr>
            <p:cNvSpPr/>
            <p:nvPr/>
          </p:nvSpPr>
          <p:spPr bwMode="gray">
            <a:xfrm rot="10800000" flipH="1">
              <a:off x="10643918" y="290109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9" name="Right Triangle 978">
              <a:extLst>
                <a:ext uri="{FF2B5EF4-FFF2-40B4-BE49-F238E27FC236}">
                  <a16:creationId xmlns:a16="http://schemas.microsoft.com/office/drawing/2014/main" id="{66D09697-524C-4A22-9E7E-1B43B9D6D54E}"/>
                </a:ext>
              </a:extLst>
            </p:cNvPr>
            <p:cNvSpPr/>
            <p:nvPr/>
          </p:nvSpPr>
          <p:spPr bwMode="gray">
            <a:xfrm flipH="1" flipV="1">
              <a:off x="10643917" y="966018"/>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0" name="Right Triangle 979">
              <a:extLst>
                <a:ext uri="{FF2B5EF4-FFF2-40B4-BE49-F238E27FC236}">
                  <a16:creationId xmlns:a16="http://schemas.microsoft.com/office/drawing/2014/main" id="{56AAD721-F841-4471-8202-D4B79A7D6151}"/>
                </a:ext>
              </a:extLst>
            </p:cNvPr>
            <p:cNvSpPr/>
            <p:nvPr/>
          </p:nvSpPr>
          <p:spPr bwMode="gray">
            <a:xfrm rot="10800000" flipH="1" flipV="1">
              <a:off x="10643917" y="96601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1" name="Right Triangle 980">
              <a:extLst>
                <a:ext uri="{FF2B5EF4-FFF2-40B4-BE49-F238E27FC236}">
                  <a16:creationId xmlns:a16="http://schemas.microsoft.com/office/drawing/2014/main" id="{D85FDA18-BF84-4556-9985-FA7D64B01EAC}"/>
                </a:ext>
              </a:extLst>
            </p:cNvPr>
            <p:cNvSpPr/>
            <p:nvPr/>
          </p:nvSpPr>
          <p:spPr bwMode="gray">
            <a:xfrm flipH="1">
              <a:off x="10643917" y="1935283"/>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2" name="Right Triangle 981">
              <a:extLst>
                <a:ext uri="{FF2B5EF4-FFF2-40B4-BE49-F238E27FC236}">
                  <a16:creationId xmlns:a16="http://schemas.microsoft.com/office/drawing/2014/main" id="{228DAC65-C3E0-4BAC-A173-2E7D5650FA0A}"/>
                </a:ext>
              </a:extLst>
            </p:cNvPr>
            <p:cNvSpPr/>
            <p:nvPr/>
          </p:nvSpPr>
          <p:spPr bwMode="gray">
            <a:xfrm rot="10800000" flipH="1">
              <a:off x="10643918" y="1935283"/>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3" name="Right Triangle 982">
              <a:extLst>
                <a:ext uri="{FF2B5EF4-FFF2-40B4-BE49-F238E27FC236}">
                  <a16:creationId xmlns:a16="http://schemas.microsoft.com/office/drawing/2014/main" id="{95E6C0B2-3570-4F49-8FBF-92A17DE00E03}"/>
                </a:ext>
              </a:extLst>
            </p:cNvPr>
            <p:cNvSpPr/>
            <p:nvPr/>
          </p:nvSpPr>
          <p:spPr bwMode="gray">
            <a:xfrm flipH="1">
              <a:off x="10643917" y="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4" name="Right Triangle 983">
              <a:extLst>
                <a:ext uri="{FF2B5EF4-FFF2-40B4-BE49-F238E27FC236}">
                  <a16:creationId xmlns:a16="http://schemas.microsoft.com/office/drawing/2014/main" id="{19A1FB0C-2F2C-4252-B0B6-16BE19DB0CDF}"/>
                </a:ext>
              </a:extLst>
            </p:cNvPr>
            <p:cNvSpPr/>
            <p:nvPr/>
          </p:nvSpPr>
          <p:spPr bwMode="gray">
            <a:xfrm rot="10800000" flipH="1">
              <a:off x="10643917"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5" name="Right Triangle 984">
              <a:extLst>
                <a:ext uri="{FF2B5EF4-FFF2-40B4-BE49-F238E27FC236}">
                  <a16:creationId xmlns:a16="http://schemas.microsoft.com/office/drawing/2014/main" id="{DCEBFEEA-04F8-4EEF-8604-A70CA0778962}"/>
                </a:ext>
              </a:extLst>
            </p:cNvPr>
            <p:cNvSpPr/>
            <p:nvPr/>
          </p:nvSpPr>
          <p:spPr bwMode="gray">
            <a:xfrm>
              <a:off x="11612306" y="5805649"/>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6" name="Right Triangle 985">
              <a:extLst>
                <a:ext uri="{FF2B5EF4-FFF2-40B4-BE49-F238E27FC236}">
                  <a16:creationId xmlns:a16="http://schemas.microsoft.com/office/drawing/2014/main" id="{854CB75C-6A98-4F37-BAC4-CE4650500E72}"/>
                </a:ext>
              </a:extLst>
            </p:cNvPr>
            <p:cNvSpPr/>
            <p:nvPr/>
          </p:nvSpPr>
          <p:spPr bwMode="gray">
            <a:xfrm rot="10800000">
              <a:off x="11612306" y="580564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7" name="Right Triangle 986">
              <a:extLst>
                <a:ext uri="{FF2B5EF4-FFF2-40B4-BE49-F238E27FC236}">
                  <a16:creationId xmlns:a16="http://schemas.microsoft.com/office/drawing/2014/main" id="{4BC70ECB-B001-4D30-A83C-98E42DB88364}"/>
                </a:ext>
              </a:extLst>
            </p:cNvPr>
            <p:cNvSpPr/>
            <p:nvPr/>
          </p:nvSpPr>
          <p:spPr bwMode="gray">
            <a:xfrm flipV="1">
              <a:off x="11612306" y="3866916"/>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8" name="Right Triangle 987">
              <a:extLst>
                <a:ext uri="{FF2B5EF4-FFF2-40B4-BE49-F238E27FC236}">
                  <a16:creationId xmlns:a16="http://schemas.microsoft.com/office/drawing/2014/main" id="{3CFAE869-6B6D-4CEC-8A38-055A716090E4}"/>
                </a:ext>
              </a:extLst>
            </p:cNvPr>
            <p:cNvSpPr/>
            <p:nvPr/>
          </p:nvSpPr>
          <p:spPr bwMode="gray">
            <a:xfrm>
              <a:off x="11612306"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9" name="Right Triangle 988">
              <a:extLst>
                <a:ext uri="{FF2B5EF4-FFF2-40B4-BE49-F238E27FC236}">
                  <a16:creationId xmlns:a16="http://schemas.microsoft.com/office/drawing/2014/main" id="{FDE7EB38-DF88-4E7F-8017-8C3BEDD68EEC}"/>
                </a:ext>
              </a:extLst>
            </p:cNvPr>
            <p:cNvSpPr/>
            <p:nvPr/>
          </p:nvSpPr>
          <p:spPr bwMode="gray">
            <a:xfrm rot="10800000">
              <a:off x="11612307"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0" name="Right Triangle 989">
              <a:extLst>
                <a:ext uri="{FF2B5EF4-FFF2-40B4-BE49-F238E27FC236}">
                  <a16:creationId xmlns:a16="http://schemas.microsoft.com/office/drawing/2014/main" id="{DB9AB48C-3D47-4295-B37B-2321DA84AFA3}"/>
                </a:ext>
              </a:extLst>
            </p:cNvPr>
            <p:cNvSpPr/>
            <p:nvPr/>
          </p:nvSpPr>
          <p:spPr bwMode="gray">
            <a:xfrm>
              <a:off x="11612306" y="290109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1" name="Right Triangle 990">
              <a:extLst>
                <a:ext uri="{FF2B5EF4-FFF2-40B4-BE49-F238E27FC236}">
                  <a16:creationId xmlns:a16="http://schemas.microsoft.com/office/drawing/2014/main" id="{632572F9-5ADA-45AE-AB00-1857774A1A07}"/>
                </a:ext>
              </a:extLst>
            </p:cNvPr>
            <p:cNvSpPr/>
            <p:nvPr/>
          </p:nvSpPr>
          <p:spPr bwMode="gray">
            <a:xfrm rot="10800000">
              <a:off x="11612306" y="2901090"/>
              <a:ext cx="968389" cy="968389"/>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2" name="Right Triangle 991">
              <a:extLst>
                <a:ext uri="{FF2B5EF4-FFF2-40B4-BE49-F238E27FC236}">
                  <a16:creationId xmlns:a16="http://schemas.microsoft.com/office/drawing/2014/main" id="{1A450287-F0E3-48D1-8B24-15646B4D8737}"/>
                </a:ext>
              </a:extLst>
            </p:cNvPr>
            <p:cNvSpPr/>
            <p:nvPr/>
          </p:nvSpPr>
          <p:spPr bwMode="gray">
            <a:xfrm flipV="1">
              <a:off x="11612306"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3" name="Right Triangle 992">
              <a:extLst>
                <a:ext uri="{FF2B5EF4-FFF2-40B4-BE49-F238E27FC236}">
                  <a16:creationId xmlns:a16="http://schemas.microsoft.com/office/drawing/2014/main" id="{6A7D5B58-3DE0-48FD-B95B-A27AE491EC5C}"/>
                </a:ext>
              </a:extLst>
            </p:cNvPr>
            <p:cNvSpPr/>
            <p:nvPr/>
          </p:nvSpPr>
          <p:spPr bwMode="gray">
            <a:xfrm rot="10800000">
              <a:off x="11612306" y="1935283"/>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4" name="Right Triangle 993">
              <a:extLst>
                <a:ext uri="{FF2B5EF4-FFF2-40B4-BE49-F238E27FC236}">
                  <a16:creationId xmlns:a16="http://schemas.microsoft.com/office/drawing/2014/main" id="{04731549-8D32-42F6-9B7C-93718E57319D}"/>
                </a:ext>
              </a:extLst>
            </p:cNvPr>
            <p:cNvSpPr/>
            <p:nvPr/>
          </p:nvSpPr>
          <p:spPr bwMode="gray">
            <a:xfrm>
              <a:off x="11612306"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5" name="Right Triangle 994">
              <a:extLst>
                <a:ext uri="{FF2B5EF4-FFF2-40B4-BE49-F238E27FC236}">
                  <a16:creationId xmlns:a16="http://schemas.microsoft.com/office/drawing/2014/main" id="{7A407715-9564-4782-8381-4EA68FBE8983}"/>
                </a:ext>
              </a:extLst>
            </p:cNvPr>
            <p:cNvSpPr/>
            <p:nvPr/>
          </p:nvSpPr>
          <p:spPr bwMode="gray">
            <a:xfrm rot="10800000">
              <a:off x="11612306" y="4940"/>
              <a:ext cx="968389" cy="968389"/>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28" name="Right Triangle 1027">
              <a:extLst>
                <a:ext uri="{FF2B5EF4-FFF2-40B4-BE49-F238E27FC236}">
                  <a16:creationId xmlns:a16="http://schemas.microsoft.com/office/drawing/2014/main" id="{46CE6230-83D8-48D6-B2E2-B9E68C35055E}"/>
                </a:ext>
              </a:extLst>
            </p:cNvPr>
            <p:cNvSpPr/>
            <p:nvPr/>
          </p:nvSpPr>
          <p:spPr bwMode="gray">
            <a:xfrm>
              <a:off x="7741661" y="580564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29" name="Right Triangle 1028">
              <a:extLst>
                <a:ext uri="{FF2B5EF4-FFF2-40B4-BE49-F238E27FC236}">
                  <a16:creationId xmlns:a16="http://schemas.microsoft.com/office/drawing/2014/main" id="{0FFBA15E-7D2A-45A7-A081-316C13577FF9}"/>
                </a:ext>
              </a:extLst>
            </p:cNvPr>
            <p:cNvSpPr/>
            <p:nvPr/>
          </p:nvSpPr>
          <p:spPr bwMode="gray">
            <a:xfrm flipV="1">
              <a:off x="7741661" y="3866916"/>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0" name="Right Triangle 1029">
              <a:extLst>
                <a:ext uri="{FF2B5EF4-FFF2-40B4-BE49-F238E27FC236}">
                  <a16:creationId xmlns:a16="http://schemas.microsoft.com/office/drawing/2014/main" id="{8E87C66C-A3AE-4E2C-B884-14C6C56C4D5F}"/>
                </a:ext>
              </a:extLst>
            </p:cNvPr>
            <p:cNvSpPr/>
            <p:nvPr/>
          </p:nvSpPr>
          <p:spPr bwMode="gray">
            <a:xfrm rot="10800000" flipV="1">
              <a:off x="7741662"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1" name="Right Triangle 1030">
              <a:extLst>
                <a:ext uri="{FF2B5EF4-FFF2-40B4-BE49-F238E27FC236}">
                  <a16:creationId xmlns:a16="http://schemas.microsoft.com/office/drawing/2014/main" id="{95C3C7ED-AC49-4188-8E43-AF0649D9F0F4}"/>
                </a:ext>
              </a:extLst>
            </p:cNvPr>
            <p:cNvSpPr/>
            <p:nvPr/>
          </p:nvSpPr>
          <p:spPr bwMode="gray">
            <a:xfrm>
              <a:off x="7741661"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2" name="Right Triangle 1031">
              <a:extLst>
                <a:ext uri="{FF2B5EF4-FFF2-40B4-BE49-F238E27FC236}">
                  <a16:creationId xmlns:a16="http://schemas.microsoft.com/office/drawing/2014/main" id="{A80D8648-C3B5-4F17-81CD-233D5262ABD5}"/>
                </a:ext>
              </a:extLst>
            </p:cNvPr>
            <p:cNvSpPr/>
            <p:nvPr/>
          </p:nvSpPr>
          <p:spPr bwMode="gray">
            <a:xfrm rot="10800000">
              <a:off x="7741662" y="483618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3" name="Right Triangle 1032">
              <a:extLst>
                <a:ext uri="{FF2B5EF4-FFF2-40B4-BE49-F238E27FC236}">
                  <a16:creationId xmlns:a16="http://schemas.microsoft.com/office/drawing/2014/main" id="{6F2413B6-FD74-4542-A7DC-165DEC8EFC78}"/>
                </a:ext>
              </a:extLst>
            </p:cNvPr>
            <p:cNvSpPr/>
            <p:nvPr/>
          </p:nvSpPr>
          <p:spPr bwMode="gray">
            <a:xfrm>
              <a:off x="7741661" y="290109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4" name="Right Triangle 1033">
              <a:extLst>
                <a:ext uri="{FF2B5EF4-FFF2-40B4-BE49-F238E27FC236}">
                  <a16:creationId xmlns:a16="http://schemas.microsoft.com/office/drawing/2014/main" id="{1A28D101-AEE0-4114-AF07-2690E3903A82}"/>
                </a:ext>
              </a:extLst>
            </p:cNvPr>
            <p:cNvSpPr/>
            <p:nvPr/>
          </p:nvSpPr>
          <p:spPr bwMode="gray">
            <a:xfrm rot="10800000">
              <a:off x="7741662" y="2901090"/>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5" name="Right Triangle 1034">
              <a:extLst>
                <a:ext uri="{FF2B5EF4-FFF2-40B4-BE49-F238E27FC236}">
                  <a16:creationId xmlns:a16="http://schemas.microsoft.com/office/drawing/2014/main" id="{624BA62E-854B-4817-8C75-93B3FDA53A16}"/>
                </a:ext>
              </a:extLst>
            </p:cNvPr>
            <p:cNvSpPr/>
            <p:nvPr/>
          </p:nvSpPr>
          <p:spPr bwMode="gray">
            <a:xfrm flipV="1">
              <a:off x="7741661" y="966018"/>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6" name="Right Triangle 1035">
              <a:extLst>
                <a:ext uri="{FF2B5EF4-FFF2-40B4-BE49-F238E27FC236}">
                  <a16:creationId xmlns:a16="http://schemas.microsoft.com/office/drawing/2014/main" id="{AC6F2C83-5C1D-42EE-B65B-0866E4238006}"/>
                </a:ext>
              </a:extLst>
            </p:cNvPr>
            <p:cNvSpPr/>
            <p:nvPr/>
          </p:nvSpPr>
          <p:spPr bwMode="gray">
            <a:xfrm rot="10800000" flipV="1">
              <a:off x="7741662" y="96601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7" name="Right Triangle 1036">
              <a:extLst>
                <a:ext uri="{FF2B5EF4-FFF2-40B4-BE49-F238E27FC236}">
                  <a16:creationId xmlns:a16="http://schemas.microsoft.com/office/drawing/2014/main" id="{0936884B-1574-4332-BDB7-63BAD5456B6E}"/>
                </a:ext>
              </a:extLst>
            </p:cNvPr>
            <p:cNvSpPr/>
            <p:nvPr/>
          </p:nvSpPr>
          <p:spPr bwMode="gray">
            <a:xfrm>
              <a:off x="7741661" y="1928558"/>
              <a:ext cx="968389" cy="968389"/>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8" name="Right Triangle 1037">
              <a:extLst>
                <a:ext uri="{FF2B5EF4-FFF2-40B4-BE49-F238E27FC236}">
                  <a16:creationId xmlns:a16="http://schemas.microsoft.com/office/drawing/2014/main" id="{585D25E4-EF4A-4746-89C1-AD937312FABA}"/>
                </a:ext>
              </a:extLst>
            </p:cNvPr>
            <p:cNvSpPr/>
            <p:nvPr/>
          </p:nvSpPr>
          <p:spPr bwMode="gray">
            <a:xfrm rot="10800000">
              <a:off x="7741662" y="1935283"/>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39" name="Right Triangle 1038">
              <a:extLst>
                <a:ext uri="{FF2B5EF4-FFF2-40B4-BE49-F238E27FC236}">
                  <a16:creationId xmlns:a16="http://schemas.microsoft.com/office/drawing/2014/main" id="{34A9591E-1FFB-417A-ACB0-5C5F8D34D616}"/>
                </a:ext>
              </a:extLst>
            </p:cNvPr>
            <p:cNvSpPr/>
            <p:nvPr/>
          </p:nvSpPr>
          <p:spPr bwMode="gray">
            <a:xfrm>
              <a:off x="7741661" y="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0" name="Right Triangle 1039">
              <a:extLst>
                <a:ext uri="{FF2B5EF4-FFF2-40B4-BE49-F238E27FC236}">
                  <a16:creationId xmlns:a16="http://schemas.microsoft.com/office/drawing/2014/main" id="{5AEB8996-4312-4B89-8EDC-CEE30294F1B1}"/>
                </a:ext>
              </a:extLst>
            </p:cNvPr>
            <p:cNvSpPr/>
            <p:nvPr/>
          </p:nvSpPr>
          <p:spPr bwMode="gray">
            <a:xfrm rot="10800000">
              <a:off x="7741662"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1" name="Right Triangle 1040">
              <a:extLst>
                <a:ext uri="{FF2B5EF4-FFF2-40B4-BE49-F238E27FC236}">
                  <a16:creationId xmlns:a16="http://schemas.microsoft.com/office/drawing/2014/main" id="{01288028-371E-42F8-9205-E4A9D63D6456}"/>
                </a:ext>
              </a:extLst>
            </p:cNvPr>
            <p:cNvSpPr/>
            <p:nvPr/>
          </p:nvSpPr>
          <p:spPr bwMode="gray">
            <a:xfrm flipH="1">
              <a:off x="8707016" y="5805649"/>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2" name="Right Triangle 1041">
              <a:extLst>
                <a:ext uri="{FF2B5EF4-FFF2-40B4-BE49-F238E27FC236}">
                  <a16:creationId xmlns:a16="http://schemas.microsoft.com/office/drawing/2014/main" id="{FF6A65AD-8E3D-471E-8693-79F6BE9516A6}"/>
                </a:ext>
              </a:extLst>
            </p:cNvPr>
            <p:cNvSpPr/>
            <p:nvPr/>
          </p:nvSpPr>
          <p:spPr bwMode="gray">
            <a:xfrm rot="10800000" flipH="1">
              <a:off x="8707016" y="5805649"/>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3" name="Right Triangle 1042">
              <a:extLst>
                <a:ext uri="{FF2B5EF4-FFF2-40B4-BE49-F238E27FC236}">
                  <a16:creationId xmlns:a16="http://schemas.microsoft.com/office/drawing/2014/main" id="{2E0E005B-AB67-4D12-AD53-E11B5E35B06B}"/>
                </a:ext>
              </a:extLst>
            </p:cNvPr>
            <p:cNvSpPr/>
            <p:nvPr/>
          </p:nvSpPr>
          <p:spPr bwMode="gray">
            <a:xfrm flipH="1" flipV="1">
              <a:off x="8707016" y="386691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4" name="Right Triangle 1043">
              <a:extLst>
                <a:ext uri="{FF2B5EF4-FFF2-40B4-BE49-F238E27FC236}">
                  <a16:creationId xmlns:a16="http://schemas.microsoft.com/office/drawing/2014/main" id="{13A26FEC-0768-4B7D-A7A2-6EF9BD21145C}"/>
                </a:ext>
              </a:extLst>
            </p:cNvPr>
            <p:cNvSpPr/>
            <p:nvPr/>
          </p:nvSpPr>
          <p:spPr bwMode="gray">
            <a:xfrm rot="10800000" flipH="1">
              <a:off x="8707016"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5" name="Right Triangle 1044">
              <a:extLst>
                <a:ext uri="{FF2B5EF4-FFF2-40B4-BE49-F238E27FC236}">
                  <a16:creationId xmlns:a16="http://schemas.microsoft.com/office/drawing/2014/main" id="{2928A17D-64C4-408A-8198-1B3550868156}"/>
                </a:ext>
              </a:extLst>
            </p:cNvPr>
            <p:cNvSpPr/>
            <p:nvPr/>
          </p:nvSpPr>
          <p:spPr bwMode="gray">
            <a:xfrm flipH="1">
              <a:off x="8707016" y="2901090"/>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6" name="Right Triangle 1045">
              <a:extLst>
                <a:ext uri="{FF2B5EF4-FFF2-40B4-BE49-F238E27FC236}">
                  <a16:creationId xmlns:a16="http://schemas.microsoft.com/office/drawing/2014/main" id="{8C4EAA5B-CC02-43D2-A384-9D101EA33E89}"/>
                </a:ext>
              </a:extLst>
            </p:cNvPr>
            <p:cNvSpPr/>
            <p:nvPr/>
          </p:nvSpPr>
          <p:spPr bwMode="gray">
            <a:xfrm rot="10800000" flipH="1">
              <a:off x="8707016" y="290109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7" name="Right Triangle 1046">
              <a:extLst>
                <a:ext uri="{FF2B5EF4-FFF2-40B4-BE49-F238E27FC236}">
                  <a16:creationId xmlns:a16="http://schemas.microsoft.com/office/drawing/2014/main" id="{1A1F053D-7194-48D2-B7BF-804E00EB1201}"/>
                </a:ext>
              </a:extLst>
            </p:cNvPr>
            <p:cNvSpPr/>
            <p:nvPr/>
          </p:nvSpPr>
          <p:spPr bwMode="gray">
            <a:xfrm flipH="1" flipV="1">
              <a:off x="8707016" y="966018"/>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8" name="Right Triangle 1047">
              <a:extLst>
                <a:ext uri="{FF2B5EF4-FFF2-40B4-BE49-F238E27FC236}">
                  <a16:creationId xmlns:a16="http://schemas.microsoft.com/office/drawing/2014/main" id="{F3CA9B1C-067D-48A4-84A0-2915B6EB3FC0}"/>
                </a:ext>
              </a:extLst>
            </p:cNvPr>
            <p:cNvSpPr/>
            <p:nvPr/>
          </p:nvSpPr>
          <p:spPr bwMode="gray">
            <a:xfrm flipH="1">
              <a:off x="8707016" y="1935283"/>
              <a:ext cx="968389" cy="968389"/>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49" name="Right Triangle 1048">
              <a:extLst>
                <a:ext uri="{FF2B5EF4-FFF2-40B4-BE49-F238E27FC236}">
                  <a16:creationId xmlns:a16="http://schemas.microsoft.com/office/drawing/2014/main" id="{781BEE55-C9A9-4430-9F88-D1FDCACC840B}"/>
                </a:ext>
              </a:extLst>
            </p:cNvPr>
            <p:cNvSpPr/>
            <p:nvPr/>
          </p:nvSpPr>
          <p:spPr bwMode="gray">
            <a:xfrm rot="10800000" flipH="1">
              <a:off x="8707017" y="1935283"/>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0" name="Right Triangle 1049">
              <a:extLst>
                <a:ext uri="{FF2B5EF4-FFF2-40B4-BE49-F238E27FC236}">
                  <a16:creationId xmlns:a16="http://schemas.microsoft.com/office/drawing/2014/main" id="{D2340110-87F2-4982-8605-9D19EE639E7F}"/>
                </a:ext>
              </a:extLst>
            </p:cNvPr>
            <p:cNvSpPr/>
            <p:nvPr/>
          </p:nvSpPr>
          <p:spPr bwMode="gray">
            <a:xfrm flipH="1">
              <a:off x="8707016" y="0"/>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51" name="Right Triangle 1050">
              <a:extLst>
                <a:ext uri="{FF2B5EF4-FFF2-40B4-BE49-F238E27FC236}">
                  <a16:creationId xmlns:a16="http://schemas.microsoft.com/office/drawing/2014/main" id="{7CC017E7-8DAF-4941-95EA-E65B74C14CE3}"/>
                </a:ext>
              </a:extLst>
            </p:cNvPr>
            <p:cNvSpPr/>
            <p:nvPr/>
          </p:nvSpPr>
          <p:spPr bwMode="gray">
            <a:xfrm rot="10800000" flipH="1">
              <a:off x="8707016" y="4940"/>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1" name="Right Triangle 870">
              <a:extLst>
                <a:ext uri="{FF2B5EF4-FFF2-40B4-BE49-F238E27FC236}">
                  <a16:creationId xmlns:a16="http://schemas.microsoft.com/office/drawing/2014/main" id="{4D6A9B6D-0E20-41BF-9035-9B6C72D9474C}"/>
                </a:ext>
              </a:extLst>
            </p:cNvPr>
            <p:cNvSpPr/>
            <p:nvPr/>
          </p:nvSpPr>
          <p:spPr bwMode="gray">
            <a:xfrm>
              <a:off x="9675528" y="580564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3" name="Right Triangle 872">
              <a:extLst>
                <a:ext uri="{FF2B5EF4-FFF2-40B4-BE49-F238E27FC236}">
                  <a16:creationId xmlns:a16="http://schemas.microsoft.com/office/drawing/2014/main" id="{1ABA6570-6C6E-4B1D-99BD-C9A1DA40DFDC}"/>
                </a:ext>
              </a:extLst>
            </p:cNvPr>
            <p:cNvSpPr/>
            <p:nvPr/>
          </p:nvSpPr>
          <p:spPr bwMode="gray">
            <a:xfrm rot="10800000">
              <a:off x="9675528" y="5805649"/>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4" name="Right Triangle 873">
              <a:extLst>
                <a:ext uri="{FF2B5EF4-FFF2-40B4-BE49-F238E27FC236}">
                  <a16:creationId xmlns:a16="http://schemas.microsoft.com/office/drawing/2014/main" id="{4333192B-4E0A-4206-B8F7-C1C5B22A19CC}"/>
                </a:ext>
              </a:extLst>
            </p:cNvPr>
            <p:cNvSpPr/>
            <p:nvPr/>
          </p:nvSpPr>
          <p:spPr bwMode="gray">
            <a:xfrm flipV="1">
              <a:off x="9675528"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5" name="Right Triangle 874">
              <a:extLst>
                <a:ext uri="{FF2B5EF4-FFF2-40B4-BE49-F238E27FC236}">
                  <a16:creationId xmlns:a16="http://schemas.microsoft.com/office/drawing/2014/main" id="{E42B8AE8-AC7A-4F0C-A511-F7D1BAC6827E}"/>
                </a:ext>
              </a:extLst>
            </p:cNvPr>
            <p:cNvSpPr/>
            <p:nvPr/>
          </p:nvSpPr>
          <p:spPr bwMode="gray">
            <a:xfrm>
              <a:off x="9675528"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6" name="Right Triangle 875">
              <a:extLst>
                <a:ext uri="{FF2B5EF4-FFF2-40B4-BE49-F238E27FC236}">
                  <a16:creationId xmlns:a16="http://schemas.microsoft.com/office/drawing/2014/main" id="{B9882E8B-7939-497C-BB49-B63EB6664AE7}"/>
                </a:ext>
              </a:extLst>
            </p:cNvPr>
            <p:cNvSpPr/>
            <p:nvPr/>
          </p:nvSpPr>
          <p:spPr bwMode="gray">
            <a:xfrm rot="10800000">
              <a:off x="9675528" y="4836180"/>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7" name="Right Triangle 876">
              <a:extLst>
                <a:ext uri="{FF2B5EF4-FFF2-40B4-BE49-F238E27FC236}">
                  <a16:creationId xmlns:a16="http://schemas.microsoft.com/office/drawing/2014/main" id="{91A7D503-1CF5-4414-8228-23A526A48DBA}"/>
                </a:ext>
              </a:extLst>
            </p:cNvPr>
            <p:cNvSpPr/>
            <p:nvPr/>
          </p:nvSpPr>
          <p:spPr bwMode="gray">
            <a:xfrm>
              <a:off x="9675528" y="2901090"/>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8" name="Right Triangle 877">
              <a:extLst>
                <a:ext uri="{FF2B5EF4-FFF2-40B4-BE49-F238E27FC236}">
                  <a16:creationId xmlns:a16="http://schemas.microsoft.com/office/drawing/2014/main" id="{BBD4F02F-C4E6-460E-8ED5-9C43589A3334}"/>
                </a:ext>
              </a:extLst>
            </p:cNvPr>
            <p:cNvSpPr/>
            <p:nvPr/>
          </p:nvSpPr>
          <p:spPr bwMode="gray">
            <a:xfrm flipV="1">
              <a:off x="9675528"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9" name="Right Triangle 878">
              <a:extLst>
                <a:ext uri="{FF2B5EF4-FFF2-40B4-BE49-F238E27FC236}">
                  <a16:creationId xmlns:a16="http://schemas.microsoft.com/office/drawing/2014/main" id="{C9B9D731-70D9-409B-BF44-0D76EF95D0B2}"/>
                </a:ext>
              </a:extLst>
            </p:cNvPr>
            <p:cNvSpPr/>
            <p:nvPr/>
          </p:nvSpPr>
          <p:spPr bwMode="gray">
            <a:xfrm>
              <a:off x="9675528" y="1935283"/>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0" name="Right Triangle 879">
              <a:extLst>
                <a:ext uri="{FF2B5EF4-FFF2-40B4-BE49-F238E27FC236}">
                  <a16:creationId xmlns:a16="http://schemas.microsoft.com/office/drawing/2014/main" id="{D32E7934-0AE4-4338-B800-BDB7FD57EF50}"/>
                </a:ext>
              </a:extLst>
            </p:cNvPr>
            <p:cNvSpPr/>
            <p:nvPr/>
          </p:nvSpPr>
          <p:spPr bwMode="gray">
            <a:xfrm rot="10800000">
              <a:off x="9675529" y="1935283"/>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1" name="Right Triangle 880">
              <a:extLst>
                <a:ext uri="{FF2B5EF4-FFF2-40B4-BE49-F238E27FC236}">
                  <a16:creationId xmlns:a16="http://schemas.microsoft.com/office/drawing/2014/main" id="{35C04BA3-A128-412F-98B2-57E9CDA29312}"/>
                </a:ext>
              </a:extLst>
            </p:cNvPr>
            <p:cNvSpPr/>
            <p:nvPr/>
          </p:nvSpPr>
          <p:spPr bwMode="gray">
            <a:xfrm>
              <a:off x="9675528"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2" name="Right Triangle 881">
              <a:extLst>
                <a:ext uri="{FF2B5EF4-FFF2-40B4-BE49-F238E27FC236}">
                  <a16:creationId xmlns:a16="http://schemas.microsoft.com/office/drawing/2014/main" id="{287174AA-7731-4C40-8FD3-618197C823FF}"/>
                </a:ext>
              </a:extLst>
            </p:cNvPr>
            <p:cNvSpPr/>
            <p:nvPr/>
          </p:nvSpPr>
          <p:spPr bwMode="gray">
            <a:xfrm rot="10800000">
              <a:off x="9675528" y="4940"/>
              <a:ext cx="968389" cy="968389"/>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3" name="Right Triangle 882">
              <a:extLst>
                <a:ext uri="{FF2B5EF4-FFF2-40B4-BE49-F238E27FC236}">
                  <a16:creationId xmlns:a16="http://schemas.microsoft.com/office/drawing/2014/main" id="{3E6E280A-90EA-430A-94D0-24DFA7EDB8A3}"/>
                </a:ext>
              </a:extLst>
            </p:cNvPr>
            <p:cNvSpPr/>
            <p:nvPr/>
          </p:nvSpPr>
          <p:spPr bwMode="gray">
            <a:xfrm flipH="1">
              <a:off x="10643917" y="5805649"/>
              <a:ext cx="968389" cy="968389"/>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4" name="Right Triangle 883">
              <a:extLst>
                <a:ext uri="{FF2B5EF4-FFF2-40B4-BE49-F238E27FC236}">
                  <a16:creationId xmlns:a16="http://schemas.microsoft.com/office/drawing/2014/main" id="{F05B590E-5324-4AB6-8581-2912D40B7B60}"/>
                </a:ext>
              </a:extLst>
            </p:cNvPr>
            <p:cNvSpPr/>
            <p:nvPr/>
          </p:nvSpPr>
          <p:spPr bwMode="gray">
            <a:xfrm flipH="1" flipV="1">
              <a:off x="10643917" y="386691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5" name="Right Triangle 884">
              <a:extLst>
                <a:ext uri="{FF2B5EF4-FFF2-40B4-BE49-F238E27FC236}">
                  <a16:creationId xmlns:a16="http://schemas.microsoft.com/office/drawing/2014/main" id="{2551CCD0-0238-4C0B-9A43-DAC50B257FF2}"/>
                </a:ext>
              </a:extLst>
            </p:cNvPr>
            <p:cNvSpPr/>
            <p:nvPr/>
          </p:nvSpPr>
          <p:spPr bwMode="gray">
            <a:xfrm rot="10800000" flipH="1" flipV="1">
              <a:off x="10643918"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6" name="Right Triangle 885">
              <a:extLst>
                <a:ext uri="{FF2B5EF4-FFF2-40B4-BE49-F238E27FC236}">
                  <a16:creationId xmlns:a16="http://schemas.microsoft.com/office/drawing/2014/main" id="{5613A871-C056-4B4D-9FF2-E496109012F1}"/>
                </a:ext>
              </a:extLst>
            </p:cNvPr>
            <p:cNvSpPr/>
            <p:nvPr/>
          </p:nvSpPr>
          <p:spPr bwMode="gray">
            <a:xfrm flipH="1">
              <a:off x="10643917"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7" name="Right Triangle 886">
              <a:extLst>
                <a:ext uri="{FF2B5EF4-FFF2-40B4-BE49-F238E27FC236}">
                  <a16:creationId xmlns:a16="http://schemas.microsoft.com/office/drawing/2014/main" id="{000EB0B9-69F7-426F-AC0D-204E34320B07}"/>
                </a:ext>
              </a:extLst>
            </p:cNvPr>
            <p:cNvSpPr/>
            <p:nvPr/>
          </p:nvSpPr>
          <p:spPr bwMode="gray">
            <a:xfrm flipH="1">
              <a:off x="10643917" y="290109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8" name="Right Triangle 887">
              <a:extLst>
                <a:ext uri="{FF2B5EF4-FFF2-40B4-BE49-F238E27FC236}">
                  <a16:creationId xmlns:a16="http://schemas.microsoft.com/office/drawing/2014/main" id="{1207D236-3F30-4238-9BD2-5A3F0A2CDE3C}"/>
                </a:ext>
              </a:extLst>
            </p:cNvPr>
            <p:cNvSpPr/>
            <p:nvPr/>
          </p:nvSpPr>
          <p:spPr bwMode="gray">
            <a:xfrm rot="10800000" flipH="1">
              <a:off x="10643918" y="290109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9" name="Right Triangle 888">
              <a:extLst>
                <a:ext uri="{FF2B5EF4-FFF2-40B4-BE49-F238E27FC236}">
                  <a16:creationId xmlns:a16="http://schemas.microsoft.com/office/drawing/2014/main" id="{5B045B01-30ED-40AB-BB65-35F50AFFB055}"/>
                </a:ext>
              </a:extLst>
            </p:cNvPr>
            <p:cNvSpPr/>
            <p:nvPr/>
          </p:nvSpPr>
          <p:spPr bwMode="gray">
            <a:xfrm flipH="1" flipV="1">
              <a:off x="10643917" y="966018"/>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0" name="Right Triangle 889">
              <a:extLst>
                <a:ext uri="{FF2B5EF4-FFF2-40B4-BE49-F238E27FC236}">
                  <a16:creationId xmlns:a16="http://schemas.microsoft.com/office/drawing/2014/main" id="{FA787FB4-2F07-43A6-98AB-1C81FE53E96B}"/>
                </a:ext>
              </a:extLst>
            </p:cNvPr>
            <p:cNvSpPr/>
            <p:nvPr/>
          </p:nvSpPr>
          <p:spPr bwMode="gray">
            <a:xfrm rot="10800000" flipH="1" flipV="1">
              <a:off x="10643917" y="96601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1" name="Right Triangle 890">
              <a:extLst>
                <a:ext uri="{FF2B5EF4-FFF2-40B4-BE49-F238E27FC236}">
                  <a16:creationId xmlns:a16="http://schemas.microsoft.com/office/drawing/2014/main" id="{543E76E4-47ED-40E3-A88D-B15AB3EE64C4}"/>
                </a:ext>
              </a:extLst>
            </p:cNvPr>
            <p:cNvSpPr/>
            <p:nvPr/>
          </p:nvSpPr>
          <p:spPr bwMode="gray">
            <a:xfrm flipH="1">
              <a:off x="10643917" y="1935283"/>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2" name="Right Triangle 891">
              <a:extLst>
                <a:ext uri="{FF2B5EF4-FFF2-40B4-BE49-F238E27FC236}">
                  <a16:creationId xmlns:a16="http://schemas.microsoft.com/office/drawing/2014/main" id="{144D858C-20C4-41B5-91A3-61C6B4F47E73}"/>
                </a:ext>
              </a:extLst>
            </p:cNvPr>
            <p:cNvSpPr/>
            <p:nvPr/>
          </p:nvSpPr>
          <p:spPr bwMode="gray">
            <a:xfrm rot="10800000" flipH="1">
              <a:off x="10643918" y="1935283"/>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3" name="Right Triangle 892">
              <a:extLst>
                <a:ext uri="{FF2B5EF4-FFF2-40B4-BE49-F238E27FC236}">
                  <a16:creationId xmlns:a16="http://schemas.microsoft.com/office/drawing/2014/main" id="{5AA79935-A32A-445C-B88E-AE964A1E1C2D}"/>
                </a:ext>
              </a:extLst>
            </p:cNvPr>
            <p:cNvSpPr/>
            <p:nvPr/>
          </p:nvSpPr>
          <p:spPr bwMode="gray">
            <a:xfrm flipH="1">
              <a:off x="10643917" y="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4" name="Right Triangle 893">
              <a:extLst>
                <a:ext uri="{FF2B5EF4-FFF2-40B4-BE49-F238E27FC236}">
                  <a16:creationId xmlns:a16="http://schemas.microsoft.com/office/drawing/2014/main" id="{3583DA40-9CA6-47C4-86CD-65EE3357C690}"/>
                </a:ext>
              </a:extLst>
            </p:cNvPr>
            <p:cNvSpPr/>
            <p:nvPr/>
          </p:nvSpPr>
          <p:spPr bwMode="gray">
            <a:xfrm rot="10800000" flipH="1">
              <a:off x="10643917"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5" name="Right Triangle 894">
              <a:extLst>
                <a:ext uri="{FF2B5EF4-FFF2-40B4-BE49-F238E27FC236}">
                  <a16:creationId xmlns:a16="http://schemas.microsoft.com/office/drawing/2014/main" id="{54D155C7-12CF-46E5-B984-7205070B1059}"/>
                </a:ext>
              </a:extLst>
            </p:cNvPr>
            <p:cNvSpPr/>
            <p:nvPr/>
          </p:nvSpPr>
          <p:spPr bwMode="gray">
            <a:xfrm>
              <a:off x="11612306" y="5805649"/>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6" name="Right Triangle 895">
              <a:extLst>
                <a:ext uri="{FF2B5EF4-FFF2-40B4-BE49-F238E27FC236}">
                  <a16:creationId xmlns:a16="http://schemas.microsoft.com/office/drawing/2014/main" id="{31C009C7-63B7-4585-A6E3-841F76B2FC81}"/>
                </a:ext>
              </a:extLst>
            </p:cNvPr>
            <p:cNvSpPr/>
            <p:nvPr/>
          </p:nvSpPr>
          <p:spPr bwMode="gray">
            <a:xfrm rot="10800000">
              <a:off x="11612306" y="580564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7" name="Right Triangle 896">
              <a:extLst>
                <a:ext uri="{FF2B5EF4-FFF2-40B4-BE49-F238E27FC236}">
                  <a16:creationId xmlns:a16="http://schemas.microsoft.com/office/drawing/2014/main" id="{82C1F205-C15D-47E7-BCE1-8A6B270A63D3}"/>
                </a:ext>
              </a:extLst>
            </p:cNvPr>
            <p:cNvSpPr/>
            <p:nvPr/>
          </p:nvSpPr>
          <p:spPr bwMode="gray">
            <a:xfrm flipV="1">
              <a:off x="11612306" y="3866916"/>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8" name="Right Triangle 897">
              <a:extLst>
                <a:ext uri="{FF2B5EF4-FFF2-40B4-BE49-F238E27FC236}">
                  <a16:creationId xmlns:a16="http://schemas.microsoft.com/office/drawing/2014/main" id="{2F1A46BC-D625-4CD8-98CB-D588C2AA2E70}"/>
                </a:ext>
              </a:extLst>
            </p:cNvPr>
            <p:cNvSpPr/>
            <p:nvPr/>
          </p:nvSpPr>
          <p:spPr bwMode="gray">
            <a:xfrm>
              <a:off x="11612306"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9" name="Right Triangle 898">
              <a:extLst>
                <a:ext uri="{FF2B5EF4-FFF2-40B4-BE49-F238E27FC236}">
                  <a16:creationId xmlns:a16="http://schemas.microsoft.com/office/drawing/2014/main" id="{0299DA08-AB2E-4A3A-8CBA-7A25B3151A4B}"/>
                </a:ext>
              </a:extLst>
            </p:cNvPr>
            <p:cNvSpPr/>
            <p:nvPr/>
          </p:nvSpPr>
          <p:spPr bwMode="gray">
            <a:xfrm rot="10800000">
              <a:off x="11612307" y="483618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0" name="Right Triangle 899">
              <a:extLst>
                <a:ext uri="{FF2B5EF4-FFF2-40B4-BE49-F238E27FC236}">
                  <a16:creationId xmlns:a16="http://schemas.microsoft.com/office/drawing/2014/main" id="{E14A7086-E7AA-48CF-86B6-5AD063F6A43E}"/>
                </a:ext>
              </a:extLst>
            </p:cNvPr>
            <p:cNvSpPr/>
            <p:nvPr/>
          </p:nvSpPr>
          <p:spPr bwMode="gray">
            <a:xfrm>
              <a:off x="11612306" y="290109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1" name="Right Triangle 900">
              <a:extLst>
                <a:ext uri="{FF2B5EF4-FFF2-40B4-BE49-F238E27FC236}">
                  <a16:creationId xmlns:a16="http://schemas.microsoft.com/office/drawing/2014/main" id="{6BCB5A9D-57B0-43F2-9F76-16884CD34521}"/>
                </a:ext>
              </a:extLst>
            </p:cNvPr>
            <p:cNvSpPr/>
            <p:nvPr/>
          </p:nvSpPr>
          <p:spPr bwMode="gray">
            <a:xfrm rot="10800000">
              <a:off x="11612306" y="2901090"/>
              <a:ext cx="968389" cy="968389"/>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2" name="Right Triangle 901">
              <a:extLst>
                <a:ext uri="{FF2B5EF4-FFF2-40B4-BE49-F238E27FC236}">
                  <a16:creationId xmlns:a16="http://schemas.microsoft.com/office/drawing/2014/main" id="{3A92171C-0ACF-4266-811F-B37D31B89EA2}"/>
                </a:ext>
              </a:extLst>
            </p:cNvPr>
            <p:cNvSpPr/>
            <p:nvPr/>
          </p:nvSpPr>
          <p:spPr bwMode="gray">
            <a:xfrm flipV="1">
              <a:off x="11612306"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3" name="Right Triangle 902">
              <a:extLst>
                <a:ext uri="{FF2B5EF4-FFF2-40B4-BE49-F238E27FC236}">
                  <a16:creationId xmlns:a16="http://schemas.microsoft.com/office/drawing/2014/main" id="{855B45EA-15A3-427D-BDB1-3722402B7854}"/>
                </a:ext>
              </a:extLst>
            </p:cNvPr>
            <p:cNvSpPr/>
            <p:nvPr/>
          </p:nvSpPr>
          <p:spPr bwMode="gray">
            <a:xfrm rot="10800000">
              <a:off x="11612306" y="1935283"/>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4" name="Right Triangle 903">
              <a:extLst>
                <a:ext uri="{FF2B5EF4-FFF2-40B4-BE49-F238E27FC236}">
                  <a16:creationId xmlns:a16="http://schemas.microsoft.com/office/drawing/2014/main" id="{41C97DD6-A6B6-4EE0-840F-7CB3FB16F75E}"/>
                </a:ext>
              </a:extLst>
            </p:cNvPr>
            <p:cNvSpPr/>
            <p:nvPr/>
          </p:nvSpPr>
          <p:spPr bwMode="gray">
            <a:xfrm>
              <a:off x="11612306"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5" name="Right Triangle 904">
              <a:extLst>
                <a:ext uri="{FF2B5EF4-FFF2-40B4-BE49-F238E27FC236}">
                  <a16:creationId xmlns:a16="http://schemas.microsoft.com/office/drawing/2014/main" id="{2E37E8AF-F23F-41E0-A506-B7109D38F44A}"/>
                </a:ext>
              </a:extLst>
            </p:cNvPr>
            <p:cNvSpPr/>
            <p:nvPr/>
          </p:nvSpPr>
          <p:spPr bwMode="gray">
            <a:xfrm rot="10800000">
              <a:off x="11612306" y="4940"/>
              <a:ext cx="968389" cy="968389"/>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8" name="Right Triangle 937">
              <a:extLst>
                <a:ext uri="{FF2B5EF4-FFF2-40B4-BE49-F238E27FC236}">
                  <a16:creationId xmlns:a16="http://schemas.microsoft.com/office/drawing/2014/main" id="{661A6F7D-497A-45A0-AAB5-CA69E168E89D}"/>
                </a:ext>
              </a:extLst>
            </p:cNvPr>
            <p:cNvSpPr/>
            <p:nvPr/>
          </p:nvSpPr>
          <p:spPr bwMode="gray">
            <a:xfrm>
              <a:off x="7741661" y="580564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9" name="Right Triangle 938">
              <a:extLst>
                <a:ext uri="{FF2B5EF4-FFF2-40B4-BE49-F238E27FC236}">
                  <a16:creationId xmlns:a16="http://schemas.microsoft.com/office/drawing/2014/main" id="{1208FBEB-4F27-4A10-AC4A-886F152A0AA5}"/>
                </a:ext>
              </a:extLst>
            </p:cNvPr>
            <p:cNvSpPr/>
            <p:nvPr/>
          </p:nvSpPr>
          <p:spPr bwMode="gray">
            <a:xfrm flipV="1">
              <a:off x="7741661" y="3866916"/>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0" name="Right Triangle 939">
              <a:extLst>
                <a:ext uri="{FF2B5EF4-FFF2-40B4-BE49-F238E27FC236}">
                  <a16:creationId xmlns:a16="http://schemas.microsoft.com/office/drawing/2014/main" id="{68053E3E-377D-4165-819A-9C8490C99232}"/>
                </a:ext>
              </a:extLst>
            </p:cNvPr>
            <p:cNvSpPr/>
            <p:nvPr/>
          </p:nvSpPr>
          <p:spPr bwMode="gray">
            <a:xfrm rot="10800000" flipV="1">
              <a:off x="7741662" y="386691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1" name="Right Triangle 940">
              <a:extLst>
                <a:ext uri="{FF2B5EF4-FFF2-40B4-BE49-F238E27FC236}">
                  <a16:creationId xmlns:a16="http://schemas.microsoft.com/office/drawing/2014/main" id="{61281180-7E8A-4FA3-AC18-249EC09B9EBF}"/>
                </a:ext>
              </a:extLst>
            </p:cNvPr>
            <p:cNvSpPr/>
            <p:nvPr/>
          </p:nvSpPr>
          <p:spPr bwMode="gray">
            <a:xfrm>
              <a:off x="7741661"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2" name="Right Triangle 941">
              <a:extLst>
                <a:ext uri="{FF2B5EF4-FFF2-40B4-BE49-F238E27FC236}">
                  <a16:creationId xmlns:a16="http://schemas.microsoft.com/office/drawing/2014/main" id="{963946B7-B073-40D8-8FD6-15CE3C5C2368}"/>
                </a:ext>
              </a:extLst>
            </p:cNvPr>
            <p:cNvSpPr/>
            <p:nvPr/>
          </p:nvSpPr>
          <p:spPr bwMode="gray">
            <a:xfrm rot="10800000">
              <a:off x="7741662" y="483618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3" name="Right Triangle 942">
              <a:extLst>
                <a:ext uri="{FF2B5EF4-FFF2-40B4-BE49-F238E27FC236}">
                  <a16:creationId xmlns:a16="http://schemas.microsoft.com/office/drawing/2014/main" id="{CCB831A2-76E0-4B82-BDF6-9A1C7B5AF6E6}"/>
                </a:ext>
              </a:extLst>
            </p:cNvPr>
            <p:cNvSpPr/>
            <p:nvPr/>
          </p:nvSpPr>
          <p:spPr bwMode="gray">
            <a:xfrm>
              <a:off x="7741661" y="290109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4" name="Right Triangle 943">
              <a:extLst>
                <a:ext uri="{FF2B5EF4-FFF2-40B4-BE49-F238E27FC236}">
                  <a16:creationId xmlns:a16="http://schemas.microsoft.com/office/drawing/2014/main" id="{1073CF71-79C4-4CE9-ACA1-EA40E6286714}"/>
                </a:ext>
              </a:extLst>
            </p:cNvPr>
            <p:cNvSpPr/>
            <p:nvPr/>
          </p:nvSpPr>
          <p:spPr bwMode="gray">
            <a:xfrm rot="10800000">
              <a:off x="7741662" y="2901090"/>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5" name="Right Triangle 944">
              <a:extLst>
                <a:ext uri="{FF2B5EF4-FFF2-40B4-BE49-F238E27FC236}">
                  <a16:creationId xmlns:a16="http://schemas.microsoft.com/office/drawing/2014/main" id="{901C8CDE-0DA7-46AA-B275-8353C141FD0E}"/>
                </a:ext>
              </a:extLst>
            </p:cNvPr>
            <p:cNvSpPr/>
            <p:nvPr/>
          </p:nvSpPr>
          <p:spPr bwMode="gray">
            <a:xfrm flipV="1">
              <a:off x="7741661" y="966018"/>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6" name="Right Triangle 945">
              <a:extLst>
                <a:ext uri="{FF2B5EF4-FFF2-40B4-BE49-F238E27FC236}">
                  <a16:creationId xmlns:a16="http://schemas.microsoft.com/office/drawing/2014/main" id="{0031402C-679F-41D4-86DC-9712D050C62B}"/>
                </a:ext>
              </a:extLst>
            </p:cNvPr>
            <p:cNvSpPr/>
            <p:nvPr/>
          </p:nvSpPr>
          <p:spPr bwMode="gray">
            <a:xfrm rot="10800000" flipV="1">
              <a:off x="7741662" y="96601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7" name="Right Triangle 946">
              <a:extLst>
                <a:ext uri="{FF2B5EF4-FFF2-40B4-BE49-F238E27FC236}">
                  <a16:creationId xmlns:a16="http://schemas.microsoft.com/office/drawing/2014/main" id="{5070C2C4-1682-4D4F-AFA5-A52163C5966E}"/>
                </a:ext>
              </a:extLst>
            </p:cNvPr>
            <p:cNvSpPr/>
            <p:nvPr/>
          </p:nvSpPr>
          <p:spPr bwMode="gray">
            <a:xfrm>
              <a:off x="7741661" y="1928558"/>
              <a:ext cx="968389" cy="968389"/>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8" name="Right Triangle 947">
              <a:extLst>
                <a:ext uri="{FF2B5EF4-FFF2-40B4-BE49-F238E27FC236}">
                  <a16:creationId xmlns:a16="http://schemas.microsoft.com/office/drawing/2014/main" id="{7B226566-0D38-4F95-A204-544F17F7035F}"/>
                </a:ext>
              </a:extLst>
            </p:cNvPr>
            <p:cNvSpPr/>
            <p:nvPr/>
          </p:nvSpPr>
          <p:spPr bwMode="gray">
            <a:xfrm rot="10800000">
              <a:off x="7741662" y="1935283"/>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9" name="Right Triangle 948">
              <a:extLst>
                <a:ext uri="{FF2B5EF4-FFF2-40B4-BE49-F238E27FC236}">
                  <a16:creationId xmlns:a16="http://schemas.microsoft.com/office/drawing/2014/main" id="{4A4FAF25-BE83-495A-A7F3-76734F8DB544}"/>
                </a:ext>
              </a:extLst>
            </p:cNvPr>
            <p:cNvSpPr/>
            <p:nvPr/>
          </p:nvSpPr>
          <p:spPr bwMode="gray">
            <a:xfrm>
              <a:off x="7741661" y="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0" name="Right Triangle 949">
              <a:extLst>
                <a:ext uri="{FF2B5EF4-FFF2-40B4-BE49-F238E27FC236}">
                  <a16:creationId xmlns:a16="http://schemas.microsoft.com/office/drawing/2014/main" id="{294F316F-D198-4A9D-BD2E-1A48F62E7B9A}"/>
                </a:ext>
              </a:extLst>
            </p:cNvPr>
            <p:cNvSpPr/>
            <p:nvPr/>
          </p:nvSpPr>
          <p:spPr bwMode="gray">
            <a:xfrm rot="10800000">
              <a:off x="7741661"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1" name="Right Triangle 950">
              <a:extLst>
                <a:ext uri="{FF2B5EF4-FFF2-40B4-BE49-F238E27FC236}">
                  <a16:creationId xmlns:a16="http://schemas.microsoft.com/office/drawing/2014/main" id="{F0496BC9-79BB-4F0C-AD42-6CB2E6894B61}"/>
                </a:ext>
              </a:extLst>
            </p:cNvPr>
            <p:cNvSpPr/>
            <p:nvPr/>
          </p:nvSpPr>
          <p:spPr bwMode="gray">
            <a:xfrm flipH="1">
              <a:off x="8707015" y="5805649"/>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2" name="Right Triangle 951">
              <a:extLst>
                <a:ext uri="{FF2B5EF4-FFF2-40B4-BE49-F238E27FC236}">
                  <a16:creationId xmlns:a16="http://schemas.microsoft.com/office/drawing/2014/main" id="{F321D19A-8D12-41AC-8A5C-05FE4CB26EE6}"/>
                </a:ext>
              </a:extLst>
            </p:cNvPr>
            <p:cNvSpPr/>
            <p:nvPr/>
          </p:nvSpPr>
          <p:spPr bwMode="gray">
            <a:xfrm rot="10800000" flipH="1">
              <a:off x="8707015" y="5805649"/>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3" name="Right Triangle 952">
              <a:extLst>
                <a:ext uri="{FF2B5EF4-FFF2-40B4-BE49-F238E27FC236}">
                  <a16:creationId xmlns:a16="http://schemas.microsoft.com/office/drawing/2014/main" id="{6A891121-ADC4-49DD-9A09-5F506249A681}"/>
                </a:ext>
              </a:extLst>
            </p:cNvPr>
            <p:cNvSpPr/>
            <p:nvPr/>
          </p:nvSpPr>
          <p:spPr bwMode="gray">
            <a:xfrm flipH="1" flipV="1">
              <a:off x="8707015" y="386691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4" name="Right Triangle 953">
              <a:extLst>
                <a:ext uri="{FF2B5EF4-FFF2-40B4-BE49-F238E27FC236}">
                  <a16:creationId xmlns:a16="http://schemas.microsoft.com/office/drawing/2014/main" id="{12E2AC39-045E-4F96-8546-9C5AE9D5C235}"/>
                </a:ext>
              </a:extLst>
            </p:cNvPr>
            <p:cNvSpPr/>
            <p:nvPr/>
          </p:nvSpPr>
          <p:spPr bwMode="gray">
            <a:xfrm rot="10800000" flipH="1">
              <a:off x="8707015" y="483618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5" name="Right Triangle 954">
              <a:extLst>
                <a:ext uri="{FF2B5EF4-FFF2-40B4-BE49-F238E27FC236}">
                  <a16:creationId xmlns:a16="http://schemas.microsoft.com/office/drawing/2014/main" id="{345A6B27-F9EB-48B7-8657-96CE6C23246A}"/>
                </a:ext>
              </a:extLst>
            </p:cNvPr>
            <p:cNvSpPr/>
            <p:nvPr/>
          </p:nvSpPr>
          <p:spPr bwMode="gray">
            <a:xfrm flipH="1">
              <a:off x="8707015" y="2901091"/>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6" name="Right Triangle 955">
              <a:extLst>
                <a:ext uri="{FF2B5EF4-FFF2-40B4-BE49-F238E27FC236}">
                  <a16:creationId xmlns:a16="http://schemas.microsoft.com/office/drawing/2014/main" id="{70CC867F-A8D9-4F89-86C2-1B8F4C0351A6}"/>
                </a:ext>
              </a:extLst>
            </p:cNvPr>
            <p:cNvSpPr/>
            <p:nvPr/>
          </p:nvSpPr>
          <p:spPr bwMode="gray">
            <a:xfrm rot="10800000" flipH="1">
              <a:off x="8707015" y="2901091"/>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7" name="Right Triangle 956">
              <a:extLst>
                <a:ext uri="{FF2B5EF4-FFF2-40B4-BE49-F238E27FC236}">
                  <a16:creationId xmlns:a16="http://schemas.microsoft.com/office/drawing/2014/main" id="{F92F6F7C-4307-4536-9BAC-811F1E06BFC6}"/>
                </a:ext>
              </a:extLst>
            </p:cNvPr>
            <p:cNvSpPr/>
            <p:nvPr/>
          </p:nvSpPr>
          <p:spPr bwMode="gray">
            <a:xfrm flipH="1" flipV="1">
              <a:off x="8707015" y="966018"/>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8" name="Right Triangle 957">
              <a:extLst>
                <a:ext uri="{FF2B5EF4-FFF2-40B4-BE49-F238E27FC236}">
                  <a16:creationId xmlns:a16="http://schemas.microsoft.com/office/drawing/2014/main" id="{375EF2B2-4DED-4A1E-A262-9D415648FD5E}"/>
                </a:ext>
              </a:extLst>
            </p:cNvPr>
            <p:cNvSpPr/>
            <p:nvPr/>
          </p:nvSpPr>
          <p:spPr bwMode="gray">
            <a:xfrm flipH="1">
              <a:off x="8707015" y="1935283"/>
              <a:ext cx="968389" cy="968389"/>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9" name="Right Triangle 958">
              <a:extLst>
                <a:ext uri="{FF2B5EF4-FFF2-40B4-BE49-F238E27FC236}">
                  <a16:creationId xmlns:a16="http://schemas.microsoft.com/office/drawing/2014/main" id="{2EBB13D5-C982-4FDA-88A9-041D13A7A831}"/>
                </a:ext>
              </a:extLst>
            </p:cNvPr>
            <p:cNvSpPr/>
            <p:nvPr/>
          </p:nvSpPr>
          <p:spPr bwMode="gray">
            <a:xfrm rot="10800000" flipH="1">
              <a:off x="8707016" y="1935283"/>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0" name="Right Triangle 959">
              <a:extLst>
                <a:ext uri="{FF2B5EF4-FFF2-40B4-BE49-F238E27FC236}">
                  <a16:creationId xmlns:a16="http://schemas.microsoft.com/office/drawing/2014/main" id="{C778D36C-433D-4B6B-A7B9-4BBB46C07E53}"/>
                </a:ext>
              </a:extLst>
            </p:cNvPr>
            <p:cNvSpPr/>
            <p:nvPr/>
          </p:nvSpPr>
          <p:spPr bwMode="gray">
            <a:xfrm flipH="1">
              <a:off x="8707015" y="0"/>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1" name="Right Triangle 960">
              <a:extLst>
                <a:ext uri="{FF2B5EF4-FFF2-40B4-BE49-F238E27FC236}">
                  <a16:creationId xmlns:a16="http://schemas.microsoft.com/office/drawing/2014/main" id="{66DCF699-8FD3-4097-A1BC-B42ADAFB3AD2}"/>
                </a:ext>
              </a:extLst>
            </p:cNvPr>
            <p:cNvSpPr/>
            <p:nvPr/>
          </p:nvSpPr>
          <p:spPr bwMode="gray">
            <a:xfrm rot="10800000" flipH="1">
              <a:off x="8707013" y="4940"/>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gr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p:nvPr>
        </p:nvSpPr>
        <p:spPr>
          <a:xfrm>
            <a:off x="849086" y="2628217"/>
            <a:ext cx="5244771" cy="1500187"/>
          </a:xfrm>
        </p:spPr>
        <p:txBody>
          <a:bodyPr anchor="ctr"/>
          <a:lstStyle>
            <a:lvl1pPr>
              <a:lnSpc>
                <a:spcPct val="100000"/>
              </a:lnSpc>
              <a:spcBef>
                <a:spcPts val="0"/>
              </a:spcBef>
              <a:defRPr sz="3600"/>
            </a:lvl1pPr>
            <a:lvl2pPr marL="273050" indent="0">
              <a:buNone/>
              <a:defRPr/>
            </a:lvl2pPr>
          </a:lstStyle>
          <a:p>
            <a:pPr lvl="0"/>
            <a:r>
              <a:rPr lang="en-US"/>
              <a:t>Click to edit Master text styles</a:t>
            </a:r>
          </a:p>
        </p:txBody>
      </p:sp>
      <p:sp>
        <p:nvSpPr>
          <p:cNvPr id="872" name="Rectangle 871">
            <a:extLst>
              <a:ext uri="{FF2B5EF4-FFF2-40B4-BE49-F238E27FC236}">
                <a16:creationId xmlns:a16="http://schemas.microsoft.com/office/drawing/2014/main" id="{6471A44C-0240-4D32-A1C2-B7E58448C427}"/>
              </a:ext>
            </a:extLst>
          </p:cNvPr>
          <p:cNvSpPr/>
          <p:nvPr/>
        </p:nvSpPr>
        <p:spPr bwMode="ltGray">
          <a:xfrm>
            <a:off x="-3443" y="6766560"/>
            <a:ext cx="12192265" cy="91440"/>
          </a:xfrm>
          <a:prstGeom prst="rect">
            <a:avLst/>
          </a:prstGeom>
          <a:gradFill flip="none" rotWithShape="1">
            <a:gsLst>
              <a:gs pos="0">
                <a:srgbClr val="AADB1E"/>
              </a:gs>
              <a:gs pos="25000">
                <a:schemeClr val="accent4"/>
              </a:gs>
              <a:gs pos="100000">
                <a:srgbClr val="003D79"/>
              </a:gs>
              <a:gs pos="50000">
                <a:schemeClr val="accent1"/>
              </a:gs>
              <a:gs pos="75000">
                <a:schemeClr val="accent3"/>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762" name="Group 761">
            <a:extLst>
              <a:ext uri="{FF2B5EF4-FFF2-40B4-BE49-F238E27FC236}">
                <a16:creationId xmlns:a16="http://schemas.microsoft.com/office/drawing/2014/main" id="{96955FCA-8B11-477A-9A36-9D9A120498A2}"/>
              </a:ext>
            </a:extLst>
          </p:cNvPr>
          <p:cNvGrpSpPr/>
          <p:nvPr/>
        </p:nvGrpSpPr>
        <p:grpSpPr bwMode="black">
          <a:xfrm>
            <a:off x="617878" y="6446044"/>
            <a:ext cx="1099793" cy="173355"/>
            <a:chOff x="-84138" y="5622925"/>
            <a:chExt cx="4330701" cy="682626"/>
          </a:xfrm>
        </p:grpSpPr>
        <p:sp>
          <p:nvSpPr>
            <p:cNvPr id="774" name="Freeform 6">
              <a:extLst>
                <a:ext uri="{FF2B5EF4-FFF2-40B4-BE49-F238E27FC236}">
                  <a16:creationId xmlns:a16="http://schemas.microsoft.com/office/drawing/2014/main" id="{8119CEA8-7D2F-44AF-B42B-37924DB314A6}"/>
                </a:ext>
              </a:extLst>
            </p:cNvPr>
            <p:cNvSpPr>
              <a:spLocks/>
            </p:cNvSpPr>
            <p:nvPr userDrawn="1"/>
          </p:nvSpPr>
          <p:spPr bwMode="black">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87" name="Freeform 7">
              <a:extLst>
                <a:ext uri="{FF2B5EF4-FFF2-40B4-BE49-F238E27FC236}">
                  <a16:creationId xmlns:a16="http://schemas.microsoft.com/office/drawing/2014/main" id="{7E1EA447-080C-4747-801E-7AA70CCE913E}"/>
                </a:ext>
              </a:extLst>
            </p:cNvPr>
            <p:cNvSpPr>
              <a:spLocks/>
            </p:cNvSpPr>
            <p:nvPr userDrawn="1"/>
          </p:nvSpPr>
          <p:spPr bwMode="black">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99" name="Freeform 8">
              <a:extLst>
                <a:ext uri="{FF2B5EF4-FFF2-40B4-BE49-F238E27FC236}">
                  <a16:creationId xmlns:a16="http://schemas.microsoft.com/office/drawing/2014/main" id="{6372DABB-C0FD-41BC-B584-95F58B0393AF}"/>
                </a:ext>
              </a:extLst>
            </p:cNvPr>
            <p:cNvSpPr>
              <a:spLocks noEditPoints="1"/>
            </p:cNvSpPr>
            <p:nvPr userDrawn="1"/>
          </p:nvSpPr>
          <p:spPr bwMode="black">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812" name="Freeform 9">
              <a:extLst>
                <a:ext uri="{FF2B5EF4-FFF2-40B4-BE49-F238E27FC236}">
                  <a16:creationId xmlns:a16="http://schemas.microsoft.com/office/drawing/2014/main" id="{69673DE0-9CCC-4A63-9A87-940CB560CBC3}"/>
                </a:ext>
              </a:extLst>
            </p:cNvPr>
            <p:cNvSpPr>
              <a:spLocks noEditPoints="1"/>
            </p:cNvSpPr>
            <p:nvPr userDrawn="1"/>
          </p:nvSpPr>
          <p:spPr bwMode="black">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834" name="Freeform 10">
              <a:extLst>
                <a:ext uri="{FF2B5EF4-FFF2-40B4-BE49-F238E27FC236}">
                  <a16:creationId xmlns:a16="http://schemas.microsoft.com/office/drawing/2014/main" id="{ABAD9A92-A0D4-4804-B114-CF0DA29A1474}"/>
                </a:ext>
              </a:extLst>
            </p:cNvPr>
            <p:cNvSpPr>
              <a:spLocks/>
            </p:cNvSpPr>
            <p:nvPr userDrawn="1"/>
          </p:nvSpPr>
          <p:spPr bwMode="black">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835" name="Freeform 11">
              <a:extLst>
                <a:ext uri="{FF2B5EF4-FFF2-40B4-BE49-F238E27FC236}">
                  <a16:creationId xmlns:a16="http://schemas.microsoft.com/office/drawing/2014/main" id="{160007E3-2542-4058-B0C8-17A6B1D181E4}"/>
                </a:ext>
              </a:extLst>
            </p:cNvPr>
            <p:cNvSpPr>
              <a:spLocks noEditPoints="1"/>
            </p:cNvSpPr>
            <p:nvPr userDrawn="1"/>
          </p:nvSpPr>
          <p:spPr bwMode="black">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861" name="Freeform 12">
              <a:extLst>
                <a:ext uri="{FF2B5EF4-FFF2-40B4-BE49-F238E27FC236}">
                  <a16:creationId xmlns:a16="http://schemas.microsoft.com/office/drawing/2014/main" id="{2E0E48D4-9CE0-44CE-8AFF-A45861D2B751}"/>
                </a:ext>
              </a:extLst>
            </p:cNvPr>
            <p:cNvSpPr>
              <a:spLocks noEditPoints="1"/>
            </p:cNvSpPr>
            <p:nvPr userDrawn="1"/>
          </p:nvSpPr>
          <p:spPr bwMode="black">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865" name="Freeform: Shape 864">
            <a:extLst>
              <a:ext uri="{FF2B5EF4-FFF2-40B4-BE49-F238E27FC236}">
                <a16:creationId xmlns:a16="http://schemas.microsoft.com/office/drawing/2014/main" id="{E144BB42-8F82-4E98-A22B-CA1ED09613AE}"/>
              </a:ext>
            </a:extLst>
          </p:cNvPr>
          <p:cNvSpPr/>
          <p:nvPr/>
        </p:nvSpPr>
        <p:spPr bwMode="black">
          <a:xfrm>
            <a:off x="565464" y="2687486"/>
            <a:ext cx="45719" cy="1412491"/>
          </a:xfrm>
          <a:custGeom>
            <a:avLst/>
            <a:gdLst>
              <a:gd name="connsiteX0" fmla="*/ 0 w 45719"/>
              <a:gd name="connsiteY0" fmla="*/ 0 h 1412491"/>
              <a:gd name="connsiteX1" fmla="*/ 45719 w 45719"/>
              <a:gd name="connsiteY1" fmla="*/ 0 h 1412491"/>
              <a:gd name="connsiteX2" fmla="*/ 45719 w 45719"/>
              <a:gd name="connsiteY2" fmla="*/ 45129 h 1412491"/>
              <a:gd name="connsiteX3" fmla="*/ 45719 w 45719"/>
              <a:gd name="connsiteY3" fmla="*/ 1367362 h 1412491"/>
              <a:gd name="connsiteX4" fmla="*/ 45719 w 45719"/>
              <a:gd name="connsiteY4" fmla="*/ 1412491 h 1412491"/>
              <a:gd name="connsiteX5" fmla="*/ 0 w 45719"/>
              <a:gd name="connsiteY5" fmla="*/ 1412491 h 1412491"/>
              <a:gd name="connsiteX6" fmla="*/ 0 w 45719"/>
              <a:gd name="connsiteY6" fmla="*/ 1367362 h 1412491"/>
              <a:gd name="connsiteX7" fmla="*/ 0 w 45719"/>
              <a:gd name="connsiteY7" fmla="*/ 45129 h 141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19" h="1412491">
                <a:moveTo>
                  <a:pt x="0" y="0"/>
                </a:moveTo>
                <a:lnTo>
                  <a:pt x="45719" y="0"/>
                </a:lnTo>
                <a:lnTo>
                  <a:pt x="45719" y="45129"/>
                </a:lnTo>
                <a:lnTo>
                  <a:pt x="45719" y="1367362"/>
                </a:lnTo>
                <a:lnTo>
                  <a:pt x="45719" y="1412491"/>
                </a:lnTo>
                <a:lnTo>
                  <a:pt x="0" y="1412491"/>
                </a:lnTo>
                <a:lnTo>
                  <a:pt x="0" y="1367362"/>
                </a:lnTo>
                <a:lnTo>
                  <a:pt x="0" y="45129"/>
                </a:ln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490" name="TextBox 489">
            <a:extLst>
              <a:ext uri="{FF2B5EF4-FFF2-40B4-BE49-F238E27FC236}">
                <a16:creationId xmlns:a16="http://schemas.microsoft.com/office/drawing/2014/main" id="{1B677D45-7C55-46A3-A34D-865BE90DF49B}"/>
              </a:ext>
            </a:extLst>
          </p:cNvPr>
          <p:cNvSpPr txBox="1"/>
          <p:nvPr/>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424490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Statement with icon">
    <p:spTree>
      <p:nvGrpSpPr>
        <p:cNvPr id="1" name=""/>
        <p:cNvGrpSpPr/>
        <p:nvPr/>
      </p:nvGrpSpPr>
      <p:grpSpPr>
        <a:xfrm>
          <a:off x="0" y="0"/>
          <a:ext cx="0" cy="0"/>
          <a:chOff x="0" y="0"/>
          <a:chExt cx="0" cy="0"/>
        </a:xfrm>
      </p:grpSpPr>
      <p:sp>
        <p:nvSpPr>
          <p:cNvPr id="1870" name="Rectangle 1869">
            <a:extLst>
              <a:ext uri="{FF2B5EF4-FFF2-40B4-BE49-F238E27FC236}">
                <a16:creationId xmlns:a16="http://schemas.microsoft.com/office/drawing/2014/main" id="{87DEB98F-E255-48BD-B862-71B16A67E330}"/>
              </a:ext>
            </a:extLst>
          </p:cNvPr>
          <p:cNvSpPr/>
          <p:nvPr userDrawn="1"/>
        </p:nvSpPr>
        <p:spPr bwMode="gray">
          <a:xfrm>
            <a:off x="4852551" y="1935282"/>
            <a:ext cx="7342623" cy="2915194"/>
          </a:xfrm>
          <a:prstGeom prst="rect">
            <a:avLst/>
          </a:prstGeom>
          <a:solidFill>
            <a:srgbClr val="C6C6C8">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Verdana"/>
            </a:endParaRPr>
          </a:p>
        </p:txBody>
      </p:sp>
      <p:sp>
        <p:nvSpPr>
          <p:cNvPr id="2055" name="Right Triangle 2054">
            <a:extLst>
              <a:ext uri="{FF2B5EF4-FFF2-40B4-BE49-F238E27FC236}">
                <a16:creationId xmlns:a16="http://schemas.microsoft.com/office/drawing/2014/main" id="{379E0254-E381-429F-8267-B64F0A64F01F}"/>
              </a:ext>
            </a:extLst>
          </p:cNvPr>
          <p:cNvSpPr/>
          <p:nvPr/>
        </p:nvSpPr>
        <p:spPr bwMode="gray">
          <a:xfrm flipV="1">
            <a:off x="6792036"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58" name="Right Triangle 2057">
            <a:extLst>
              <a:ext uri="{FF2B5EF4-FFF2-40B4-BE49-F238E27FC236}">
                <a16:creationId xmlns:a16="http://schemas.microsoft.com/office/drawing/2014/main" id="{AD309C60-3500-4EAB-B8B3-1C4389B46638}"/>
              </a:ext>
            </a:extLst>
          </p:cNvPr>
          <p:cNvSpPr/>
          <p:nvPr/>
        </p:nvSpPr>
        <p:spPr bwMode="gray">
          <a:xfrm>
            <a:off x="6792036" y="2910641"/>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60" name="Right Triangle 2059">
            <a:extLst>
              <a:ext uri="{FF2B5EF4-FFF2-40B4-BE49-F238E27FC236}">
                <a16:creationId xmlns:a16="http://schemas.microsoft.com/office/drawing/2014/main" id="{7ACD5E60-6BFC-44BF-BA51-40FFE210E52F}"/>
              </a:ext>
            </a:extLst>
          </p:cNvPr>
          <p:cNvSpPr/>
          <p:nvPr/>
        </p:nvSpPr>
        <p:spPr bwMode="gray">
          <a:xfrm>
            <a:off x="6792036"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61" name="Right Triangle 2060">
            <a:extLst>
              <a:ext uri="{FF2B5EF4-FFF2-40B4-BE49-F238E27FC236}">
                <a16:creationId xmlns:a16="http://schemas.microsoft.com/office/drawing/2014/main" id="{87AD33CD-A516-4CDC-9B49-367540BB4D09}"/>
              </a:ext>
            </a:extLst>
          </p:cNvPr>
          <p:cNvSpPr/>
          <p:nvPr/>
        </p:nvSpPr>
        <p:spPr bwMode="gray">
          <a:xfrm rot="10800000">
            <a:off x="6792037"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65" name="Right Triangle 2064">
            <a:extLst>
              <a:ext uri="{FF2B5EF4-FFF2-40B4-BE49-F238E27FC236}">
                <a16:creationId xmlns:a16="http://schemas.microsoft.com/office/drawing/2014/main" id="{BE366215-CBD9-4FFA-958F-037586C2A656}"/>
              </a:ext>
            </a:extLst>
          </p:cNvPr>
          <p:cNvSpPr/>
          <p:nvPr/>
        </p:nvSpPr>
        <p:spPr bwMode="gray">
          <a:xfrm flipH="1" flipV="1">
            <a:off x="7763239"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66" name="Right Triangle 2065">
            <a:extLst>
              <a:ext uri="{FF2B5EF4-FFF2-40B4-BE49-F238E27FC236}">
                <a16:creationId xmlns:a16="http://schemas.microsoft.com/office/drawing/2014/main" id="{FB174B08-BC06-4B26-9CEA-0753BD7F16BC}"/>
              </a:ext>
            </a:extLst>
          </p:cNvPr>
          <p:cNvSpPr/>
          <p:nvPr/>
        </p:nvSpPr>
        <p:spPr bwMode="gray">
          <a:xfrm rot="10800000" flipH="1" flipV="1">
            <a:off x="7763240"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68" name="Right Triangle 2067">
            <a:extLst>
              <a:ext uri="{FF2B5EF4-FFF2-40B4-BE49-F238E27FC236}">
                <a16:creationId xmlns:a16="http://schemas.microsoft.com/office/drawing/2014/main" id="{944C2EE1-0039-4616-8875-146C1099B1C1}"/>
              </a:ext>
            </a:extLst>
          </p:cNvPr>
          <p:cNvSpPr/>
          <p:nvPr/>
        </p:nvSpPr>
        <p:spPr bwMode="gray">
          <a:xfrm flipH="1">
            <a:off x="7763239" y="2910641"/>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69" name="Right Triangle 2068">
            <a:extLst>
              <a:ext uri="{FF2B5EF4-FFF2-40B4-BE49-F238E27FC236}">
                <a16:creationId xmlns:a16="http://schemas.microsoft.com/office/drawing/2014/main" id="{4098F3BA-CE41-4565-8758-F3AE196BADDE}"/>
              </a:ext>
            </a:extLst>
          </p:cNvPr>
          <p:cNvSpPr/>
          <p:nvPr/>
        </p:nvSpPr>
        <p:spPr bwMode="gray">
          <a:xfrm rot="10800000" flipH="1">
            <a:off x="7763240"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72" name="Right Triangle 2071">
            <a:extLst>
              <a:ext uri="{FF2B5EF4-FFF2-40B4-BE49-F238E27FC236}">
                <a16:creationId xmlns:a16="http://schemas.microsoft.com/office/drawing/2014/main" id="{32F085F8-0118-4937-B11E-6F4E2A7658C7}"/>
              </a:ext>
            </a:extLst>
          </p:cNvPr>
          <p:cNvSpPr/>
          <p:nvPr/>
        </p:nvSpPr>
        <p:spPr bwMode="gray">
          <a:xfrm flipH="1">
            <a:off x="7763239"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73" name="Right Triangle 2072">
            <a:extLst>
              <a:ext uri="{FF2B5EF4-FFF2-40B4-BE49-F238E27FC236}">
                <a16:creationId xmlns:a16="http://schemas.microsoft.com/office/drawing/2014/main" id="{848EF73E-43B5-44C6-95BE-899BF79BB098}"/>
              </a:ext>
            </a:extLst>
          </p:cNvPr>
          <p:cNvSpPr/>
          <p:nvPr/>
        </p:nvSpPr>
        <p:spPr bwMode="gray">
          <a:xfrm rot="10800000" flipH="1">
            <a:off x="7763240"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78" name="Right Triangle 2077">
            <a:extLst>
              <a:ext uri="{FF2B5EF4-FFF2-40B4-BE49-F238E27FC236}">
                <a16:creationId xmlns:a16="http://schemas.microsoft.com/office/drawing/2014/main" id="{07396E72-EB7E-4000-861F-EDA14C0C2066}"/>
              </a:ext>
            </a:extLst>
          </p:cNvPr>
          <p:cNvSpPr/>
          <p:nvPr/>
        </p:nvSpPr>
        <p:spPr bwMode="gray">
          <a:xfrm flipV="1">
            <a:off x="8734441" y="387927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81" name="Right Triangle 2080">
            <a:extLst>
              <a:ext uri="{FF2B5EF4-FFF2-40B4-BE49-F238E27FC236}">
                <a16:creationId xmlns:a16="http://schemas.microsoft.com/office/drawing/2014/main" id="{C3D017B0-3559-48A4-9DD2-0EB889542971}"/>
              </a:ext>
            </a:extLst>
          </p:cNvPr>
          <p:cNvSpPr/>
          <p:nvPr/>
        </p:nvSpPr>
        <p:spPr bwMode="gray">
          <a:xfrm>
            <a:off x="8734441"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82" name="Right Triangle 2081">
            <a:extLst>
              <a:ext uri="{FF2B5EF4-FFF2-40B4-BE49-F238E27FC236}">
                <a16:creationId xmlns:a16="http://schemas.microsoft.com/office/drawing/2014/main" id="{B4356A04-9CA5-48A5-AF9D-6AC4D3F0DE08}"/>
              </a:ext>
            </a:extLst>
          </p:cNvPr>
          <p:cNvSpPr/>
          <p:nvPr/>
        </p:nvSpPr>
        <p:spPr bwMode="gray">
          <a:xfrm rot="10800000">
            <a:off x="8734441" y="2910641"/>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84" name="Right Triangle 2083">
            <a:extLst>
              <a:ext uri="{FF2B5EF4-FFF2-40B4-BE49-F238E27FC236}">
                <a16:creationId xmlns:a16="http://schemas.microsoft.com/office/drawing/2014/main" id="{1A9FF7BD-AFB6-435E-9C1D-5BFCE9944C30}"/>
              </a:ext>
            </a:extLst>
          </p:cNvPr>
          <p:cNvSpPr/>
          <p:nvPr/>
        </p:nvSpPr>
        <p:spPr bwMode="gray">
          <a:xfrm rot="10800000">
            <a:off x="8734441"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89" name="Right Triangle 2088">
            <a:extLst>
              <a:ext uri="{FF2B5EF4-FFF2-40B4-BE49-F238E27FC236}">
                <a16:creationId xmlns:a16="http://schemas.microsoft.com/office/drawing/2014/main" id="{F2A2CBDB-A4CB-4BD2-B67D-738215683181}"/>
              </a:ext>
            </a:extLst>
          </p:cNvPr>
          <p:cNvSpPr/>
          <p:nvPr/>
        </p:nvSpPr>
        <p:spPr bwMode="gray">
          <a:xfrm flipH="1" flipV="1">
            <a:off x="9705645"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90" name="Right Triangle 2089">
            <a:extLst>
              <a:ext uri="{FF2B5EF4-FFF2-40B4-BE49-F238E27FC236}">
                <a16:creationId xmlns:a16="http://schemas.microsoft.com/office/drawing/2014/main" id="{A1231640-872A-4ABD-9F11-4871F6543FA4}"/>
              </a:ext>
            </a:extLst>
          </p:cNvPr>
          <p:cNvSpPr/>
          <p:nvPr/>
        </p:nvSpPr>
        <p:spPr bwMode="gray">
          <a:xfrm rot="10800000" flipH="1" flipV="1">
            <a:off x="9705646" y="3879273"/>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92" name="Right Triangle 2091">
            <a:extLst>
              <a:ext uri="{FF2B5EF4-FFF2-40B4-BE49-F238E27FC236}">
                <a16:creationId xmlns:a16="http://schemas.microsoft.com/office/drawing/2014/main" id="{99CDE09D-1B6D-48DF-84B6-98CD026A4CB4}"/>
              </a:ext>
            </a:extLst>
          </p:cNvPr>
          <p:cNvSpPr/>
          <p:nvPr/>
        </p:nvSpPr>
        <p:spPr bwMode="gray">
          <a:xfrm rot="10800000" flipH="1">
            <a:off x="9705645"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95" name="Right Triangle 2094">
            <a:extLst>
              <a:ext uri="{FF2B5EF4-FFF2-40B4-BE49-F238E27FC236}">
                <a16:creationId xmlns:a16="http://schemas.microsoft.com/office/drawing/2014/main" id="{8595FC23-C645-4A52-8E9C-CACA695E7C6F}"/>
              </a:ext>
            </a:extLst>
          </p:cNvPr>
          <p:cNvSpPr/>
          <p:nvPr/>
        </p:nvSpPr>
        <p:spPr bwMode="gray">
          <a:xfrm flipH="1">
            <a:off x="9705645" y="1942027"/>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96" name="Right Triangle 2095">
            <a:extLst>
              <a:ext uri="{FF2B5EF4-FFF2-40B4-BE49-F238E27FC236}">
                <a16:creationId xmlns:a16="http://schemas.microsoft.com/office/drawing/2014/main" id="{1AF14238-22B4-4861-9498-73032B272254}"/>
              </a:ext>
            </a:extLst>
          </p:cNvPr>
          <p:cNvSpPr/>
          <p:nvPr/>
        </p:nvSpPr>
        <p:spPr bwMode="gray">
          <a:xfrm rot="10800000" flipH="1">
            <a:off x="9705645" y="1942027"/>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49" name="Freeform: Shape 248">
            <a:extLst>
              <a:ext uri="{FF2B5EF4-FFF2-40B4-BE49-F238E27FC236}">
                <a16:creationId xmlns:a16="http://schemas.microsoft.com/office/drawing/2014/main" id="{EE1B428B-301B-4A2F-8A22-D4FE335540BF}"/>
              </a:ext>
            </a:extLst>
          </p:cNvPr>
          <p:cNvSpPr/>
          <p:nvPr/>
        </p:nvSpPr>
        <p:spPr bwMode="gray">
          <a:xfrm rot="10800000" flipH="1">
            <a:off x="11648955" y="1942027"/>
            <a:ext cx="546219" cy="971203"/>
          </a:xfrm>
          <a:custGeom>
            <a:avLst/>
            <a:gdLst>
              <a:gd name="connsiteX0" fmla="*/ 0 w 546219"/>
              <a:gd name="connsiteY0" fmla="*/ 971203 h 971203"/>
              <a:gd name="connsiteX1" fmla="*/ 546219 w 546219"/>
              <a:gd name="connsiteY1" fmla="*/ 971203 h 971203"/>
              <a:gd name="connsiteX2" fmla="*/ 546219 w 546219"/>
              <a:gd name="connsiteY2" fmla="*/ 546219 h 971203"/>
              <a:gd name="connsiteX3" fmla="*/ 0 w 546219"/>
              <a:gd name="connsiteY3" fmla="*/ 0 h 971203"/>
              <a:gd name="connsiteX4" fmla="*/ 0 w 546219"/>
              <a:gd name="connsiteY4" fmla="*/ 971203 h 971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219" h="971203">
                <a:moveTo>
                  <a:pt x="0" y="971203"/>
                </a:moveTo>
                <a:lnTo>
                  <a:pt x="546219" y="971203"/>
                </a:lnTo>
                <a:lnTo>
                  <a:pt x="546219" y="546219"/>
                </a:lnTo>
                <a:lnTo>
                  <a:pt x="0" y="0"/>
                </a:lnTo>
                <a:lnTo>
                  <a:pt x="0" y="971203"/>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09" name="Right Triangle 2108">
            <a:extLst>
              <a:ext uri="{FF2B5EF4-FFF2-40B4-BE49-F238E27FC236}">
                <a16:creationId xmlns:a16="http://schemas.microsoft.com/office/drawing/2014/main" id="{99FEE84E-53E9-4776-8DE8-E47A361BA88B}"/>
              </a:ext>
            </a:extLst>
          </p:cNvPr>
          <p:cNvSpPr/>
          <p:nvPr/>
        </p:nvSpPr>
        <p:spPr bwMode="gray">
          <a:xfrm flipV="1">
            <a:off x="10677301"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10" name="Right Triangle 2109">
            <a:extLst>
              <a:ext uri="{FF2B5EF4-FFF2-40B4-BE49-F238E27FC236}">
                <a16:creationId xmlns:a16="http://schemas.microsoft.com/office/drawing/2014/main" id="{1DD578AB-11F7-4ABA-B139-6DF21FC62151}"/>
              </a:ext>
            </a:extLst>
          </p:cNvPr>
          <p:cNvSpPr/>
          <p:nvPr/>
        </p:nvSpPr>
        <p:spPr bwMode="gray">
          <a:xfrm rot="10800000" flipV="1">
            <a:off x="10677302"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12" name="Right Triangle 2111">
            <a:extLst>
              <a:ext uri="{FF2B5EF4-FFF2-40B4-BE49-F238E27FC236}">
                <a16:creationId xmlns:a16="http://schemas.microsoft.com/office/drawing/2014/main" id="{09E3E88F-E68D-4B1C-AF76-ECD20957E3DB}"/>
              </a:ext>
            </a:extLst>
          </p:cNvPr>
          <p:cNvSpPr/>
          <p:nvPr/>
        </p:nvSpPr>
        <p:spPr bwMode="gray">
          <a:xfrm>
            <a:off x="10677301" y="2910641"/>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13" name="Right Triangle 2112">
            <a:extLst>
              <a:ext uri="{FF2B5EF4-FFF2-40B4-BE49-F238E27FC236}">
                <a16:creationId xmlns:a16="http://schemas.microsoft.com/office/drawing/2014/main" id="{A05A2D39-0F65-4AD7-BF84-3E6E866C0695}"/>
              </a:ext>
            </a:extLst>
          </p:cNvPr>
          <p:cNvSpPr/>
          <p:nvPr/>
        </p:nvSpPr>
        <p:spPr bwMode="gray">
          <a:xfrm rot="10800000">
            <a:off x="10677301"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15" name="Right Triangle 2114">
            <a:extLst>
              <a:ext uri="{FF2B5EF4-FFF2-40B4-BE49-F238E27FC236}">
                <a16:creationId xmlns:a16="http://schemas.microsoft.com/office/drawing/2014/main" id="{206C9E9A-6F8E-4552-B214-16CC537D131E}"/>
              </a:ext>
            </a:extLst>
          </p:cNvPr>
          <p:cNvSpPr/>
          <p:nvPr/>
        </p:nvSpPr>
        <p:spPr bwMode="gray">
          <a:xfrm>
            <a:off x="10677301"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16" name="Right Triangle 2115">
            <a:extLst>
              <a:ext uri="{FF2B5EF4-FFF2-40B4-BE49-F238E27FC236}">
                <a16:creationId xmlns:a16="http://schemas.microsoft.com/office/drawing/2014/main" id="{3ED89541-3BF3-4D8C-846E-F10D7392E273}"/>
              </a:ext>
            </a:extLst>
          </p:cNvPr>
          <p:cNvSpPr/>
          <p:nvPr/>
        </p:nvSpPr>
        <p:spPr bwMode="gray">
          <a:xfrm rot="10800000">
            <a:off x="10677301"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20" name="Right Triangle 2119">
            <a:extLst>
              <a:ext uri="{FF2B5EF4-FFF2-40B4-BE49-F238E27FC236}">
                <a16:creationId xmlns:a16="http://schemas.microsoft.com/office/drawing/2014/main" id="{EC942C2D-CFE2-4BDD-927E-F517B4D27E93}"/>
              </a:ext>
            </a:extLst>
          </p:cNvPr>
          <p:cNvSpPr/>
          <p:nvPr/>
        </p:nvSpPr>
        <p:spPr bwMode="gray">
          <a:xfrm flipV="1">
            <a:off x="4852550" y="3879273"/>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21" name="Right Triangle 2120">
            <a:extLst>
              <a:ext uri="{FF2B5EF4-FFF2-40B4-BE49-F238E27FC236}">
                <a16:creationId xmlns:a16="http://schemas.microsoft.com/office/drawing/2014/main" id="{1F991860-0BB4-4313-9CBA-C8252877F9C6}"/>
              </a:ext>
            </a:extLst>
          </p:cNvPr>
          <p:cNvSpPr/>
          <p:nvPr/>
        </p:nvSpPr>
        <p:spPr bwMode="gray">
          <a:xfrm rot="10800000" flipV="1">
            <a:off x="4852551"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24" name="Right Triangle 2123">
            <a:extLst>
              <a:ext uri="{FF2B5EF4-FFF2-40B4-BE49-F238E27FC236}">
                <a16:creationId xmlns:a16="http://schemas.microsoft.com/office/drawing/2014/main" id="{0F3E436A-1DF3-4950-A2C2-2692D87C4F8B}"/>
              </a:ext>
            </a:extLst>
          </p:cNvPr>
          <p:cNvSpPr/>
          <p:nvPr/>
        </p:nvSpPr>
        <p:spPr bwMode="gray">
          <a:xfrm>
            <a:off x="4852550"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25" name="Right Triangle 2124">
            <a:extLst>
              <a:ext uri="{FF2B5EF4-FFF2-40B4-BE49-F238E27FC236}">
                <a16:creationId xmlns:a16="http://schemas.microsoft.com/office/drawing/2014/main" id="{611BB566-F2B3-4379-869F-A61ED31FEFD5}"/>
              </a:ext>
            </a:extLst>
          </p:cNvPr>
          <p:cNvSpPr/>
          <p:nvPr/>
        </p:nvSpPr>
        <p:spPr bwMode="gray">
          <a:xfrm rot="10800000">
            <a:off x="4852551" y="2910641"/>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28" name="Right Triangle 2127">
            <a:extLst>
              <a:ext uri="{FF2B5EF4-FFF2-40B4-BE49-F238E27FC236}">
                <a16:creationId xmlns:a16="http://schemas.microsoft.com/office/drawing/2014/main" id="{6102792F-5D69-4653-A8F2-82B19B151911}"/>
              </a:ext>
            </a:extLst>
          </p:cNvPr>
          <p:cNvSpPr/>
          <p:nvPr/>
        </p:nvSpPr>
        <p:spPr bwMode="gray">
          <a:xfrm>
            <a:off x="4852550" y="1935282"/>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29" name="Right Triangle 2128">
            <a:extLst>
              <a:ext uri="{FF2B5EF4-FFF2-40B4-BE49-F238E27FC236}">
                <a16:creationId xmlns:a16="http://schemas.microsoft.com/office/drawing/2014/main" id="{1D3B37AD-78C0-404C-94A9-CC96B8C52AB4}"/>
              </a:ext>
            </a:extLst>
          </p:cNvPr>
          <p:cNvSpPr/>
          <p:nvPr/>
        </p:nvSpPr>
        <p:spPr bwMode="gray">
          <a:xfrm rot="10800000">
            <a:off x="4852551"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34" name="Right Triangle 2133">
            <a:extLst>
              <a:ext uri="{FF2B5EF4-FFF2-40B4-BE49-F238E27FC236}">
                <a16:creationId xmlns:a16="http://schemas.microsoft.com/office/drawing/2014/main" id="{7894F63B-153D-4349-9487-44A5034AA3C7}"/>
              </a:ext>
            </a:extLst>
          </p:cNvPr>
          <p:cNvSpPr/>
          <p:nvPr/>
        </p:nvSpPr>
        <p:spPr bwMode="gray">
          <a:xfrm flipH="1" flipV="1">
            <a:off x="5820710"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36" name="Right Triangle 2135">
            <a:extLst>
              <a:ext uri="{FF2B5EF4-FFF2-40B4-BE49-F238E27FC236}">
                <a16:creationId xmlns:a16="http://schemas.microsoft.com/office/drawing/2014/main" id="{C0C9C94B-1222-4B72-8550-3B115A246D93}"/>
              </a:ext>
            </a:extLst>
          </p:cNvPr>
          <p:cNvSpPr/>
          <p:nvPr/>
        </p:nvSpPr>
        <p:spPr bwMode="gray">
          <a:xfrm flipH="1">
            <a:off x="5820710" y="2910641"/>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37" name="Right Triangle 2136">
            <a:extLst>
              <a:ext uri="{FF2B5EF4-FFF2-40B4-BE49-F238E27FC236}">
                <a16:creationId xmlns:a16="http://schemas.microsoft.com/office/drawing/2014/main" id="{206C50EE-8148-4C3D-A8F9-5FE072F38CC6}"/>
              </a:ext>
            </a:extLst>
          </p:cNvPr>
          <p:cNvSpPr/>
          <p:nvPr/>
        </p:nvSpPr>
        <p:spPr bwMode="gray">
          <a:xfrm rot="10800000" flipH="1">
            <a:off x="5820710"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39" name="Right Triangle 2138">
            <a:extLst>
              <a:ext uri="{FF2B5EF4-FFF2-40B4-BE49-F238E27FC236}">
                <a16:creationId xmlns:a16="http://schemas.microsoft.com/office/drawing/2014/main" id="{17143BF8-78D1-4C18-A5C4-BAF1917944D5}"/>
              </a:ext>
            </a:extLst>
          </p:cNvPr>
          <p:cNvSpPr/>
          <p:nvPr/>
        </p:nvSpPr>
        <p:spPr bwMode="gray">
          <a:xfrm flipH="1">
            <a:off x="5820710" y="1942027"/>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40" name="Right Triangle 2139">
            <a:extLst>
              <a:ext uri="{FF2B5EF4-FFF2-40B4-BE49-F238E27FC236}">
                <a16:creationId xmlns:a16="http://schemas.microsoft.com/office/drawing/2014/main" id="{5A60B454-6649-4014-8D1D-2691C3312F7C}"/>
              </a:ext>
            </a:extLst>
          </p:cNvPr>
          <p:cNvSpPr/>
          <p:nvPr/>
        </p:nvSpPr>
        <p:spPr bwMode="gray">
          <a:xfrm rot="10800000" flipH="1">
            <a:off x="5820711"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65" name="Right Triangle 1964">
            <a:extLst>
              <a:ext uri="{FF2B5EF4-FFF2-40B4-BE49-F238E27FC236}">
                <a16:creationId xmlns:a16="http://schemas.microsoft.com/office/drawing/2014/main" id="{E6E5B286-5BC6-4D27-A967-953C221DDC00}"/>
              </a:ext>
            </a:extLst>
          </p:cNvPr>
          <p:cNvSpPr/>
          <p:nvPr/>
        </p:nvSpPr>
        <p:spPr bwMode="gray">
          <a:xfrm flipV="1">
            <a:off x="6792036"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68" name="Right Triangle 1967">
            <a:extLst>
              <a:ext uri="{FF2B5EF4-FFF2-40B4-BE49-F238E27FC236}">
                <a16:creationId xmlns:a16="http://schemas.microsoft.com/office/drawing/2014/main" id="{2B376ABD-AA7C-4380-8A1C-BB4F59C70ED7}"/>
              </a:ext>
            </a:extLst>
          </p:cNvPr>
          <p:cNvSpPr/>
          <p:nvPr/>
        </p:nvSpPr>
        <p:spPr bwMode="gray">
          <a:xfrm>
            <a:off x="6792036" y="2910641"/>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70" name="Right Triangle 1969">
            <a:extLst>
              <a:ext uri="{FF2B5EF4-FFF2-40B4-BE49-F238E27FC236}">
                <a16:creationId xmlns:a16="http://schemas.microsoft.com/office/drawing/2014/main" id="{572EB1AB-D7A9-4F0A-A21E-0693157DA579}"/>
              </a:ext>
            </a:extLst>
          </p:cNvPr>
          <p:cNvSpPr/>
          <p:nvPr/>
        </p:nvSpPr>
        <p:spPr bwMode="gray">
          <a:xfrm>
            <a:off x="6792036"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71" name="Right Triangle 1970">
            <a:extLst>
              <a:ext uri="{FF2B5EF4-FFF2-40B4-BE49-F238E27FC236}">
                <a16:creationId xmlns:a16="http://schemas.microsoft.com/office/drawing/2014/main" id="{D05BA029-292B-4F5B-96F7-82AEBA8518B9}"/>
              </a:ext>
            </a:extLst>
          </p:cNvPr>
          <p:cNvSpPr/>
          <p:nvPr/>
        </p:nvSpPr>
        <p:spPr bwMode="gray">
          <a:xfrm rot="10800000">
            <a:off x="6792037"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75" name="Right Triangle 1974">
            <a:extLst>
              <a:ext uri="{FF2B5EF4-FFF2-40B4-BE49-F238E27FC236}">
                <a16:creationId xmlns:a16="http://schemas.microsoft.com/office/drawing/2014/main" id="{178EC3AD-6FEE-4E45-86D1-E97050157EC9}"/>
              </a:ext>
            </a:extLst>
          </p:cNvPr>
          <p:cNvSpPr/>
          <p:nvPr/>
        </p:nvSpPr>
        <p:spPr bwMode="gray">
          <a:xfrm flipH="1" flipV="1">
            <a:off x="7763239"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76" name="Right Triangle 1975">
            <a:extLst>
              <a:ext uri="{FF2B5EF4-FFF2-40B4-BE49-F238E27FC236}">
                <a16:creationId xmlns:a16="http://schemas.microsoft.com/office/drawing/2014/main" id="{F9AE0C30-1FBA-46DD-A3D6-FD85D546063E}"/>
              </a:ext>
            </a:extLst>
          </p:cNvPr>
          <p:cNvSpPr/>
          <p:nvPr/>
        </p:nvSpPr>
        <p:spPr bwMode="gray">
          <a:xfrm rot="10800000" flipH="1" flipV="1">
            <a:off x="7763240"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78" name="Right Triangle 1977">
            <a:extLst>
              <a:ext uri="{FF2B5EF4-FFF2-40B4-BE49-F238E27FC236}">
                <a16:creationId xmlns:a16="http://schemas.microsoft.com/office/drawing/2014/main" id="{1D359AD2-D340-479B-885A-D5DB9CA0833D}"/>
              </a:ext>
            </a:extLst>
          </p:cNvPr>
          <p:cNvSpPr/>
          <p:nvPr/>
        </p:nvSpPr>
        <p:spPr bwMode="gray">
          <a:xfrm flipH="1">
            <a:off x="7763239" y="2910641"/>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79" name="Right Triangle 1978">
            <a:extLst>
              <a:ext uri="{FF2B5EF4-FFF2-40B4-BE49-F238E27FC236}">
                <a16:creationId xmlns:a16="http://schemas.microsoft.com/office/drawing/2014/main" id="{8B387BA8-FAAB-4F63-B541-245EA131763B}"/>
              </a:ext>
            </a:extLst>
          </p:cNvPr>
          <p:cNvSpPr/>
          <p:nvPr/>
        </p:nvSpPr>
        <p:spPr bwMode="gray">
          <a:xfrm rot="10800000" flipH="1">
            <a:off x="7763240"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82" name="Right Triangle 1981">
            <a:extLst>
              <a:ext uri="{FF2B5EF4-FFF2-40B4-BE49-F238E27FC236}">
                <a16:creationId xmlns:a16="http://schemas.microsoft.com/office/drawing/2014/main" id="{BC1D6466-33B3-4083-AFE6-DFCC19025C49}"/>
              </a:ext>
            </a:extLst>
          </p:cNvPr>
          <p:cNvSpPr/>
          <p:nvPr/>
        </p:nvSpPr>
        <p:spPr bwMode="gray">
          <a:xfrm flipH="1">
            <a:off x="7763239"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83" name="Right Triangle 1982">
            <a:extLst>
              <a:ext uri="{FF2B5EF4-FFF2-40B4-BE49-F238E27FC236}">
                <a16:creationId xmlns:a16="http://schemas.microsoft.com/office/drawing/2014/main" id="{77953615-F162-4400-B52C-35B2A7EC55E0}"/>
              </a:ext>
            </a:extLst>
          </p:cNvPr>
          <p:cNvSpPr/>
          <p:nvPr/>
        </p:nvSpPr>
        <p:spPr bwMode="gray">
          <a:xfrm rot="10800000" flipH="1">
            <a:off x="7763240"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88" name="Right Triangle 1987">
            <a:extLst>
              <a:ext uri="{FF2B5EF4-FFF2-40B4-BE49-F238E27FC236}">
                <a16:creationId xmlns:a16="http://schemas.microsoft.com/office/drawing/2014/main" id="{4D4F3A31-B5C2-4590-AE82-E103E9F283D8}"/>
              </a:ext>
            </a:extLst>
          </p:cNvPr>
          <p:cNvSpPr/>
          <p:nvPr/>
        </p:nvSpPr>
        <p:spPr bwMode="gray">
          <a:xfrm flipV="1">
            <a:off x="8734441" y="387927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91" name="Right Triangle 1990">
            <a:extLst>
              <a:ext uri="{FF2B5EF4-FFF2-40B4-BE49-F238E27FC236}">
                <a16:creationId xmlns:a16="http://schemas.microsoft.com/office/drawing/2014/main" id="{4ED8D174-82E8-4892-8F21-835314E781CB}"/>
              </a:ext>
            </a:extLst>
          </p:cNvPr>
          <p:cNvSpPr/>
          <p:nvPr/>
        </p:nvSpPr>
        <p:spPr bwMode="gray">
          <a:xfrm>
            <a:off x="8734441"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92" name="Right Triangle 1991">
            <a:extLst>
              <a:ext uri="{FF2B5EF4-FFF2-40B4-BE49-F238E27FC236}">
                <a16:creationId xmlns:a16="http://schemas.microsoft.com/office/drawing/2014/main" id="{86687566-64E1-457C-89E2-4B9C61932CD3}"/>
              </a:ext>
            </a:extLst>
          </p:cNvPr>
          <p:cNvSpPr/>
          <p:nvPr/>
        </p:nvSpPr>
        <p:spPr bwMode="gray">
          <a:xfrm rot="10800000">
            <a:off x="8734441" y="2910641"/>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94" name="Right Triangle 1993">
            <a:extLst>
              <a:ext uri="{FF2B5EF4-FFF2-40B4-BE49-F238E27FC236}">
                <a16:creationId xmlns:a16="http://schemas.microsoft.com/office/drawing/2014/main" id="{C22DB837-F708-4639-9065-99A91AACEBD0}"/>
              </a:ext>
            </a:extLst>
          </p:cNvPr>
          <p:cNvSpPr/>
          <p:nvPr/>
        </p:nvSpPr>
        <p:spPr bwMode="gray">
          <a:xfrm rot="10800000">
            <a:off x="8734441"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99" name="Right Triangle 1998">
            <a:extLst>
              <a:ext uri="{FF2B5EF4-FFF2-40B4-BE49-F238E27FC236}">
                <a16:creationId xmlns:a16="http://schemas.microsoft.com/office/drawing/2014/main" id="{6A788E85-3985-4156-AF64-CA51D0484984}"/>
              </a:ext>
            </a:extLst>
          </p:cNvPr>
          <p:cNvSpPr/>
          <p:nvPr/>
        </p:nvSpPr>
        <p:spPr bwMode="gray">
          <a:xfrm flipH="1" flipV="1">
            <a:off x="9705645"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00" name="Right Triangle 1999">
            <a:extLst>
              <a:ext uri="{FF2B5EF4-FFF2-40B4-BE49-F238E27FC236}">
                <a16:creationId xmlns:a16="http://schemas.microsoft.com/office/drawing/2014/main" id="{94558083-6AFF-46F6-8E0C-096848D16CAF}"/>
              </a:ext>
            </a:extLst>
          </p:cNvPr>
          <p:cNvSpPr/>
          <p:nvPr/>
        </p:nvSpPr>
        <p:spPr bwMode="gray">
          <a:xfrm rot="10800000" flipH="1" flipV="1">
            <a:off x="9705646" y="3879273"/>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02" name="Right Triangle 2001">
            <a:extLst>
              <a:ext uri="{FF2B5EF4-FFF2-40B4-BE49-F238E27FC236}">
                <a16:creationId xmlns:a16="http://schemas.microsoft.com/office/drawing/2014/main" id="{FFDEBEF5-9879-4820-A2E0-1C0E6B9CB80B}"/>
              </a:ext>
            </a:extLst>
          </p:cNvPr>
          <p:cNvSpPr/>
          <p:nvPr/>
        </p:nvSpPr>
        <p:spPr bwMode="gray">
          <a:xfrm rot="10800000" flipH="1">
            <a:off x="9705645"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05" name="Right Triangle 2004">
            <a:extLst>
              <a:ext uri="{FF2B5EF4-FFF2-40B4-BE49-F238E27FC236}">
                <a16:creationId xmlns:a16="http://schemas.microsoft.com/office/drawing/2014/main" id="{FAADE3CC-F18A-436E-9FAA-D97A1CEAB0D8}"/>
              </a:ext>
            </a:extLst>
          </p:cNvPr>
          <p:cNvSpPr/>
          <p:nvPr/>
        </p:nvSpPr>
        <p:spPr bwMode="gray">
          <a:xfrm flipH="1">
            <a:off x="9705645" y="1942027"/>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06" name="Right Triangle 2005">
            <a:extLst>
              <a:ext uri="{FF2B5EF4-FFF2-40B4-BE49-F238E27FC236}">
                <a16:creationId xmlns:a16="http://schemas.microsoft.com/office/drawing/2014/main" id="{A6DF877E-F512-4272-8411-07AA8F0597FA}"/>
              </a:ext>
            </a:extLst>
          </p:cNvPr>
          <p:cNvSpPr/>
          <p:nvPr/>
        </p:nvSpPr>
        <p:spPr bwMode="gray">
          <a:xfrm rot="10800000" flipH="1">
            <a:off x="9705645" y="1942027"/>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41" name="Freeform: Shape 240">
            <a:extLst>
              <a:ext uri="{FF2B5EF4-FFF2-40B4-BE49-F238E27FC236}">
                <a16:creationId xmlns:a16="http://schemas.microsoft.com/office/drawing/2014/main" id="{04ED73FD-D665-4D6A-A071-D88CC48E1BD2}"/>
              </a:ext>
            </a:extLst>
          </p:cNvPr>
          <p:cNvSpPr/>
          <p:nvPr/>
        </p:nvSpPr>
        <p:spPr bwMode="gray">
          <a:xfrm flipH="1">
            <a:off x="11648956" y="3880558"/>
            <a:ext cx="2571" cy="1286"/>
          </a:xfrm>
          <a:custGeom>
            <a:avLst/>
            <a:gdLst>
              <a:gd name="connsiteX0" fmla="*/ 1286 w 2571"/>
              <a:gd name="connsiteY0" fmla="*/ 0 h 1286"/>
              <a:gd name="connsiteX1" fmla="*/ 0 w 2571"/>
              <a:gd name="connsiteY1" fmla="*/ 1286 h 1286"/>
              <a:gd name="connsiteX2" fmla="*/ 2571 w 2571"/>
              <a:gd name="connsiteY2" fmla="*/ 1286 h 1286"/>
              <a:gd name="connsiteX3" fmla="*/ 2571 w 2571"/>
              <a:gd name="connsiteY3" fmla="*/ 1285 h 1286"/>
              <a:gd name="connsiteX4" fmla="*/ 1286 w 2571"/>
              <a:gd name="connsiteY4" fmla="*/ 0 h 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286">
                <a:moveTo>
                  <a:pt x="1286" y="0"/>
                </a:moveTo>
                <a:lnTo>
                  <a:pt x="0" y="1286"/>
                </a:lnTo>
                <a:lnTo>
                  <a:pt x="2571" y="1286"/>
                </a:lnTo>
                <a:lnTo>
                  <a:pt x="2571" y="1285"/>
                </a:lnTo>
                <a:lnTo>
                  <a:pt x="1286"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40" name="Freeform: Shape 239">
            <a:extLst>
              <a:ext uri="{FF2B5EF4-FFF2-40B4-BE49-F238E27FC236}">
                <a16:creationId xmlns:a16="http://schemas.microsoft.com/office/drawing/2014/main" id="{DAACB6A8-5FFF-4D01-9B52-D8EE6770B36D}"/>
              </a:ext>
            </a:extLst>
          </p:cNvPr>
          <p:cNvSpPr/>
          <p:nvPr/>
        </p:nvSpPr>
        <p:spPr bwMode="gray">
          <a:xfrm flipH="1">
            <a:off x="11651527" y="3881844"/>
            <a:ext cx="544918" cy="544918"/>
          </a:xfrm>
          <a:custGeom>
            <a:avLst/>
            <a:gdLst>
              <a:gd name="connsiteX0" fmla="*/ 544918 w 544918"/>
              <a:gd name="connsiteY0" fmla="*/ 0 h 544918"/>
              <a:gd name="connsiteX1" fmla="*/ 0 w 544918"/>
              <a:gd name="connsiteY1" fmla="*/ 0 h 544918"/>
              <a:gd name="connsiteX2" fmla="*/ 0 w 544918"/>
              <a:gd name="connsiteY2" fmla="*/ 544918 h 544918"/>
              <a:gd name="connsiteX3" fmla="*/ 544918 w 544918"/>
              <a:gd name="connsiteY3" fmla="*/ 0 h 544918"/>
            </a:gdLst>
            <a:ahLst/>
            <a:cxnLst>
              <a:cxn ang="0">
                <a:pos x="connsiteX0" y="connsiteY0"/>
              </a:cxn>
              <a:cxn ang="0">
                <a:pos x="connsiteX1" y="connsiteY1"/>
              </a:cxn>
              <a:cxn ang="0">
                <a:pos x="connsiteX2" y="connsiteY2"/>
              </a:cxn>
              <a:cxn ang="0">
                <a:pos x="connsiteX3" y="connsiteY3"/>
              </a:cxn>
            </a:cxnLst>
            <a:rect l="l" t="t" r="r" b="b"/>
            <a:pathLst>
              <a:path w="544918" h="544918">
                <a:moveTo>
                  <a:pt x="544918" y="0"/>
                </a:moveTo>
                <a:lnTo>
                  <a:pt x="0" y="0"/>
                </a:lnTo>
                <a:lnTo>
                  <a:pt x="0" y="544918"/>
                </a:lnTo>
                <a:lnTo>
                  <a:pt x="544918"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37" name="Freeform: Shape 236">
            <a:extLst>
              <a:ext uri="{FF2B5EF4-FFF2-40B4-BE49-F238E27FC236}">
                <a16:creationId xmlns:a16="http://schemas.microsoft.com/office/drawing/2014/main" id="{D2647969-72F6-4EBD-8F45-8C71144016F7}"/>
              </a:ext>
            </a:extLst>
          </p:cNvPr>
          <p:cNvSpPr/>
          <p:nvPr/>
        </p:nvSpPr>
        <p:spPr bwMode="gray">
          <a:xfrm flipH="1">
            <a:off x="11648955" y="2365740"/>
            <a:ext cx="547490" cy="547490"/>
          </a:xfrm>
          <a:custGeom>
            <a:avLst/>
            <a:gdLst>
              <a:gd name="connsiteX0" fmla="*/ 0 w 547490"/>
              <a:gd name="connsiteY0" fmla="*/ 0 h 547490"/>
              <a:gd name="connsiteX1" fmla="*/ 0 w 547490"/>
              <a:gd name="connsiteY1" fmla="*/ 547490 h 547490"/>
              <a:gd name="connsiteX2" fmla="*/ 547490 w 547490"/>
              <a:gd name="connsiteY2" fmla="*/ 547490 h 547490"/>
              <a:gd name="connsiteX3" fmla="*/ 0 w 547490"/>
              <a:gd name="connsiteY3" fmla="*/ 0 h 547490"/>
            </a:gdLst>
            <a:ahLst/>
            <a:cxnLst>
              <a:cxn ang="0">
                <a:pos x="connsiteX0" y="connsiteY0"/>
              </a:cxn>
              <a:cxn ang="0">
                <a:pos x="connsiteX1" y="connsiteY1"/>
              </a:cxn>
              <a:cxn ang="0">
                <a:pos x="connsiteX2" y="connsiteY2"/>
              </a:cxn>
              <a:cxn ang="0">
                <a:pos x="connsiteX3" y="connsiteY3"/>
              </a:cxn>
            </a:cxnLst>
            <a:rect l="l" t="t" r="r" b="b"/>
            <a:pathLst>
              <a:path w="547490" h="547490">
                <a:moveTo>
                  <a:pt x="0" y="0"/>
                </a:moveTo>
                <a:lnTo>
                  <a:pt x="0" y="547490"/>
                </a:lnTo>
                <a:lnTo>
                  <a:pt x="547490" y="547490"/>
                </a:lnTo>
                <a:lnTo>
                  <a:pt x="0"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35" name="Freeform: Shape 234">
            <a:extLst>
              <a:ext uri="{FF2B5EF4-FFF2-40B4-BE49-F238E27FC236}">
                <a16:creationId xmlns:a16="http://schemas.microsoft.com/office/drawing/2014/main" id="{38C334F9-394F-4AA2-A4EF-C9F7AD2CB2DA}"/>
              </a:ext>
            </a:extLst>
          </p:cNvPr>
          <p:cNvSpPr/>
          <p:nvPr/>
        </p:nvSpPr>
        <p:spPr bwMode="gray">
          <a:xfrm flipH="1">
            <a:off x="11650241" y="3334354"/>
            <a:ext cx="546204" cy="547490"/>
          </a:xfrm>
          <a:custGeom>
            <a:avLst/>
            <a:gdLst>
              <a:gd name="connsiteX0" fmla="*/ 0 w 546204"/>
              <a:gd name="connsiteY0" fmla="*/ 0 h 547490"/>
              <a:gd name="connsiteX1" fmla="*/ 0 w 546204"/>
              <a:gd name="connsiteY1" fmla="*/ 547490 h 547490"/>
              <a:gd name="connsiteX2" fmla="*/ 544918 w 546204"/>
              <a:gd name="connsiteY2" fmla="*/ 547490 h 547490"/>
              <a:gd name="connsiteX3" fmla="*/ 546204 w 546204"/>
              <a:gd name="connsiteY3" fmla="*/ 546204 h 547490"/>
              <a:gd name="connsiteX4" fmla="*/ 0 w 546204"/>
              <a:gd name="connsiteY4" fmla="*/ 0 h 547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204" h="547490">
                <a:moveTo>
                  <a:pt x="0" y="0"/>
                </a:moveTo>
                <a:lnTo>
                  <a:pt x="0" y="547490"/>
                </a:lnTo>
                <a:lnTo>
                  <a:pt x="544918" y="547490"/>
                </a:lnTo>
                <a:lnTo>
                  <a:pt x="546204" y="546204"/>
                </a:lnTo>
                <a:lnTo>
                  <a:pt x="0"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34" name="Freeform: Shape 233">
            <a:extLst>
              <a:ext uri="{FF2B5EF4-FFF2-40B4-BE49-F238E27FC236}">
                <a16:creationId xmlns:a16="http://schemas.microsoft.com/office/drawing/2014/main" id="{3BC84EC7-85CD-4749-8F7D-D48DE50814AB}"/>
              </a:ext>
            </a:extLst>
          </p:cNvPr>
          <p:cNvSpPr/>
          <p:nvPr/>
        </p:nvSpPr>
        <p:spPr bwMode="gray">
          <a:xfrm flipH="1">
            <a:off x="11648956" y="3879273"/>
            <a:ext cx="1285" cy="2570"/>
          </a:xfrm>
          <a:custGeom>
            <a:avLst/>
            <a:gdLst>
              <a:gd name="connsiteX0" fmla="*/ 1285 w 1285"/>
              <a:gd name="connsiteY0" fmla="*/ 0 h 2570"/>
              <a:gd name="connsiteX1" fmla="*/ 0 w 1285"/>
              <a:gd name="connsiteY1" fmla="*/ 1285 h 2570"/>
              <a:gd name="connsiteX2" fmla="*/ 1285 w 1285"/>
              <a:gd name="connsiteY2" fmla="*/ 2570 h 2570"/>
              <a:gd name="connsiteX3" fmla="*/ 1285 w 1285"/>
              <a:gd name="connsiteY3" fmla="*/ 0 h 2570"/>
            </a:gdLst>
            <a:ahLst/>
            <a:cxnLst>
              <a:cxn ang="0">
                <a:pos x="connsiteX0" y="connsiteY0"/>
              </a:cxn>
              <a:cxn ang="0">
                <a:pos x="connsiteX1" y="connsiteY1"/>
              </a:cxn>
              <a:cxn ang="0">
                <a:pos x="connsiteX2" y="connsiteY2"/>
              </a:cxn>
              <a:cxn ang="0">
                <a:pos x="connsiteX3" y="connsiteY3"/>
              </a:cxn>
            </a:cxnLst>
            <a:rect l="l" t="t" r="r" b="b"/>
            <a:pathLst>
              <a:path w="1285" h="2570">
                <a:moveTo>
                  <a:pt x="1285" y="0"/>
                </a:moveTo>
                <a:lnTo>
                  <a:pt x="0" y="1285"/>
                </a:lnTo>
                <a:lnTo>
                  <a:pt x="1285" y="2570"/>
                </a:lnTo>
                <a:lnTo>
                  <a:pt x="1285"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33" name="Freeform: Shape 232">
            <a:extLst>
              <a:ext uri="{FF2B5EF4-FFF2-40B4-BE49-F238E27FC236}">
                <a16:creationId xmlns:a16="http://schemas.microsoft.com/office/drawing/2014/main" id="{DF749C73-4E4B-457C-8945-7804E3C387D7}"/>
              </a:ext>
            </a:extLst>
          </p:cNvPr>
          <p:cNvSpPr/>
          <p:nvPr/>
        </p:nvSpPr>
        <p:spPr bwMode="gray">
          <a:xfrm flipH="1">
            <a:off x="11648956" y="3881844"/>
            <a:ext cx="547489" cy="968632"/>
          </a:xfrm>
          <a:custGeom>
            <a:avLst/>
            <a:gdLst>
              <a:gd name="connsiteX0" fmla="*/ 547489 w 547489"/>
              <a:gd name="connsiteY0" fmla="*/ 0 h 968632"/>
              <a:gd name="connsiteX1" fmla="*/ 544918 w 547489"/>
              <a:gd name="connsiteY1" fmla="*/ 0 h 968632"/>
              <a:gd name="connsiteX2" fmla="*/ 0 w 547489"/>
              <a:gd name="connsiteY2" fmla="*/ 544918 h 968632"/>
              <a:gd name="connsiteX3" fmla="*/ 0 w 547489"/>
              <a:gd name="connsiteY3" fmla="*/ 968632 h 968632"/>
              <a:gd name="connsiteX4" fmla="*/ 547489 w 547489"/>
              <a:gd name="connsiteY4" fmla="*/ 968632 h 968632"/>
              <a:gd name="connsiteX5" fmla="*/ 547489 w 547489"/>
              <a:gd name="connsiteY5" fmla="*/ 0 h 96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489" h="968632">
                <a:moveTo>
                  <a:pt x="547489" y="0"/>
                </a:moveTo>
                <a:lnTo>
                  <a:pt x="544918" y="0"/>
                </a:lnTo>
                <a:lnTo>
                  <a:pt x="0" y="544918"/>
                </a:lnTo>
                <a:lnTo>
                  <a:pt x="0" y="968632"/>
                </a:lnTo>
                <a:lnTo>
                  <a:pt x="547489" y="968632"/>
                </a:lnTo>
                <a:lnTo>
                  <a:pt x="547489"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45" name="Freeform: Shape 244">
            <a:extLst>
              <a:ext uri="{FF2B5EF4-FFF2-40B4-BE49-F238E27FC236}">
                <a16:creationId xmlns:a16="http://schemas.microsoft.com/office/drawing/2014/main" id="{C7CEF2F0-638A-4980-8929-051BBF2C7F2F}"/>
              </a:ext>
            </a:extLst>
          </p:cNvPr>
          <p:cNvSpPr/>
          <p:nvPr/>
        </p:nvSpPr>
        <p:spPr bwMode="gray">
          <a:xfrm rot="10800000" flipH="1">
            <a:off x="11648955" y="1942027"/>
            <a:ext cx="546219" cy="971203"/>
          </a:xfrm>
          <a:custGeom>
            <a:avLst/>
            <a:gdLst>
              <a:gd name="connsiteX0" fmla="*/ 0 w 546219"/>
              <a:gd name="connsiteY0" fmla="*/ 971203 h 971203"/>
              <a:gd name="connsiteX1" fmla="*/ 546219 w 546219"/>
              <a:gd name="connsiteY1" fmla="*/ 971203 h 971203"/>
              <a:gd name="connsiteX2" fmla="*/ 546219 w 546219"/>
              <a:gd name="connsiteY2" fmla="*/ 546219 h 971203"/>
              <a:gd name="connsiteX3" fmla="*/ 546219 w 546219"/>
              <a:gd name="connsiteY3" fmla="*/ 0 h 971203"/>
              <a:gd name="connsiteX4" fmla="*/ 0 w 546219"/>
              <a:gd name="connsiteY4" fmla="*/ 0 h 971203"/>
              <a:gd name="connsiteX5" fmla="*/ 0 w 546219"/>
              <a:gd name="connsiteY5" fmla="*/ 971203 h 97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219" h="971203">
                <a:moveTo>
                  <a:pt x="0" y="971203"/>
                </a:moveTo>
                <a:lnTo>
                  <a:pt x="546219" y="971203"/>
                </a:lnTo>
                <a:lnTo>
                  <a:pt x="546219" y="546219"/>
                </a:lnTo>
                <a:lnTo>
                  <a:pt x="546219" y="0"/>
                </a:lnTo>
                <a:lnTo>
                  <a:pt x="0" y="0"/>
                </a:lnTo>
                <a:lnTo>
                  <a:pt x="0" y="971203"/>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19" name="Right Triangle 2018">
            <a:extLst>
              <a:ext uri="{FF2B5EF4-FFF2-40B4-BE49-F238E27FC236}">
                <a16:creationId xmlns:a16="http://schemas.microsoft.com/office/drawing/2014/main" id="{1D6819BD-8598-43CF-BFB1-6037AB55C207}"/>
              </a:ext>
            </a:extLst>
          </p:cNvPr>
          <p:cNvSpPr/>
          <p:nvPr/>
        </p:nvSpPr>
        <p:spPr bwMode="gray">
          <a:xfrm flipV="1">
            <a:off x="10677301"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20" name="Right Triangle 2019">
            <a:extLst>
              <a:ext uri="{FF2B5EF4-FFF2-40B4-BE49-F238E27FC236}">
                <a16:creationId xmlns:a16="http://schemas.microsoft.com/office/drawing/2014/main" id="{8EE356BC-0A71-4CD4-A095-BEC31A67A473}"/>
              </a:ext>
            </a:extLst>
          </p:cNvPr>
          <p:cNvSpPr/>
          <p:nvPr/>
        </p:nvSpPr>
        <p:spPr bwMode="gray">
          <a:xfrm rot="10800000" flipV="1">
            <a:off x="10677302"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22" name="Right Triangle 2021">
            <a:extLst>
              <a:ext uri="{FF2B5EF4-FFF2-40B4-BE49-F238E27FC236}">
                <a16:creationId xmlns:a16="http://schemas.microsoft.com/office/drawing/2014/main" id="{409710D7-11B3-4620-9802-30238455809B}"/>
              </a:ext>
            </a:extLst>
          </p:cNvPr>
          <p:cNvSpPr/>
          <p:nvPr/>
        </p:nvSpPr>
        <p:spPr bwMode="gray">
          <a:xfrm>
            <a:off x="10677301" y="2910641"/>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23" name="Right Triangle 2022">
            <a:extLst>
              <a:ext uri="{FF2B5EF4-FFF2-40B4-BE49-F238E27FC236}">
                <a16:creationId xmlns:a16="http://schemas.microsoft.com/office/drawing/2014/main" id="{8EFDF76A-4616-49AB-ABBD-CEA6DC584EFE}"/>
              </a:ext>
            </a:extLst>
          </p:cNvPr>
          <p:cNvSpPr/>
          <p:nvPr/>
        </p:nvSpPr>
        <p:spPr bwMode="gray">
          <a:xfrm rot="10800000">
            <a:off x="10677301"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25" name="Right Triangle 2024">
            <a:extLst>
              <a:ext uri="{FF2B5EF4-FFF2-40B4-BE49-F238E27FC236}">
                <a16:creationId xmlns:a16="http://schemas.microsoft.com/office/drawing/2014/main" id="{EF4EC8A9-B6AF-403E-8785-406CEF3DBC24}"/>
              </a:ext>
            </a:extLst>
          </p:cNvPr>
          <p:cNvSpPr/>
          <p:nvPr/>
        </p:nvSpPr>
        <p:spPr bwMode="gray">
          <a:xfrm>
            <a:off x="10677301"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26" name="Right Triangle 2025">
            <a:extLst>
              <a:ext uri="{FF2B5EF4-FFF2-40B4-BE49-F238E27FC236}">
                <a16:creationId xmlns:a16="http://schemas.microsoft.com/office/drawing/2014/main" id="{4AF60922-FA1C-4D75-BCA2-347740776023}"/>
              </a:ext>
            </a:extLst>
          </p:cNvPr>
          <p:cNvSpPr/>
          <p:nvPr/>
        </p:nvSpPr>
        <p:spPr bwMode="gray">
          <a:xfrm rot="10800000">
            <a:off x="10677301"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30" name="Right Triangle 2029">
            <a:extLst>
              <a:ext uri="{FF2B5EF4-FFF2-40B4-BE49-F238E27FC236}">
                <a16:creationId xmlns:a16="http://schemas.microsoft.com/office/drawing/2014/main" id="{ABDD0D72-0532-41DC-8684-3A10E921B1E6}"/>
              </a:ext>
            </a:extLst>
          </p:cNvPr>
          <p:cNvSpPr/>
          <p:nvPr/>
        </p:nvSpPr>
        <p:spPr bwMode="gray">
          <a:xfrm flipV="1">
            <a:off x="4852550" y="3879273"/>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31" name="Right Triangle 2030">
            <a:extLst>
              <a:ext uri="{FF2B5EF4-FFF2-40B4-BE49-F238E27FC236}">
                <a16:creationId xmlns:a16="http://schemas.microsoft.com/office/drawing/2014/main" id="{99917340-BEED-401A-9164-5967390F4436}"/>
              </a:ext>
            </a:extLst>
          </p:cNvPr>
          <p:cNvSpPr/>
          <p:nvPr/>
        </p:nvSpPr>
        <p:spPr bwMode="gray">
          <a:xfrm rot="10800000" flipV="1">
            <a:off x="4852551"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34" name="Right Triangle 2033">
            <a:extLst>
              <a:ext uri="{FF2B5EF4-FFF2-40B4-BE49-F238E27FC236}">
                <a16:creationId xmlns:a16="http://schemas.microsoft.com/office/drawing/2014/main" id="{F38CA0B6-9FFE-4D40-9D53-D500AD1C1C95}"/>
              </a:ext>
            </a:extLst>
          </p:cNvPr>
          <p:cNvSpPr/>
          <p:nvPr/>
        </p:nvSpPr>
        <p:spPr bwMode="gray">
          <a:xfrm>
            <a:off x="4852550"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35" name="Right Triangle 2034">
            <a:extLst>
              <a:ext uri="{FF2B5EF4-FFF2-40B4-BE49-F238E27FC236}">
                <a16:creationId xmlns:a16="http://schemas.microsoft.com/office/drawing/2014/main" id="{8DD648D4-B2B7-4343-B218-8F2DFEEDFD90}"/>
              </a:ext>
            </a:extLst>
          </p:cNvPr>
          <p:cNvSpPr/>
          <p:nvPr/>
        </p:nvSpPr>
        <p:spPr bwMode="gray">
          <a:xfrm rot="10800000">
            <a:off x="4852551" y="2910641"/>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38" name="Right Triangle 2037">
            <a:extLst>
              <a:ext uri="{FF2B5EF4-FFF2-40B4-BE49-F238E27FC236}">
                <a16:creationId xmlns:a16="http://schemas.microsoft.com/office/drawing/2014/main" id="{7879B82B-73B6-4FB8-8C3F-D741B69008BB}"/>
              </a:ext>
            </a:extLst>
          </p:cNvPr>
          <p:cNvSpPr/>
          <p:nvPr/>
        </p:nvSpPr>
        <p:spPr bwMode="gray">
          <a:xfrm>
            <a:off x="4852550" y="1935282"/>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39" name="Right Triangle 2038">
            <a:extLst>
              <a:ext uri="{FF2B5EF4-FFF2-40B4-BE49-F238E27FC236}">
                <a16:creationId xmlns:a16="http://schemas.microsoft.com/office/drawing/2014/main" id="{7EE5363B-53DC-4F89-AAC4-C853D7200D02}"/>
              </a:ext>
            </a:extLst>
          </p:cNvPr>
          <p:cNvSpPr/>
          <p:nvPr/>
        </p:nvSpPr>
        <p:spPr bwMode="gray">
          <a:xfrm rot="10800000">
            <a:off x="4852551"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44" name="Right Triangle 2043">
            <a:extLst>
              <a:ext uri="{FF2B5EF4-FFF2-40B4-BE49-F238E27FC236}">
                <a16:creationId xmlns:a16="http://schemas.microsoft.com/office/drawing/2014/main" id="{814F1EB6-F00F-4E71-964F-EF0B01663B34}"/>
              </a:ext>
            </a:extLst>
          </p:cNvPr>
          <p:cNvSpPr/>
          <p:nvPr/>
        </p:nvSpPr>
        <p:spPr bwMode="gray">
          <a:xfrm flipH="1" flipV="1">
            <a:off x="5820710"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46" name="Right Triangle 2045">
            <a:extLst>
              <a:ext uri="{FF2B5EF4-FFF2-40B4-BE49-F238E27FC236}">
                <a16:creationId xmlns:a16="http://schemas.microsoft.com/office/drawing/2014/main" id="{915086CF-7425-481C-86AE-47D5C691F974}"/>
              </a:ext>
            </a:extLst>
          </p:cNvPr>
          <p:cNvSpPr/>
          <p:nvPr/>
        </p:nvSpPr>
        <p:spPr bwMode="gray">
          <a:xfrm flipH="1">
            <a:off x="5820710" y="2910641"/>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47" name="Right Triangle 2046">
            <a:extLst>
              <a:ext uri="{FF2B5EF4-FFF2-40B4-BE49-F238E27FC236}">
                <a16:creationId xmlns:a16="http://schemas.microsoft.com/office/drawing/2014/main" id="{16B9ABD7-7982-4680-86D4-36A21D276435}"/>
              </a:ext>
            </a:extLst>
          </p:cNvPr>
          <p:cNvSpPr/>
          <p:nvPr/>
        </p:nvSpPr>
        <p:spPr bwMode="gray">
          <a:xfrm rot="10800000" flipH="1">
            <a:off x="5820710"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49" name="Right Triangle 2048">
            <a:extLst>
              <a:ext uri="{FF2B5EF4-FFF2-40B4-BE49-F238E27FC236}">
                <a16:creationId xmlns:a16="http://schemas.microsoft.com/office/drawing/2014/main" id="{D8B89FD3-FA21-4F0F-B055-5B666BAA55D2}"/>
              </a:ext>
            </a:extLst>
          </p:cNvPr>
          <p:cNvSpPr/>
          <p:nvPr/>
        </p:nvSpPr>
        <p:spPr bwMode="gray">
          <a:xfrm flipH="1">
            <a:off x="5820710" y="1942027"/>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050" name="Right Triangle 2049">
            <a:extLst>
              <a:ext uri="{FF2B5EF4-FFF2-40B4-BE49-F238E27FC236}">
                <a16:creationId xmlns:a16="http://schemas.microsoft.com/office/drawing/2014/main" id="{6766A0F2-5896-4389-87A6-23AE2C9D2509}"/>
              </a:ext>
            </a:extLst>
          </p:cNvPr>
          <p:cNvSpPr/>
          <p:nvPr/>
        </p:nvSpPr>
        <p:spPr bwMode="gray">
          <a:xfrm rot="10800000" flipH="1">
            <a:off x="5820711"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75" name="Right Triangle 1874">
            <a:extLst>
              <a:ext uri="{FF2B5EF4-FFF2-40B4-BE49-F238E27FC236}">
                <a16:creationId xmlns:a16="http://schemas.microsoft.com/office/drawing/2014/main" id="{5FCC728E-10DD-4481-BA79-219E3F3D4DAC}"/>
              </a:ext>
            </a:extLst>
          </p:cNvPr>
          <p:cNvSpPr/>
          <p:nvPr/>
        </p:nvSpPr>
        <p:spPr bwMode="gray">
          <a:xfrm flipV="1">
            <a:off x="6792036"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78" name="Right Triangle 1877">
            <a:extLst>
              <a:ext uri="{FF2B5EF4-FFF2-40B4-BE49-F238E27FC236}">
                <a16:creationId xmlns:a16="http://schemas.microsoft.com/office/drawing/2014/main" id="{E7CA5C7D-A87F-472A-B875-62495FDEAF5F}"/>
              </a:ext>
            </a:extLst>
          </p:cNvPr>
          <p:cNvSpPr/>
          <p:nvPr/>
        </p:nvSpPr>
        <p:spPr bwMode="gray">
          <a:xfrm>
            <a:off x="6792036" y="2910641"/>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80" name="Right Triangle 1879">
            <a:extLst>
              <a:ext uri="{FF2B5EF4-FFF2-40B4-BE49-F238E27FC236}">
                <a16:creationId xmlns:a16="http://schemas.microsoft.com/office/drawing/2014/main" id="{04BE22E5-646C-4420-BC1C-E6F9E03F4937}"/>
              </a:ext>
            </a:extLst>
          </p:cNvPr>
          <p:cNvSpPr/>
          <p:nvPr/>
        </p:nvSpPr>
        <p:spPr bwMode="gray">
          <a:xfrm>
            <a:off x="6792036"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81" name="Right Triangle 1880">
            <a:extLst>
              <a:ext uri="{FF2B5EF4-FFF2-40B4-BE49-F238E27FC236}">
                <a16:creationId xmlns:a16="http://schemas.microsoft.com/office/drawing/2014/main" id="{3CE49CD1-BF2B-4866-AE49-94D6C933631B}"/>
              </a:ext>
            </a:extLst>
          </p:cNvPr>
          <p:cNvSpPr/>
          <p:nvPr/>
        </p:nvSpPr>
        <p:spPr bwMode="gray">
          <a:xfrm rot="10800000">
            <a:off x="6792037"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85" name="Right Triangle 1884">
            <a:extLst>
              <a:ext uri="{FF2B5EF4-FFF2-40B4-BE49-F238E27FC236}">
                <a16:creationId xmlns:a16="http://schemas.microsoft.com/office/drawing/2014/main" id="{30AE22E4-EEFF-494C-84F3-421A9FDBED18}"/>
              </a:ext>
            </a:extLst>
          </p:cNvPr>
          <p:cNvSpPr/>
          <p:nvPr/>
        </p:nvSpPr>
        <p:spPr bwMode="gray">
          <a:xfrm flipH="1" flipV="1">
            <a:off x="7763239"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86" name="Right Triangle 1885">
            <a:extLst>
              <a:ext uri="{FF2B5EF4-FFF2-40B4-BE49-F238E27FC236}">
                <a16:creationId xmlns:a16="http://schemas.microsoft.com/office/drawing/2014/main" id="{8874D617-728D-4640-916C-D31B5FBE6E69}"/>
              </a:ext>
            </a:extLst>
          </p:cNvPr>
          <p:cNvSpPr/>
          <p:nvPr/>
        </p:nvSpPr>
        <p:spPr bwMode="gray">
          <a:xfrm rot="10800000" flipH="1" flipV="1">
            <a:off x="7763240"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88" name="Right Triangle 1887">
            <a:extLst>
              <a:ext uri="{FF2B5EF4-FFF2-40B4-BE49-F238E27FC236}">
                <a16:creationId xmlns:a16="http://schemas.microsoft.com/office/drawing/2014/main" id="{DC72139E-279F-4070-B381-FB773D9FF72E}"/>
              </a:ext>
            </a:extLst>
          </p:cNvPr>
          <p:cNvSpPr/>
          <p:nvPr/>
        </p:nvSpPr>
        <p:spPr bwMode="gray">
          <a:xfrm flipH="1">
            <a:off x="7763239" y="2910641"/>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89" name="Right Triangle 1888">
            <a:extLst>
              <a:ext uri="{FF2B5EF4-FFF2-40B4-BE49-F238E27FC236}">
                <a16:creationId xmlns:a16="http://schemas.microsoft.com/office/drawing/2014/main" id="{EDCC7912-1A3E-4D24-9D79-DE041A6E4329}"/>
              </a:ext>
            </a:extLst>
          </p:cNvPr>
          <p:cNvSpPr/>
          <p:nvPr/>
        </p:nvSpPr>
        <p:spPr bwMode="gray">
          <a:xfrm rot="10800000" flipH="1">
            <a:off x="7763240"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92" name="Right Triangle 1891">
            <a:extLst>
              <a:ext uri="{FF2B5EF4-FFF2-40B4-BE49-F238E27FC236}">
                <a16:creationId xmlns:a16="http://schemas.microsoft.com/office/drawing/2014/main" id="{F50CC2E1-0834-451A-AA95-EA8855B125D1}"/>
              </a:ext>
            </a:extLst>
          </p:cNvPr>
          <p:cNvSpPr/>
          <p:nvPr/>
        </p:nvSpPr>
        <p:spPr bwMode="gray">
          <a:xfrm flipH="1">
            <a:off x="7763239"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93" name="Right Triangle 1892">
            <a:extLst>
              <a:ext uri="{FF2B5EF4-FFF2-40B4-BE49-F238E27FC236}">
                <a16:creationId xmlns:a16="http://schemas.microsoft.com/office/drawing/2014/main" id="{3817AF85-24A1-47E4-A8F5-759512F8DAA5}"/>
              </a:ext>
            </a:extLst>
          </p:cNvPr>
          <p:cNvSpPr/>
          <p:nvPr/>
        </p:nvSpPr>
        <p:spPr bwMode="gray">
          <a:xfrm rot="10800000" flipH="1">
            <a:off x="7763240"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98" name="Right Triangle 1897">
            <a:extLst>
              <a:ext uri="{FF2B5EF4-FFF2-40B4-BE49-F238E27FC236}">
                <a16:creationId xmlns:a16="http://schemas.microsoft.com/office/drawing/2014/main" id="{9D72D80E-C41F-4FA8-838C-1E61BAFFA0C5}"/>
              </a:ext>
            </a:extLst>
          </p:cNvPr>
          <p:cNvSpPr/>
          <p:nvPr/>
        </p:nvSpPr>
        <p:spPr bwMode="gray">
          <a:xfrm flipV="1">
            <a:off x="8734441" y="387927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01" name="Right Triangle 1900">
            <a:extLst>
              <a:ext uri="{FF2B5EF4-FFF2-40B4-BE49-F238E27FC236}">
                <a16:creationId xmlns:a16="http://schemas.microsoft.com/office/drawing/2014/main" id="{8C5A9E46-8335-4A0D-A2D7-E2799BA36966}"/>
              </a:ext>
            </a:extLst>
          </p:cNvPr>
          <p:cNvSpPr/>
          <p:nvPr/>
        </p:nvSpPr>
        <p:spPr bwMode="gray">
          <a:xfrm>
            <a:off x="8734441"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02" name="Right Triangle 1901">
            <a:extLst>
              <a:ext uri="{FF2B5EF4-FFF2-40B4-BE49-F238E27FC236}">
                <a16:creationId xmlns:a16="http://schemas.microsoft.com/office/drawing/2014/main" id="{4470B8DC-3790-4FAE-85D2-9FF2BD64A934}"/>
              </a:ext>
            </a:extLst>
          </p:cNvPr>
          <p:cNvSpPr/>
          <p:nvPr/>
        </p:nvSpPr>
        <p:spPr bwMode="gray">
          <a:xfrm rot="10800000">
            <a:off x="8734441" y="2910641"/>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04" name="Right Triangle 1903">
            <a:extLst>
              <a:ext uri="{FF2B5EF4-FFF2-40B4-BE49-F238E27FC236}">
                <a16:creationId xmlns:a16="http://schemas.microsoft.com/office/drawing/2014/main" id="{65B4272E-5456-426A-A5DE-6493100A48EC}"/>
              </a:ext>
            </a:extLst>
          </p:cNvPr>
          <p:cNvSpPr/>
          <p:nvPr/>
        </p:nvSpPr>
        <p:spPr bwMode="gray">
          <a:xfrm rot="10800000">
            <a:off x="8734441"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09" name="Right Triangle 1908">
            <a:extLst>
              <a:ext uri="{FF2B5EF4-FFF2-40B4-BE49-F238E27FC236}">
                <a16:creationId xmlns:a16="http://schemas.microsoft.com/office/drawing/2014/main" id="{5EE3B165-4273-4820-9E19-8102CA9E567A}"/>
              </a:ext>
            </a:extLst>
          </p:cNvPr>
          <p:cNvSpPr/>
          <p:nvPr/>
        </p:nvSpPr>
        <p:spPr bwMode="gray">
          <a:xfrm flipH="1" flipV="1">
            <a:off x="9705646"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10" name="Right Triangle 1909">
            <a:extLst>
              <a:ext uri="{FF2B5EF4-FFF2-40B4-BE49-F238E27FC236}">
                <a16:creationId xmlns:a16="http://schemas.microsoft.com/office/drawing/2014/main" id="{F1F9E406-4998-4025-8A7A-BFEB88E3BFE7}"/>
              </a:ext>
            </a:extLst>
          </p:cNvPr>
          <p:cNvSpPr/>
          <p:nvPr/>
        </p:nvSpPr>
        <p:spPr bwMode="gray">
          <a:xfrm rot="10800000" flipH="1" flipV="1">
            <a:off x="9705647" y="3879273"/>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12" name="Right Triangle 1911">
            <a:extLst>
              <a:ext uri="{FF2B5EF4-FFF2-40B4-BE49-F238E27FC236}">
                <a16:creationId xmlns:a16="http://schemas.microsoft.com/office/drawing/2014/main" id="{C18674EB-E4BE-4A58-AB79-6A9E06C3C4FF}"/>
              </a:ext>
            </a:extLst>
          </p:cNvPr>
          <p:cNvSpPr/>
          <p:nvPr/>
        </p:nvSpPr>
        <p:spPr bwMode="gray">
          <a:xfrm rot="10800000" flipH="1">
            <a:off x="9705646"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15" name="Right Triangle 1914">
            <a:extLst>
              <a:ext uri="{FF2B5EF4-FFF2-40B4-BE49-F238E27FC236}">
                <a16:creationId xmlns:a16="http://schemas.microsoft.com/office/drawing/2014/main" id="{6D5BE61D-BDBA-4391-99B9-65051A307B70}"/>
              </a:ext>
            </a:extLst>
          </p:cNvPr>
          <p:cNvSpPr/>
          <p:nvPr/>
        </p:nvSpPr>
        <p:spPr bwMode="gray">
          <a:xfrm flipH="1">
            <a:off x="9705646" y="1942027"/>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16" name="Right Triangle 1915">
            <a:extLst>
              <a:ext uri="{FF2B5EF4-FFF2-40B4-BE49-F238E27FC236}">
                <a16:creationId xmlns:a16="http://schemas.microsoft.com/office/drawing/2014/main" id="{05ED0F0E-8D28-4555-9217-CB6761C745B3}"/>
              </a:ext>
            </a:extLst>
          </p:cNvPr>
          <p:cNvSpPr/>
          <p:nvPr/>
        </p:nvSpPr>
        <p:spPr bwMode="gray">
          <a:xfrm rot="10800000" flipH="1">
            <a:off x="9705646" y="1942027"/>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29" name="Freeform: Shape 228">
            <a:extLst>
              <a:ext uri="{FF2B5EF4-FFF2-40B4-BE49-F238E27FC236}">
                <a16:creationId xmlns:a16="http://schemas.microsoft.com/office/drawing/2014/main" id="{AC5E1B3C-46B3-4CFA-9D39-CCA736118F51}"/>
              </a:ext>
            </a:extLst>
          </p:cNvPr>
          <p:cNvSpPr/>
          <p:nvPr/>
        </p:nvSpPr>
        <p:spPr bwMode="gray">
          <a:xfrm flipH="1">
            <a:off x="11648956" y="3880558"/>
            <a:ext cx="2571" cy="1286"/>
          </a:xfrm>
          <a:custGeom>
            <a:avLst/>
            <a:gdLst>
              <a:gd name="connsiteX0" fmla="*/ 1286 w 2571"/>
              <a:gd name="connsiteY0" fmla="*/ 0 h 1286"/>
              <a:gd name="connsiteX1" fmla="*/ 0 w 2571"/>
              <a:gd name="connsiteY1" fmla="*/ 1286 h 1286"/>
              <a:gd name="connsiteX2" fmla="*/ 2571 w 2571"/>
              <a:gd name="connsiteY2" fmla="*/ 1286 h 1286"/>
              <a:gd name="connsiteX3" fmla="*/ 2571 w 2571"/>
              <a:gd name="connsiteY3" fmla="*/ 1285 h 1286"/>
              <a:gd name="connsiteX4" fmla="*/ 1286 w 2571"/>
              <a:gd name="connsiteY4" fmla="*/ 0 h 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286">
                <a:moveTo>
                  <a:pt x="1286" y="0"/>
                </a:moveTo>
                <a:lnTo>
                  <a:pt x="0" y="1286"/>
                </a:lnTo>
                <a:lnTo>
                  <a:pt x="2571" y="1286"/>
                </a:lnTo>
                <a:lnTo>
                  <a:pt x="2571" y="1285"/>
                </a:lnTo>
                <a:lnTo>
                  <a:pt x="1286"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28" name="Freeform: Shape 227">
            <a:extLst>
              <a:ext uri="{FF2B5EF4-FFF2-40B4-BE49-F238E27FC236}">
                <a16:creationId xmlns:a16="http://schemas.microsoft.com/office/drawing/2014/main" id="{19FA3AA0-F2EF-437E-ADCE-048194A33E72}"/>
              </a:ext>
            </a:extLst>
          </p:cNvPr>
          <p:cNvSpPr/>
          <p:nvPr/>
        </p:nvSpPr>
        <p:spPr bwMode="gray">
          <a:xfrm flipH="1">
            <a:off x="11651527" y="3881844"/>
            <a:ext cx="544918" cy="544918"/>
          </a:xfrm>
          <a:custGeom>
            <a:avLst/>
            <a:gdLst>
              <a:gd name="connsiteX0" fmla="*/ 544918 w 544918"/>
              <a:gd name="connsiteY0" fmla="*/ 0 h 544918"/>
              <a:gd name="connsiteX1" fmla="*/ 0 w 544918"/>
              <a:gd name="connsiteY1" fmla="*/ 0 h 544918"/>
              <a:gd name="connsiteX2" fmla="*/ 0 w 544918"/>
              <a:gd name="connsiteY2" fmla="*/ 544918 h 544918"/>
              <a:gd name="connsiteX3" fmla="*/ 544918 w 544918"/>
              <a:gd name="connsiteY3" fmla="*/ 0 h 544918"/>
            </a:gdLst>
            <a:ahLst/>
            <a:cxnLst>
              <a:cxn ang="0">
                <a:pos x="connsiteX0" y="connsiteY0"/>
              </a:cxn>
              <a:cxn ang="0">
                <a:pos x="connsiteX1" y="connsiteY1"/>
              </a:cxn>
              <a:cxn ang="0">
                <a:pos x="connsiteX2" y="connsiteY2"/>
              </a:cxn>
              <a:cxn ang="0">
                <a:pos x="connsiteX3" y="connsiteY3"/>
              </a:cxn>
            </a:cxnLst>
            <a:rect l="l" t="t" r="r" b="b"/>
            <a:pathLst>
              <a:path w="544918" h="544918">
                <a:moveTo>
                  <a:pt x="544918" y="0"/>
                </a:moveTo>
                <a:lnTo>
                  <a:pt x="0" y="0"/>
                </a:lnTo>
                <a:lnTo>
                  <a:pt x="0" y="544918"/>
                </a:lnTo>
                <a:lnTo>
                  <a:pt x="544918"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25" name="Freeform: Shape 224">
            <a:extLst>
              <a:ext uri="{FF2B5EF4-FFF2-40B4-BE49-F238E27FC236}">
                <a16:creationId xmlns:a16="http://schemas.microsoft.com/office/drawing/2014/main" id="{FDF9BFF8-7F41-48EA-A947-A6BBD48D6F33}"/>
              </a:ext>
            </a:extLst>
          </p:cNvPr>
          <p:cNvSpPr/>
          <p:nvPr/>
        </p:nvSpPr>
        <p:spPr bwMode="gray">
          <a:xfrm flipH="1">
            <a:off x="11648955" y="2365740"/>
            <a:ext cx="547490" cy="547490"/>
          </a:xfrm>
          <a:custGeom>
            <a:avLst/>
            <a:gdLst>
              <a:gd name="connsiteX0" fmla="*/ 0 w 547490"/>
              <a:gd name="connsiteY0" fmla="*/ 0 h 547490"/>
              <a:gd name="connsiteX1" fmla="*/ 0 w 547490"/>
              <a:gd name="connsiteY1" fmla="*/ 547490 h 547490"/>
              <a:gd name="connsiteX2" fmla="*/ 547490 w 547490"/>
              <a:gd name="connsiteY2" fmla="*/ 547490 h 547490"/>
              <a:gd name="connsiteX3" fmla="*/ 0 w 547490"/>
              <a:gd name="connsiteY3" fmla="*/ 0 h 547490"/>
            </a:gdLst>
            <a:ahLst/>
            <a:cxnLst>
              <a:cxn ang="0">
                <a:pos x="connsiteX0" y="connsiteY0"/>
              </a:cxn>
              <a:cxn ang="0">
                <a:pos x="connsiteX1" y="connsiteY1"/>
              </a:cxn>
              <a:cxn ang="0">
                <a:pos x="connsiteX2" y="connsiteY2"/>
              </a:cxn>
              <a:cxn ang="0">
                <a:pos x="connsiteX3" y="connsiteY3"/>
              </a:cxn>
            </a:cxnLst>
            <a:rect l="l" t="t" r="r" b="b"/>
            <a:pathLst>
              <a:path w="547490" h="547490">
                <a:moveTo>
                  <a:pt x="0" y="0"/>
                </a:moveTo>
                <a:lnTo>
                  <a:pt x="0" y="547490"/>
                </a:lnTo>
                <a:lnTo>
                  <a:pt x="547490" y="547490"/>
                </a:lnTo>
                <a:lnTo>
                  <a:pt x="0"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23" name="Freeform: Shape 222">
            <a:extLst>
              <a:ext uri="{FF2B5EF4-FFF2-40B4-BE49-F238E27FC236}">
                <a16:creationId xmlns:a16="http://schemas.microsoft.com/office/drawing/2014/main" id="{B0AC770F-5A24-4AA8-AF5E-FC8750033853}"/>
              </a:ext>
            </a:extLst>
          </p:cNvPr>
          <p:cNvSpPr/>
          <p:nvPr/>
        </p:nvSpPr>
        <p:spPr bwMode="gray">
          <a:xfrm flipH="1">
            <a:off x="11650241" y="3334354"/>
            <a:ext cx="546204" cy="547490"/>
          </a:xfrm>
          <a:custGeom>
            <a:avLst/>
            <a:gdLst>
              <a:gd name="connsiteX0" fmla="*/ 0 w 546204"/>
              <a:gd name="connsiteY0" fmla="*/ 0 h 547490"/>
              <a:gd name="connsiteX1" fmla="*/ 0 w 546204"/>
              <a:gd name="connsiteY1" fmla="*/ 547490 h 547490"/>
              <a:gd name="connsiteX2" fmla="*/ 544918 w 546204"/>
              <a:gd name="connsiteY2" fmla="*/ 547490 h 547490"/>
              <a:gd name="connsiteX3" fmla="*/ 546204 w 546204"/>
              <a:gd name="connsiteY3" fmla="*/ 546204 h 547490"/>
              <a:gd name="connsiteX4" fmla="*/ 0 w 546204"/>
              <a:gd name="connsiteY4" fmla="*/ 0 h 547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204" h="547490">
                <a:moveTo>
                  <a:pt x="0" y="0"/>
                </a:moveTo>
                <a:lnTo>
                  <a:pt x="0" y="547490"/>
                </a:lnTo>
                <a:lnTo>
                  <a:pt x="544918" y="547490"/>
                </a:lnTo>
                <a:lnTo>
                  <a:pt x="546204" y="546204"/>
                </a:lnTo>
                <a:lnTo>
                  <a:pt x="0"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22" name="Freeform: Shape 221">
            <a:extLst>
              <a:ext uri="{FF2B5EF4-FFF2-40B4-BE49-F238E27FC236}">
                <a16:creationId xmlns:a16="http://schemas.microsoft.com/office/drawing/2014/main" id="{DDD7B8D0-1B08-4A21-B557-E83E4BA75602}"/>
              </a:ext>
            </a:extLst>
          </p:cNvPr>
          <p:cNvSpPr/>
          <p:nvPr/>
        </p:nvSpPr>
        <p:spPr bwMode="gray">
          <a:xfrm flipH="1">
            <a:off x="11648956" y="3879273"/>
            <a:ext cx="1285" cy="2570"/>
          </a:xfrm>
          <a:custGeom>
            <a:avLst/>
            <a:gdLst>
              <a:gd name="connsiteX0" fmla="*/ 1285 w 1285"/>
              <a:gd name="connsiteY0" fmla="*/ 0 h 2570"/>
              <a:gd name="connsiteX1" fmla="*/ 0 w 1285"/>
              <a:gd name="connsiteY1" fmla="*/ 1285 h 2570"/>
              <a:gd name="connsiteX2" fmla="*/ 1285 w 1285"/>
              <a:gd name="connsiteY2" fmla="*/ 2570 h 2570"/>
              <a:gd name="connsiteX3" fmla="*/ 1285 w 1285"/>
              <a:gd name="connsiteY3" fmla="*/ 0 h 2570"/>
            </a:gdLst>
            <a:ahLst/>
            <a:cxnLst>
              <a:cxn ang="0">
                <a:pos x="connsiteX0" y="connsiteY0"/>
              </a:cxn>
              <a:cxn ang="0">
                <a:pos x="connsiteX1" y="connsiteY1"/>
              </a:cxn>
              <a:cxn ang="0">
                <a:pos x="connsiteX2" y="connsiteY2"/>
              </a:cxn>
              <a:cxn ang="0">
                <a:pos x="connsiteX3" y="connsiteY3"/>
              </a:cxn>
            </a:cxnLst>
            <a:rect l="l" t="t" r="r" b="b"/>
            <a:pathLst>
              <a:path w="1285" h="2570">
                <a:moveTo>
                  <a:pt x="1285" y="0"/>
                </a:moveTo>
                <a:lnTo>
                  <a:pt x="0" y="1285"/>
                </a:lnTo>
                <a:lnTo>
                  <a:pt x="1285" y="2570"/>
                </a:lnTo>
                <a:lnTo>
                  <a:pt x="1285"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21" name="Freeform: Shape 220">
            <a:extLst>
              <a:ext uri="{FF2B5EF4-FFF2-40B4-BE49-F238E27FC236}">
                <a16:creationId xmlns:a16="http://schemas.microsoft.com/office/drawing/2014/main" id="{CB5A6C26-DA04-4828-AA42-EBCEF28748D0}"/>
              </a:ext>
            </a:extLst>
          </p:cNvPr>
          <p:cNvSpPr/>
          <p:nvPr/>
        </p:nvSpPr>
        <p:spPr bwMode="gray">
          <a:xfrm flipH="1">
            <a:off x="11648956" y="3881844"/>
            <a:ext cx="547489" cy="968632"/>
          </a:xfrm>
          <a:custGeom>
            <a:avLst/>
            <a:gdLst>
              <a:gd name="connsiteX0" fmla="*/ 547489 w 547489"/>
              <a:gd name="connsiteY0" fmla="*/ 0 h 968632"/>
              <a:gd name="connsiteX1" fmla="*/ 544918 w 547489"/>
              <a:gd name="connsiteY1" fmla="*/ 0 h 968632"/>
              <a:gd name="connsiteX2" fmla="*/ 0 w 547489"/>
              <a:gd name="connsiteY2" fmla="*/ 544918 h 968632"/>
              <a:gd name="connsiteX3" fmla="*/ 0 w 547489"/>
              <a:gd name="connsiteY3" fmla="*/ 968632 h 968632"/>
              <a:gd name="connsiteX4" fmla="*/ 547489 w 547489"/>
              <a:gd name="connsiteY4" fmla="*/ 968632 h 968632"/>
              <a:gd name="connsiteX5" fmla="*/ 547489 w 547489"/>
              <a:gd name="connsiteY5" fmla="*/ 0 h 96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489" h="968632">
                <a:moveTo>
                  <a:pt x="547489" y="0"/>
                </a:moveTo>
                <a:lnTo>
                  <a:pt x="544918" y="0"/>
                </a:lnTo>
                <a:lnTo>
                  <a:pt x="0" y="544918"/>
                </a:lnTo>
                <a:lnTo>
                  <a:pt x="0" y="968632"/>
                </a:lnTo>
                <a:lnTo>
                  <a:pt x="547489" y="968632"/>
                </a:lnTo>
                <a:lnTo>
                  <a:pt x="547489" y="0"/>
                </a:lnTo>
                <a:close/>
              </a:path>
            </a:pathLst>
          </a:cu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8" name="Freeform: Shape 217">
            <a:extLst>
              <a:ext uri="{FF2B5EF4-FFF2-40B4-BE49-F238E27FC236}">
                <a16:creationId xmlns:a16="http://schemas.microsoft.com/office/drawing/2014/main" id="{88159924-FDA3-448C-8010-DBEF3EB85746}"/>
              </a:ext>
            </a:extLst>
          </p:cNvPr>
          <p:cNvSpPr/>
          <p:nvPr userDrawn="1"/>
        </p:nvSpPr>
        <p:spPr bwMode="gray">
          <a:xfrm rot="10800000" flipH="1">
            <a:off x="11648956" y="3880557"/>
            <a:ext cx="2571" cy="1286"/>
          </a:xfrm>
          <a:custGeom>
            <a:avLst/>
            <a:gdLst>
              <a:gd name="connsiteX0" fmla="*/ 1285 w 2571"/>
              <a:gd name="connsiteY0" fmla="*/ 1286 h 1286"/>
              <a:gd name="connsiteX1" fmla="*/ 2571 w 2571"/>
              <a:gd name="connsiteY1" fmla="*/ 0 h 1286"/>
              <a:gd name="connsiteX2" fmla="*/ 0 w 2571"/>
              <a:gd name="connsiteY2" fmla="*/ 0 h 1286"/>
              <a:gd name="connsiteX3" fmla="*/ 0 w 2571"/>
              <a:gd name="connsiteY3" fmla="*/ 1 h 1286"/>
              <a:gd name="connsiteX4" fmla="*/ 1285 w 2571"/>
              <a:gd name="connsiteY4" fmla="*/ 1286 h 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286">
                <a:moveTo>
                  <a:pt x="1285" y="1286"/>
                </a:moveTo>
                <a:lnTo>
                  <a:pt x="2571" y="0"/>
                </a:lnTo>
                <a:lnTo>
                  <a:pt x="0" y="0"/>
                </a:lnTo>
                <a:lnTo>
                  <a:pt x="0" y="1"/>
                </a:lnTo>
                <a:lnTo>
                  <a:pt x="1285" y="1286"/>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7" name="Freeform: Shape 216">
            <a:extLst>
              <a:ext uri="{FF2B5EF4-FFF2-40B4-BE49-F238E27FC236}">
                <a16:creationId xmlns:a16="http://schemas.microsoft.com/office/drawing/2014/main" id="{969C33E1-B136-43CD-AE39-A5CBB8735844}"/>
              </a:ext>
            </a:extLst>
          </p:cNvPr>
          <p:cNvSpPr/>
          <p:nvPr userDrawn="1"/>
        </p:nvSpPr>
        <p:spPr bwMode="gray">
          <a:xfrm rot="10800000" flipH="1">
            <a:off x="11651526" y="3881843"/>
            <a:ext cx="543648" cy="543648"/>
          </a:xfrm>
          <a:custGeom>
            <a:avLst/>
            <a:gdLst>
              <a:gd name="connsiteX0" fmla="*/ 0 w 543648"/>
              <a:gd name="connsiteY0" fmla="*/ 543648 h 543648"/>
              <a:gd name="connsiteX1" fmla="*/ 543648 w 543648"/>
              <a:gd name="connsiteY1" fmla="*/ 543648 h 543648"/>
              <a:gd name="connsiteX2" fmla="*/ 543648 w 543648"/>
              <a:gd name="connsiteY2" fmla="*/ 0 h 543648"/>
              <a:gd name="connsiteX3" fmla="*/ 0 w 543648"/>
              <a:gd name="connsiteY3" fmla="*/ 543648 h 543648"/>
            </a:gdLst>
            <a:ahLst/>
            <a:cxnLst>
              <a:cxn ang="0">
                <a:pos x="connsiteX0" y="connsiteY0"/>
              </a:cxn>
              <a:cxn ang="0">
                <a:pos x="connsiteX1" y="connsiteY1"/>
              </a:cxn>
              <a:cxn ang="0">
                <a:pos x="connsiteX2" y="connsiteY2"/>
              </a:cxn>
              <a:cxn ang="0">
                <a:pos x="connsiteX3" y="connsiteY3"/>
              </a:cxn>
            </a:cxnLst>
            <a:rect l="l" t="t" r="r" b="b"/>
            <a:pathLst>
              <a:path w="543648" h="543648">
                <a:moveTo>
                  <a:pt x="0" y="543648"/>
                </a:moveTo>
                <a:lnTo>
                  <a:pt x="543648" y="543648"/>
                </a:lnTo>
                <a:lnTo>
                  <a:pt x="543648" y="0"/>
                </a:lnTo>
                <a:lnTo>
                  <a:pt x="0" y="543648"/>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4" name="Freeform: Shape 213">
            <a:extLst>
              <a:ext uri="{FF2B5EF4-FFF2-40B4-BE49-F238E27FC236}">
                <a16:creationId xmlns:a16="http://schemas.microsoft.com/office/drawing/2014/main" id="{C90144CD-CCF9-4EFE-84E7-014729DB2848}"/>
              </a:ext>
            </a:extLst>
          </p:cNvPr>
          <p:cNvSpPr/>
          <p:nvPr userDrawn="1"/>
        </p:nvSpPr>
        <p:spPr bwMode="gray">
          <a:xfrm rot="10800000" flipH="1">
            <a:off x="11648954" y="1942027"/>
            <a:ext cx="546220" cy="971203"/>
          </a:xfrm>
          <a:custGeom>
            <a:avLst/>
            <a:gdLst>
              <a:gd name="connsiteX0" fmla="*/ 0 w 546220"/>
              <a:gd name="connsiteY0" fmla="*/ 971203 h 971203"/>
              <a:gd name="connsiteX1" fmla="*/ 546220 w 546220"/>
              <a:gd name="connsiteY1" fmla="*/ 971203 h 971203"/>
              <a:gd name="connsiteX2" fmla="*/ 546220 w 546220"/>
              <a:gd name="connsiteY2" fmla="*/ 546220 h 971203"/>
              <a:gd name="connsiteX3" fmla="*/ 0 w 546220"/>
              <a:gd name="connsiteY3" fmla="*/ 0 h 971203"/>
              <a:gd name="connsiteX4" fmla="*/ 0 w 546220"/>
              <a:gd name="connsiteY4" fmla="*/ 971203 h 971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220" h="971203">
                <a:moveTo>
                  <a:pt x="0" y="971203"/>
                </a:moveTo>
                <a:lnTo>
                  <a:pt x="546220" y="971203"/>
                </a:lnTo>
                <a:lnTo>
                  <a:pt x="546220" y="546220"/>
                </a:lnTo>
                <a:lnTo>
                  <a:pt x="0" y="0"/>
                </a:lnTo>
                <a:lnTo>
                  <a:pt x="0" y="971203"/>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3" name="Freeform: Shape 212">
            <a:extLst>
              <a:ext uri="{FF2B5EF4-FFF2-40B4-BE49-F238E27FC236}">
                <a16:creationId xmlns:a16="http://schemas.microsoft.com/office/drawing/2014/main" id="{4B31D812-5C48-4B80-8E11-C181C38366FA}"/>
              </a:ext>
            </a:extLst>
          </p:cNvPr>
          <p:cNvSpPr/>
          <p:nvPr userDrawn="1"/>
        </p:nvSpPr>
        <p:spPr bwMode="gray">
          <a:xfrm rot="10800000" flipH="1">
            <a:off x="11650240" y="3335623"/>
            <a:ext cx="544934" cy="546220"/>
          </a:xfrm>
          <a:custGeom>
            <a:avLst/>
            <a:gdLst>
              <a:gd name="connsiteX0" fmla="*/ 544934 w 544934"/>
              <a:gd name="connsiteY0" fmla="*/ 546220 h 546220"/>
              <a:gd name="connsiteX1" fmla="*/ 544934 w 544934"/>
              <a:gd name="connsiteY1" fmla="*/ 0 h 546220"/>
              <a:gd name="connsiteX2" fmla="*/ 1286 w 544934"/>
              <a:gd name="connsiteY2" fmla="*/ 0 h 546220"/>
              <a:gd name="connsiteX3" fmla="*/ 0 w 544934"/>
              <a:gd name="connsiteY3" fmla="*/ 1286 h 546220"/>
              <a:gd name="connsiteX4" fmla="*/ 544934 w 544934"/>
              <a:gd name="connsiteY4" fmla="*/ 546220 h 546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934" h="546220">
                <a:moveTo>
                  <a:pt x="544934" y="546220"/>
                </a:moveTo>
                <a:lnTo>
                  <a:pt x="544934" y="0"/>
                </a:lnTo>
                <a:lnTo>
                  <a:pt x="1286" y="0"/>
                </a:lnTo>
                <a:lnTo>
                  <a:pt x="0" y="1286"/>
                </a:lnTo>
                <a:lnTo>
                  <a:pt x="544934" y="54622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2" name="Freeform: Shape 211">
            <a:extLst>
              <a:ext uri="{FF2B5EF4-FFF2-40B4-BE49-F238E27FC236}">
                <a16:creationId xmlns:a16="http://schemas.microsoft.com/office/drawing/2014/main" id="{A9F0B558-8DF2-447D-B052-3931855F11FC}"/>
              </a:ext>
            </a:extLst>
          </p:cNvPr>
          <p:cNvSpPr/>
          <p:nvPr userDrawn="1"/>
        </p:nvSpPr>
        <p:spPr bwMode="gray">
          <a:xfrm rot="10800000" flipH="1">
            <a:off x="11648956" y="3879272"/>
            <a:ext cx="1285" cy="2570"/>
          </a:xfrm>
          <a:custGeom>
            <a:avLst/>
            <a:gdLst>
              <a:gd name="connsiteX0" fmla="*/ 0 w 1285"/>
              <a:gd name="connsiteY0" fmla="*/ 2570 h 2570"/>
              <a:gd name="connsiteX1" fmla="*/ 1285 w 1285"/>
              <a:gd name="connsiteY1" fmla="*/ 1285 h 2570"/>
              <a:gd name="connsiteX2" fmla="*/ 0 w 1285"/>
              <a:gd name="connsiteY2" fmla="*/ 0 h 2570"/>
              <a:gd name="connsiteX3" fmla="*/ 0 w 1285"/>
              <a:gd name="connsiteY3" fmla="*/ 2570 h 2570"/>
            </a:gdLst>
            <a:ahLst/>
            <a:cxnLst>
              <a:cxn ang="0">
                <a:pos x="connsiteX0" y="connsiteY0"/>
              </a:cxn>
              <a:cxn ang="0">
                <a:pos x="connsiteX1" y="connsiteY1"/>
              </a:cxn>
              <a:cxn ang="0">
                <a:pos x="connsiteX2" y="connsiteY2"/>
              </a:cxn>
              <a:cxn ang="0">
                <a:pos x="connsiteX3" y="connsiteY3"/>
              </a:cxn>
            </a:cxnLst>
            <a:rect l="l" t="t" r="r" b="b"/>
            <a:pathLst>
              <a:path w="1285" h="2570">
                <a:moveTo>
                  <a:pt x="0" y="2570"/>
                </a:moveTo>
                <a:lnTo>
                  <a:pt x="1285" y="1285"/>
                </a:lnTo>
                <a:lnTo>
                  <a:pt x="0" y="0"/>
                </a:lnTo>
                <a:lnTo>
                  <a:pt x="0" y="2570"/>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211" name="Freeform: Shape 210">
            <a:extLst>
              <a:ext uri="{FF2B5EF4-FFF2-40B4-BE49-F238E27FC236}">
                <a16:creationId xmlns:a16="http://schemas.microsoft.com/office/drawing/2014/main" id="{DCA9266A-3540-4755-B797-3A415AFFB846}"/>
              </a:ext>
            </a:extLst>
          </p:cNvPr>
          <p:cNvSpPr/>
          <p:nvPr userDrawn="1"/>
        </p:nvSpPr>
        <p:spPr bwMode="gray">
          <a:xfrm rot="10800000" flipH="1">
            <a:off x="11648956" y="3881843"/>
            <a:ext cx="546219" cy="968632"/>
          </a:xfrm>
          <a:custGeom>
            <a:avLst/>
            <a:gdLst>
              <a:gd name="connsiteX0" fmla="*/ 0 w 546219"/>
              <a:gd name="connsiteY0" fmla="*/ 968632 h 968632"/>
              <a:gd name="connsiteX1" fmla="*/ 2571 w 546219"/>
              <a:gd name="connsiteY1" fmla="*/ 968632 h 968632"/>
              <a:gd name="connsiteX2" fmla="*/ 546219 w 546219"/>
              <a:gd name="connsiteY2" fmla="*/ 424984 h 968632"/>
              <a:gd name="connsiteX3" fmla="*/ 546219 w 546219"/>
              <a:gd name="connsiteY3" fmla="*/ 0 h 968632"/>
              <a:gd name="connsiteX4" fmla="*/ 0 w 546219"/>
              <a:gd name="connsiteY4" fmla="*/ 0 h 968632"/>
              <a:gd name="connsiteX5" fmla="*/ 0 w 546219"/>
              <a:gd name="connsiteY5" fmla="*/ 968632 h 96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219" h="968632">
                <a:moveTo>
                  <a:pt x="0" y="968632"/>
                </a:moveTo>
                <a:lnTo>
                  <a:pt x="2571" y="968632"/>
                </a:lnTo>
                <a:lnTo>
                  <a:pt x="546219" y="424984"/>
                </a:lnTo>
                <a:lnTo>
                  <a:pt x="546219" y="0"/>
                </a:lnTo>
                <a:lnTo>
                  <a:pt x="0" y="0"/>
                </a:lnTo>
                <a:lnTo>
                  <a:pt x="0" y="968632"/>
                </a:lnTo>
                <a:close/>
              </a:path>
            </a:pathLst>
          </a:cu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29" name="Right Triangle 1928">
            <a:extLst>
              <a:ext uri="{FF2B5EF4-FFF2-40B4-BE49-F238E27FC236}">
                <a16:creationId xmlns:a16="http://schemas.microsoft.com/office/drawing/2014/main" id="{1A17EDC8-CE1B-4CD2-8335-693D7D36208D}"/>
              </a:ext>
            </a:extLst>
          </p:cNvPr>
          <p:cNvSpPr/>
          <p:nvPr/>
        </p:nvSpPr>
        <p:spPr bwMode="gray">
          <a:xfrm flipV="1">
            <a:off x="10677301"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30" name="Right Triangle 1929">
            <a:extLst>
              <a:ext uri="{FF2B5EF4-FFF2-40B4-BE49-F238E27FC236}">
                <a16:creationId xmlns:a16="http://schemas.microsoft.com/office/drawing/2014/main" id="{32211C5B-F93E-46B8-91F9-81B3CC430F4A}"/>
              </a:ext>
            </a:extLst>
          </p:cNvPr>
          <p:cNvSpPr/>
          <p:nvPr/>
        </p:nvSpPr>
        <p:spPr bwMode="gray">
          <a:xfrm rot="10800000" flipV="1">
            <a:off x="10677302"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32" name="Right Triangle 1931">
            <a:extLst>
              <a:ext uri="{FF2B5EF4-FFF2-40B4-BE49-F238E27FC236}">
                <a16:creationId xmlns:a16="http://schemas.microsoft.com/office/drawing/2014/main" id="{C354B561-AC71-4339-9C52-AF1DD5D8E84E}"/>
              </a:ext>
            </a:extLst>
          </p:cNvPr>
          <p:cNvSpPr/>
          <p:nvPr/>
        </p:nvSpPr>
        <p:spPr bwMode="gray">
          <a:xfrm>
            <a:off x="10677301" y="2910641"/>
            <a:ext cx="971203" cy="971203"/>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33" name="Right Triangle 1932">
            <a:extLst>
              <a:ext uri="{FF2B5EF4-FFF2-40B4-BE49-F238E27FC236}">
                <a16:creationId xmlns:a16="http://schemas.microsoft.com/office/drawing/2014/main" id="{F5BEC7E4-9BF3-4726-9719-B4AD64A02B4E}"/>
              </a:ext>
            </a:extLst>
          </p:cNvPr>
          <p:cNvSpPr/>
          <p:nvPr/>
        </p:nvSpPr>
        <p:spPr bwMode="gray">
          <a:xfrm rot="10800000">
            <a:off x="10677301"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35" name="Right Triangle 1934">
            <a:extLst>
              <a:ext uri="{FF2B5EF4-FFF2-40B4-BE49-F238E27FC236}">
                <a16:creationId xmlns:a16="http://schemas.microsoft.com/office/drawing/2014/main" id="{DE653FB1-2AF9-4CE6-A301-ED6C510FA426}"/>
              </a:ext>
            </a:extLst>
          </p:cNvPr>
          <p:cNvSpPr/>
          <p:nvPr/>
        </p:nvSpPr>
        <p:spPr bwMode="gray">
          <a:xfrm>
            <a:off x="10677301"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36" name="Right Triangle 1935">
            <a:extLst>
              <a:ext uri="{FF2B5EF4-FFF2-40B4-BE49-F238E27FC236}">
                <a16:creationId xmlns:a16="http://schemas.microsoft.com/office/drawing/2014/main" id="{F1410CEB-F7C1-4F72-A067-D9EA57311881}"/>
              </a:ext>
            </a:extLst>
          </p:cNvPr>
          <p:cNvSpPr/>
          <p:nvPr/>
        </p:nvSpPr>
        <p:spPr bwMode="gray">
          <a:xfrm rot="10800000">
            <a:off x="10677301"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40" name="Right Triangle 1939">
            <a:extLst>
              <a:ext uri="{FF2B5EF4-FFF2-40B4-BE49-F238E27FC236}">
                <a16:creationId xmlns:a16="http://schemas.microsoft.com/office/drawing/2014/main" id="{7D3E491A-0D22-4238-B3A1-3B24622C460F}"/>
              </a:ext>
            </a:extLst>
          </p:cNvPr>
          <p:cNvSpPr/>
          <p:nvPr/>
        </p:nvSpPr>
        <p:spPr bwMode="gray">
          <a:xfrm flipV="1">
            <a:off x="4852550" y="3879273"/>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41" name="Right Triangle 1940">
            <a:extLst>
              <a:ext uri="{FF2B5EF4-FFF2-40B4-BE49-F238E27FC236}">
                <a16:creationId xmlns:a16="http://schemas.microsoft.com/office/drawing/2014/main" id="{3375337F-16F5-42A7-9F6E-F6C29C0A1F13}"/>
              </a:ext>
            </a:extLst>
          </p:cNvPr>
          <p:cNvSpPr/>
          <p:nvPr/>
        </p:nvSpPr>
        <p:spPr bwMode="gray">
          <a:xfrm rot="10800000" flipV="1">
            <a:off x="4852551"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44" name="Right Triangle 1943">
            <a:extLst>
              <a:ext uri="{FF2B5EF4-FFF2-40B4-BE49-F238E27FC236}">
                <a16:creationId xmlns:a16="http://schemas.microsoft.com/office/drawing/2014/main" id="{3BF4CE44-35C7-4950-9407-D01B1056BDA9}"/>
              </a:ext>
            </a:extLst>
          </p:cNvPr>
          <p:cNvSpPr/>
          <p:nvPr/>
        </p:nvSpPr>
        <p:spPr bwMode="gray">
          <a:xfrm>
            <a:off x="4852550"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45" name="Right Triangle 1944">
            <a:extLst>
              <a:ext uri="{FF2B5EF4-FFF2-40B4-BE49-F238E27FC236}">
                <a16:creationId xmlns:a16="http://schemas.microsoft.com/office/drawing/2014/main" id="{88C4A149-5042-458D-861D-516DF9C62184}"/>
              </a:ext>
            </a:extLst>
          </p:cNvPr>
          <p:cNvSpPr/>
          <p:nvPr/>
        </p:nvSpPr>
        <p:spPr bwMode="gray">
          <a:xfrm rot="10800000">
            <a:off x="4852551" y="2910641"/>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48" name="Right Triangle 1947">
            <a:extLst>
              <a:ext uri="{FF2B5EF4-FFF2-40B4-BE49-F238E27FC236}">
                <a16:creationId xmlns:a16="http://schemas.microsoft.com/office/drawing/2014/main" id="{B1E84913-8781-4BF2-A9B8-3F93C2ED5B44}"/>
              </a:ext>
            </a:extLst>
          </p:cNvPr>
          <p:cNvSpPr/>
          <p:nvPr/>
        </p:nvSpPr>
        <p:spPr bwMode="gray">
          <a:xfrm>
            <a:off x="4852550" y="1935283"/>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49" name="Right Triangle 1948">
            <a:extLst>
              <a:ext uri="{FF2B5EF4-FFF2-40B4-BE49-F238E27FC236}">
                <a16:creationId xmlns:a16="http://schemas.microsoft.com/office/drawing/2014/main" id="{92238CB4-814A-4247-9BA6-25C7C4F20C40}"/>
              </a:ext>
            </a:extLst>
          </p:cNvPr>
          <p:cNvSpPr/>
          <p:nvPr/>
        </p:nvSpPr>
        <p:spPr bwMode="gray">
          <a:xfrm rot="10800000">
            <a:off x="4852551"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54" name="Right Triangle 1953">
            <a:extLst>
              <a:ext uri="{FF2B5EF4-FFF2-40B4-BE49-F238E27FC236}">
                <a16:creationId xmlns:a16="http://schemas.microsoft.com/office/drawing/2014/main" id="{F97D4B2A-624C-4F0B-A240-99FAF3ED0363}"/>
              </a:ext>
            </a:extLst>
          </p:cNvPr>
          <p:cNvSpPr/>
          <p:nvPr/>
        </p:nvSpPr>
        <p:spPr bwMode="gray">
          <a:xfrm flipH="1" flipV="1">
            <a:off x="5820710"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56" name="Right Triangle 1955">
            <a:extLst>
              <a:ext uri="{FF2B5EF4-FFF2-40B4-BE49-F238E27FC236}">
                <a16:creationId xmlns:a16="http://schemas.microsoft.com/office/drawing/2014/main" id="{08471D48-809B-47B7-ADF7-31302F343639}"/>
              </a:ext>
            </a:extLst>
          </p:cNvPr>
          <p:cNvSpPr/>
          <p:nvPr/>
        </p:nvSpPr>
        <p:spPr bwMode="gray">
          <a:xfrm flipH="1">
            <a:off x="5820710" y="2910641"/>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57" name="Right Triangle 1956">
            <a:extLst>
              <a:ext uri="{FF2B5EF4-FFF2-40B4-BE49-F238E27FC236}">
                <a16:creationId xmlns:a16="http://schemas.microsoft.com/office/drawing/2014/main" id="{5FBBD2AD-7E7A-4AF8-ADE7-5917EB76A144}"/>
              </a:ext>
            </a:extLst>
          </p:cNvPr>
          <p:cNvSpPr/>
          <p:nvPr/>
        </p:nvSpPr>
        <p:spPr bwMode="gray">
          <a:xfrm rot="10800000" flipH="1">
            <a:off x="5820710"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59" name="Right Triangle 1958">
            <a:extLst>
              <a:ext uri="{FF2B5EF4-FFF2-40B4-BE49-F238E27FC236}">
                <a16:creationId xmlns:a16="http://schemas.microsoft.com/office/drawing/2014/main" id="{221563F9-8BA0-454A-A09A-8E732A94465F}"/>
              </a:ext>
            </a:extLst>
          </p:cNvPr>
          <p:cNvSpPr/>
          <p:nvPr/>
        </p:nvSpPr>
        <p:spPr bwMode="gray">
          <a:xfrm flipH="1">
            <a:off x="5820710" y="1942027"/>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960" name="Right Triangle 1959">
            <a:extLst>
              <a:ext uri="{FF2B5EF4-FFF2-40B4-BE49-F238E27FC236}">
                <a16:creationId xmlns:a16="http://schemas.microsoft.com/office/drawing/2014/main" id="{8F694D62-B3D5-45BE-8E68-322292921C60}"/>
              </a:ext>
            </a:extLst>
          </p:cNvPr>
          <p:cNvSpPr/>
          <p:nvPr/>
        </p:nvSpPr>
        <p:spPr bwMode="gray">
          <a:xfrm rot="10800000" flipH="1">
            <a:off x="5820711"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695" name="Rectangle 1694">
            <a:extLst>
              <a:ext uri="{FF2B5EF4-FFF2-40B4-BE49-F238E27FC236}">
                <a16:creationId xmlns:a16="http://schemas.microsoft.com/office/drawing/2014/main" id="{CF0B000B-1602-4E1A-8914-3360980A796A}"/>
              </a:ext>
            </a:extLst>
          </p:cNvPr>
          <p:cNvSpPr/>
          <p:nvPr/>
        </p:nvSpPr>
        <p:spPr bwMode="gray">
          <a:xfrm>
            <a:off x="2907" y="1942027"/>
            <a:ext cx="4849643" cy="2908450"/>
          </a:xfrm>
          <a:prstGeom prst="rect">
            <a:avLst/>
          </a:prstGeom>
          <a:solidFill>
            <a:srgbClr val="C6C6C8">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Verdana"/>
            </a:endParaRPr>
          </a:p>
        </p:txBody>
      </p:sp>
      <p:sp>
        <p:nvSpPr>
          <p:cNvPr id="1698" name="Right Triangle 1697">
            <a:extLst>
              <a:ext uri="{FF2B5EF4-FFF2-40B4-BE49-F238E27FC236}">
                <a16:creationId xmlns:a16="http://schemas.microsoft.com/office/drawing/2014/main" id="{8A967AB6-1A35-4BA9-B02C-1987FF6DF036}"/>
              </a:ext>
            </a:extLst>
          </p:cNvPr>
          <p:cNvSpPr/>
          <p:nvPr/>
        </p:nvSpPr>
        <p:spPr bwMode="gray">
          <a:xfrm flipV="1">
            <a:off x="1942393"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01" name="Right Triangle 1700">
            <a:extLst>
              <a:ext uri="{FF2B5EF4-FFF2-40B4-BE49-F238E27FC236}">
                <a16:creationId xmlns:a16="http://schemas.microsoft.com/office/drawing/2014/main" id="{65BEB17A-3527-47DA-B83A-44D0DE236CCA}"/>
              </a:ext>
            </a:extLst>
          </p:cNvPr>
          <p:cNvSpPr/>
          <p:nvPr/>
        </p:nvSpPr>
        <p:spPr bwMode="gray">
          <a:xfrm>
            <a:off x="1942393" y="2910641"/>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03" name="Right Triangle 1702">
            <a:extLst>
              <a:ext uri="{FF2B5EF4-FFF2-40B4-BE49-F238E27FC236}">
                <a16:creationId xmlns:a16="http://schemas.microsoft.com/office/drawing/2014/main" id="{075412DE-7A4B-4274-B4F3-F3723B393212}"/>
              </a:ext>
            </a:extLst>
          </p:cNvPr>
          <p:cNvSpPr/>
          <p:nvPr/>
        </p:nvSpPr>
        <p:spPr bwMode="gray">
          <a:xfrm>
            <a:off x="1942393"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04" name="Right Triangle 1703">
            <a:extLst>
              <a:ext uri="{FF2B5EF4-FFF2-40B4-BE49-F238E27FC236}">
                <a16:creationId xmlns:a16="http://schemas.microsoft.com/office/drawing/2014/main" id="{94D95818-DDBE-4E10-B3B5-517E8DB9AD54}"/>
              </a:ext>
            </a:extLst>
          </p:cNvPr>
          <p:cNvSpPr/>
          <p:nvPr/>
        </p:nvSpPr>
        <p:spPr bwMode="gray">
          <a:xfrm rot="10800000">
            <a:off x="1942394"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08" name="Right Triangle 1707">
            <a:extLst>
              <a:ext uri="{FF2B5EF4-FFF2-40B4-BE49-F238E27FC236}">
                <a16:creationId xmlns:a16="http://schemas.microsoft.com/office/drawing/2014/main" id="{B48F1ECF-5DCA-4DD5-ABA6-B080228C92B6}"/>
              </a:ext>
            </a:extLst>
          </p:cNvPr>
          <p:cNvSpPr/>
          <p:nvPr/>
        </p:nvSpPr>
        <p:spPr bwMode="gray">
          <a:xfrm flipH="1" flipV="1">
            <a:off x="2913596"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09" name="Right Triangle 1708">
            <a:extLst>
              <a:ext uri="{FF2B5EF4-FFF2-40B4-BE49-F238E27FC236}">
                <a16:creationId xmlns:a16="http://schemas.microsoft.com/office/drawing/2014/main" id="{5C85BD51-83F7-4323-B529-4720D347A7F1}"/>
              </a:ext>
            </a:extLst>
          </p:cNvPr>
          <p:cNvSpPr/>
          <p:nvPr/>
        </p:nvSpPr>
        <p:spPr bwMode="gray">
          <a:xfrm rot="10800000" flipH="1" flipV="1">
            <a:off x="2913597"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11" name="Right Triangle 1710">
            <a:extLst>
              <a:ext uri="{FF2B5EF4-FFF2-40B4-BE49-F238E27FC236}">
                <a16:creationId xmlns:a16="http://schemas.microsoft.com/office/drawing/2014/main" id="{8F90C316-3E5C-4804-9F3A-269CB3F78CC7}"/>
              </a:ext>
            </a:extLst>
          </p:cNvPr>
          <p:cNvSpPr/>
          <p:nvPr/>
        </p:nvSpPr>
        <p:spPr bwMode="gray">
          <a:xfrm flipH="1">
            <a:off x="2913596" y="2910641"/>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12" name="Right Triangle 1711">
            <a:extLst>
              <a:ext uri="{FF2B5EF4-FFF2-40B4-BE49-F238E27FC236}">
                <a16:creationId xmlns:a16="http://schemas.microsoft.com/office/drawing/2014/main" id="{AD24879C-6330-40AC-B990-9E00C001F11C}"/>
              </a:ext>
            </a:extLst>
          </p:cNvPr>
          <p:cNvSpPr/>
          <p:nvPr/>
        </p:nvSpPr>
        <p:spPr bwMode="gray">
          <a:xfrm rot="10800000" flipH="1">
            <a:off x="2913597"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15" name="Right Triangle 1714">
            <a:extLst>
              <a:ext uri="{FF2B5EF4-FFF2-40B4-BE49-F238E27FC236}">
                <a16:creationId xmlns:a16="http://schemas.microsoft.com/office/drawing/2014/main" id="{B3C2894D-717C-4C61-9CF6-EAA63EBFD4F8}"/>
              </a:ext>
            </a:extLst>
          </p:cNvPr>
          <p:cNvSpPr/>
          <p:nvPr/>
        </p:nvSpPr>
        <p:spPr bwMode="gray">
          <a:xfrm flipH="1">
            <a:off x="2913596"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16" name="Right Triangle 1715">
            <a:extLst>
              <a:ext uri="{FF2B5EF4-FFF2-40B4-BE49-F238E27FC236}">
                <a16:creationId xmlns:a16="http://schemas.microsoft.com/office/drawing/2014/main" id="{F9464778-02DF-4573-9DBF-1E10BCA9673E}"/>
              </a:ext>
            </a:extLst>
          </p:cNvPr>
          <p:cNvSpPr/>
          <p:nvPr/>
        </p:nvSpPr>
        <p:spPr bwMode="gray">
          <a:xfrm rot="10800000" flipH="1">
            <a:off x="2913597"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21" name="Right Triangle 1720">
            <a:extLst>
              <a:ext uri="{FF2B5EF4-FFF2-40B4-BE49-F238E27FC236}">
                <a16:creationId xmlns:a16="http://schemas.microsoft.com/office/drawing/2014/main" id="{C7EA8E37-7EEC-4358-8695-4EC9D0C5BA34}"/>
              </a:ext>
            </a:extLst>
          </p:cNvPr>
          <p:cNvSpPr/>
          <p:nvPr/>
        </p:nvSpPr>
        <p:spPr bwMode="gray">
          <a:xfrm flipV="1">
            <a:off x="3884799" y="387927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24" name="Right Triangle 1723">
            <a:extLst>
              <a:ext uri="{FF2B5EF4-FFF2-40B4-BE49-F238E27FC236}">
                <a16:creationId xmlns:a16="http://schemas.microsoft.com/office/drawing/2014/main" id="{60949105-9A34-4BC1-9978-C6B2FFBF0256}"/>
              </a:ext>
            </a:extLst>
          </p:cNvPr>
          <p:cNvSpPr/>
          <p:nvPr/>
        </p:nvSpPr>
        <p:spPr bwMode="gray">
          <a:xfrm>
            <a:off x="3884799"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25" name="Right Triangle 1724">
            <a:extLst>
              <a:ext uri="{FF2B5EF4-FFF2-40B4-BE49-F238E27FC236}">
                <a16:creationId xmlns:a16="http://schemas.microsoft.com/office/drawing/2014/main" id="{547950FC-DFEB-4A82-9A35-B44D1EE3CE1D}"/>
              </a:ext>
            </a:extLst>
          </p:cNvPr>
          <p:cNvSpPr/>
          <p:nvPr/>
        </p:nvSpPr>
        <p:spPr bwMode="gray">
          <a:xfrm rot="10800000">
            <a:off x="3884799" y="2910641"/>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27" name="Right Triangle 1726">
            <a:extLst>
              <a:ext uri="{FF2B5EF4-FFF2-40B4-BE49-F238E27FC236}">
                <a16:creationId xmlns:a16="http://schemas.microsoft.com/office/drawing/2014/main" id="{5A9B53D1-7AD2-4A7F-B91E-BCC2DC20EA4F}"/>
              </a:ext>
            </a:extLst>
          </p:cNvPr>
          <p:cNvSpPr/>
          <p:nvPr/>
        </p:nvSpPr>
        <p:spPr bwMode="gray">
          <a:xfrm rot="10800000">
            <a:off x="3884799"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31" name="Right Triangle 1730">
            <a:extLst>
              <a:ext uri="{FF2B5EF4-FFF2-40B4-BE49-F238E27FC236}">
                <a16:creationId xmlns:a16="http://schemas.microsoft.com/office/drawing/2014/main" id="{01CD94E0-0488-4EC6-A6F3-ADBE8B1F213B}"/>
              </a:ext>
            </a:extLst>
          </p:cNvPr>
          <p:cNvSpPr/>
          <p:nvPr/>
        </p:nvSpPr>
        <p:spPr bwMode="gray">
          <a:xfrm flipV="1">
            <a:off x="2907" y="3879273"/>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32" name="Right Triangle 1731">
            <a:extLst>
              <a:ext uri="{FF2B5EF4-FFF2-40B4-BE49-F238E27FC236}">
                <a16:creationId xmlns:a16="http://schemas.microsoft.com/office/drawing/2014/main" id="{BFC1ADAC-57C0-402C-9D6C-09B69D1036E0}"/>
              </a:ext>
            </a:extLst>
          </p:cNvPr>
          <p:cNvSpPr/>
          <p:nvPr/>
        </p:nvSpPr>
        <p:spPr bwMode="gray">
          <a:xfrm rot="10800000" flipV="1">
            <a:off x="2908"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35" name="Right Triangle 1734">
            <a:extLst>
              <a:ext uri="{FF2B5EF4-FFF2-40B4-BE49-F238E27FC236}">
                <a16:creationId xmlns:a16="http://schemas.microsoft.com/office/drawing/2014/main" id="{62E7957D-308B-4C70-BC13-C5ECACED85B2}"/>
              </a:ext>
            </a:extLst>
          </p:cNvPr>
          <p:cNvSpPr/>
          <p:nvPr/>
        </p:nvSpPr>
        <p:spPr bwMode="gray">
          <a:xfrm>
            <a:off x="2907"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36" name="Right Triangle 1735">
            <a:extLst>
              <a:ext uri="{FF2B5EF4-FFF2-40B4-BE49-F238E27FC236}">
                <a16:creationId xmlns:a16="http://schemas.microsoft.com/office/drawing/2014/main" id="{616EC3B2-7AE3-4B29-9B6F-09EC1F376CD5}"/>
              </a:ext>
            </a:extLst>
          </p:cNvPr>
          <p:cNvSpPr/>
          <p:nvPr/>
        </p:nvSpPr>
        <p:spPr bwMode="gray">
          <a:xfrm rot="10800000">
            <a:off x="2908" y="2910641"/>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39" name="Right Triangle 1738">
            <a:extLst>
              <a:ext uri="{FF2B5EF4-FFF2-40B4-BE49-F238E27FC236}">
                <a16:creationId xmlns:a16="http://schemas.microsoft.com/office/drawing/2014/main" id="{B314C31D-AEF2-4F11-9551-DBA6BB14A6F0}"/>
              </a:ext>
            </a:extLst>
          </p:cNvPr>
          <p:cNvSpPr/>
          <p:nvPr/>
        </p:nvSpPr>
        <p:spPr bwMode="gray">
          <a:xfrm>
            <a:off x="2907" y="1935283"/>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40" name="Right Triangle 1739">
            <a:extLst>
              <a:ext uri="{FF2B5EF4-FFF2-40B4-BE49-F238E27FC236}">
                <a16:creationId xmlns:a16="http://schemas.microsoft.com/office/drawing/2014/main" id="{62D194F1-0E45-4236-BB06-134026EFBB07}"/>
              </a:ext>
            </a:extLst>
          </p:cNvPr>
          <p:cNvSpPr/>
          <p:nvPr/>
        </p:nvSpPr>
        <p:spPr bwMode="gray">
          <a:xfrm rot="10800000">
            <a:off x="2908"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45" name="Right Triangle 1744">
            <a:extLst>
              <a:ext uri="{FF2B5EF4-FFF2-40B4-BE49-F238E27FC236}">
                <a16:creationId xmlns:a16="http://schemas.microsoft.com/office/drawing/2014/main" id="{FEC0DCDF-2BB5-4C71-B14B-D27E85DF2037}"/>
              </a:ext>
            </a:extLst>
          </p:cNvPr>
          <p:cNvSpPr/>
          <p:nvPr/>
        </p:nvSpPr>
        <p:spPr bwMode="gray">
          <a:xfrm flipH="1" flipV="1">
            <a:off x="971067"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47" name="Right Triangle 1746">
            <a:extLst>
              <a:ext uri="{FF2B5EF4-FFF2-40B4-BE49-F238E27FC236}">
                <a16:creationId xmlns:a16="http://schemas.microsoft.com/office/drawing/2014/main" id="{123E3930-5F73-4D7E-9814-DB1AB9CAFE29}"/>
              </a:ext>
            </a:extLst>
          </p:cNvPr>
          <p:cNvSpPr/>
          <p:nvPr/>
        </p:nvSpPr>
        <p:spPr bwMode="gray">
          <a:xfrm flipH="1">
            <a:off x="971067" y="2910641"/>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48" name="Right Triangle 1747">
            <a:extLst>
              <a:ext uri="{FF2B5EF4-FFF2-40B4-BE49-F238E27FC236}">
                <a16:creationId xmlns:a16="http://schemas.microsoft.com/office/drawing/2014/main" id="{25BBDDF8-B4A2-44F5-9832-686BBCDD8A8A}"/>
              </a:ext>
            </a:extLst>
          </p:cNvPr>
          <p:cNvSpPr/>
          <p:nvPr/>
        </p:nvSpPr>
        <p:spPr bwMode="gray">
          <a:xfrm rot="10800000" flipH="1">
            <a:off x="971067"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50" name="Right Triangle 1749">
            <a:extLst>
              <a:ext uri="{FF2B5EF4-FFF2-40B4-BE49-F238E27FC236}">
                <a16:creationId xmlns:a16="http://schemas.microsoft.com/office/drawing/2014/main" id="{189C5DF1-553A-43D6-B22E-1A2D2577EBF7}"/>
              </a:ext>
            </a:extLst>
          </p:cNvPr>
          <p:cNvSpPr/>
          <p:nvPr/>
        </p:nvSpPr>
        <p:spPr bwMode="gray">
          <a:xfrm flipH="1">
            <a:off x="971067" y="1942027"/>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51" name="Right Triangle 1750">
            <a:extLst>
              <a:ext uri="{FF2B5EF4-FFF2-40B4-BE49-F238E27FC236}">
                <a16:creationId xmlns:a16="http://schemas.microsoft.com/office/drawing/2014/main" id="{B9253246-D884-404B-86EE-1D175BF07061}"/>
              </a:ext>
            </a:extLst>
          </p:cNvPr>
          <p:cNvSpPr/>
          <p:nvPr/>
        </p:nvSpPr>
        <p:spPr bwMode="gray">
          <a:xfrm rot="10800000" flipH="1">
            <a:off x="971068"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56" name="Right Triangle 1755">
            <a:extLst>
              <a:ext uri="{FF2B5EF4-FFF2-40B4-BE49-F238E27FC236}">
                <a16:creationId xmlns:a16="http://schemas.microsoft.com/office/drawing/2014/main" id="{F6B5048F-B969-40B2-A297-03F167D9C592}"/>
              </a:ext>
            </a:extLst>
          </p:cNvPr>
          <p:cNvSpPr/>
          <p:nvPr/>
        </p:nvSpPr>
        <p:spPr bwMode="gray">
          <a:xfrm flipV="1">
            <a:off x="1942393"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59" name="Right Triangle 1758">
            <a:extLst>
              <a:ext uri="{FF2B5EF4-FFF2-40B4-BE49-F238E27FC236}">
                <a16:creationId xmlns:a16="http://schemas.microsoft.com/office/drawing/2014/main" id="{76B68CF3-797A-4A0F-95DD-AA15E03B2A61}"/>
              </a:ext>
            </a:extLst>
          </p:cNvPr>
          <p:cNvSpPr/>
          <p:nvPr/>
        </p:nvSpPr>
        <p:spPr bwMode="gray">
          <a:xfrm>
            <a:off x="1942393" y="2910641"/>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61" name="Right Triangle 1760">
            <a:extLst>
              <a:ext uri="{FF2B5EF4-FFF2-40B4-BE49-F238E27FC236}">
                <a16:creationId xmlns:a16="http://schemas.microsoft.com/office/drawing/2014/main" id="{17359F58-764B-474C-9743-FFAFD928E08E}"/>
              </a:ext>
            </a:extLst>
          </p:cNvPr>
          <p:cNvSpPr/>
          <p:nvPr/>
        </p:nvSpPr>
        <p:spPr bwMode="gray">
          <a:xfrm>
            <a:off x="1942393"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62" name="Right Triangle 1761">
            <a:extLst>
              <a:ext uri="{FF2B5EF4-FFF2-40B4-BE49-F238E27FC236}">
                <a16:creationId xmlns:a16="http://schemas.microsoft.com/office/drawing/2014/main" id="{E5066427-10CE-44BA-925E-99D54F680A6A}"/>
              </a:ext>
            </a:extLst>
          </p:cNvPr>
          <p:cNvSpPr/>
          <p:nvPr/>
        </p:nvSpPr>
        <p:spPr bwMode="gray">
          <a:xfrm rot="10800000">
            <a:off x="1942394"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66" name="Right Triangle 1765">
            <a:extLst>
              <a:ext uri="{FF2B5EF4-FFF2-40B4-BE49-F238E27FC236}">
                <a16:creationId xmlns:a16="http://schemas.microsoft.com/office/drawing/2014/main" id="{6E03E546-B9E5-4113-896A-6831698A37F0}"/>
              </a:ext>
            </a:extLst>
          </p:cNvPr>
          <p:cNvSpPr/>
          <p:nvPr/>
        </p:nvSpPr>
        <p:spPr bwMode="gray">
          <a:xfrm flipH="1" flipV="1">
            <a:off x="2913596"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67" name="Right Triangle 1766">
            <a:extLst>
              <a:ext uri="{FF2B5EF4-FFF2-40B4-BE49-F238E27FC236}">
                <a16:creationId xmlns:a16="http://schemas.microsoft.com/office/drawing/2014/main" id="{857595F5-5247-4EA2-BF3C-80539311BD58}"/>
              </a:ext>
            </a:extLst>
          </p:cNvPr>
          <p:cNvSpPr/>
          <p:nvPr/>
        </p:nvSpPr>
        <p:spPr bwMode="gray">
          <a:xfrm rot="10800000" flipH="1" flipV="1">
            <a:off x="2913597"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69" name="Right Triangle 1768">
            <a:extLst>
              <a:ext uri="{FF2B5EF4-FFF2-40B4-BE49-F238E27FC236}">
                <a16:creationId xmlns:a16="http://schemas.microsoft.com/office/drawing/2014/main" id="{D0280349-4488-4EE2-BF79-03EF7DFA60FF}"/>
              </a:ext>
            </a:extLst>
          </p:cNvPr>
          <p:cNvSpPr/>
          <p:nvPr/>
        </p:nvSpPr>
        <p:spPr bwMode="gray">
          <a:xfrm flipH="1">
            <a:off x="2913596" y="2910641"/>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70" name="Right Triangle 1769">
            <a:extLst>
              <a:ext uri="{FF2B5EF4-FFF2-40B4-BE49-F238E27FC236}">
                <a16:creationId xmlns:a16="http://schemas.microsoft.com/office/drawing/2014/main" id="{AA2239CF-E830-4D23-9B25-93D76A21A76C}"/>
              </a:ext>
            </a:extLst>
          </p:cNvPr>
          <p:cNvSpPr/>
          <p:nvPr/>
        </p:nvSpPr>
        <p:spPr bwMode="gray">
          <a:xfrm rot="10800000" flipH="1">
            <a:off x="2913597"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73" name="Right Triangle 1772">
            <a:extLst>
              <a:ext uri="{FF2B5EF4-FFF2-40B4-BE49-F238E27FC236}">
                <a16:creationId xmlns:a16="http://schemas.microsoft.com/office/drawing/2014/main" id="{54587AE8-6E60-4E6A-BDB9-B4DFEAA2CE63}"/>
              </a:ext>
            </a:extLst>
          </p:cNvPr>
          <p:cNvSpPr/>
          <p:nvPr/>
        </p:nvSpPr>
        <p:spPr bwMode="gray">
          <a:xfrm flipH="1">
            <a:off x="2913596"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74" name="Right Triangle 1773">
            <a:extLst>
              <a:ext uri="{FF2B5EF4-FFF2-40B4-BE49-F238E27FC236}">
                <a16:creationId xmlns:a16="http://schemas.microsoft.com/office/drawing/2014/main" id="{7A64C8D6-AB8C-4C78-B679-F2D9C7D220DF}"/>
              </a:ext>
            </a:extLst>
          </p:cNvPr>
          <p:cNvSpPr/>
          <p:nvPr/>
        </p:nvSpPr>
        <p:spPr bwMode="gray">
          <a:xfrm rot="10800000" flipH="1">
            <a:off x="2913597"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79" name="Right Triangle 1778">
            <a:extLst>
              <a:ext uri="{FF2B5EF4-FFF2-40B4-BE49-F238E27FC236}">
                <a16:creationId xmlns:a16="http://schemas.microsoft.com/office/drawing/2014/main" id="{1DDB0F26-2BB2-4866-B074-B5CD76C31B11}"/>
              </a:ext>
            </a:extLst>
          </p:cNvPr>
          <p:cNvSpPr/>
          <p:nvPr/>
        </p:nvSpPr>
        <p:spPr bwMode="gray">
          <a:xfrm flipV="1">
            <a:off x="3884799" y="387927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82" name="Right Triangle 1781">
            <a:extLst>
              <a:ext uri="{FF2B5EF4-FFF2-40B4-BE49-F238E27FC236}">
                <a16:creationId xmlns:a16="http://schemas.microsoft.com/office/drawing/2014/main" id="{769AE132-48C2-4C5A-A5F7-A1ECCB830BC1}"/>
              </a:ext>
            </a:extLst>
          </p:cNvPr>
          <p:cNvSpPr/>
          <p:nvPr/>
        </p:nvSpPr>
        <p:spPr bwMode="gray">
          <a:xfrm>
            <a:off x="3884799"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83" name="Right Triangle 1782">
            <a:extLst>
              <a:ext uri="{FF2B5EF4-FFF2-40B4-BE49-F238E27FC236}">
                <a16:creationId xmlns:a16="http://schemas.microsoft.com/office/drawing/2014/main" id="{CD537BA1-4CA8-4802-B442-3A497050A77A}"/>
              </a:ext>
            </a:extLst>
          </p:cNvPr>
          <p:cNvSpPr/>
          <p:nvPr/>
        </p:nvSpPr>
        <p:spPr bwMode="gray">
          <a:xfrm rot="10800000">
            <a:off x="3884799" y="2910641"/>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85" name="Right Triangle 1784">
            <a:extLst>
              <a:ext uri="{FF2B5EF4-FFF2-40B4-BE49-F238E27FC236}">
                <a16:creationId xmlns:a16="http://schemas.microsoft.com/office/drawing/2014/main" id="{74BBC111-0FCB-447D-8BCE-12D6000929AE}"/>
              </a:ext>
            </a:extLst>
          </p:cNvPr>
          <p:cNvSpPr/>
          <p:nvPr/>
        </p:nvSpPr>
        <p:spPr bwMode="gray">
          <a:xfrm rot="10800000">
            <a:off x="3884799"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89" name="Right Triangle 1788">
            <a:extLst>
              <a:ext uri="{FF2B5EF4-FFF2-40B4-BE49-F238E27FC236}">
                <a16:creationId xmlns:a16="http://schemas.microsoft.com/office/drawing/2014/main" id="{9272D289-2481-49BF-A088-FEB0557CD47D}"/>
              </a:ext>
            </a:extLst>
          </p:cNvPr>
          <p:cNvSpPr/>
          <p:nvPr/>
        </p:nvSpPr>
        <p:spPr bwMode="gray">
          <a:xfrm flipV="1">
            <a:off x="2907" y="3879273"/>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90" name="Right Triangle 1789">
            <a:extLst>
              <a:ext uri="{FF2B5EF4-FFF2-40B4-BE49-F238E27FC236}">
                <a16:creationId xmlns:a16="http://schemas.microsoft.com/office/drawing/2014/main" id="{CCCBAA00-6234-4A70-A692-0288C1ECF2BB}"/>
              </a:ext>
            </a:extLst>
          </p:cNvPr>
          <p:cNvSpPr/>
          <p:nvPr/>
        </p:nvSpPr>
        <p:spPr bwMode="gray">
          <a:xfrm rot="10800000" flipV="1">
            <a:off x="2908"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93" name="Right Triangle 1792">
            <a:extLst>
              <a:ext uri="{FF2B5EF4-FFF2-40B4-BE49-F238E27FC236}">
                <a16:creationId xmlns:a16="http://schemas.microsoft.com/office/drawing/2014/main" id="{4B53498C-718F-44DF-A1DD-ECB0BEB66161}"/>
              </a:ext>
            </a:extLst>
          </p:cNvPr>
          <p:cNvSpPr/>
          <p:nvPr/>
        </p:nvSpPr>
        <p:spPr bwMode="gray">
          <a:xfrm>
            <a:off x="2907"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94" name="Right Triangle 1793">
            <a:extLst>
              <a:ext uri="{FF2B5EF4-FFF2-40B4-BE49-F238E27FC236}">
                <a16:creationId xmlns:a16="http://schemas.microsoft.com/office/drawing/2014/main" id="{05BFCB8C-A4F7-4FD5-BA47-6742D02B0A60}"/>
              </a:ext>
            </a:extLst>
          </p:cNvPr>
          <p:cNvSpPr/>
          <p:nvPr/>
        </p:nvSpPr>
        <p:spPr bwMode="gray">
          <a:xfrm rot="10800000">
            <a:off x="2908" y="2910641"/>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97" name="Right Triangle 1796">
            <a:extLst>
              <a:ext uri="{FF2B5EF4-FFF2-40B4-BE49-F238E27FC236}">
                <a16:creationId xmlns:a16="http://schemas.microsoft.com/office/drawing/2014/main" id="{5ABB911E-D696-46CD-B6F0-1A0F6209E670}"/>
              </a:ext>
            </a:extLst>
          </p:cNvPr>
          <p:cNvSpPr/>
          <p:nvPr/>
        </p:nvSpPr>
        <p:spPr bwMode="gray">
          <a:xfrm>
            <a:off x="2907" y="1935283"/>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798" name="Right Triangle 1797">
            <a:extLst>
              <a:ext uri="{FF2B5EF4-FFF2-40B4-BE49-F238E27FC236}">
                <a16:creationId xmlns:a16="http://schemas.microsoft.com/office/drawing/2014/main" id="{6F7C8AB5-8662-4AAB-A64E-398621F0E4BD}"/>
              </a:ext>
            </a:extLst>
          </p:cNvPr>
          <p:cNvSpPr/>
          <p:nvPr/>
        </p:nvSpPr>
        <p:spPr bwMode="gray">
          <a:xfrm rot="10800000">
            <a:off x="2908"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03" name="Right Triangle 1802">
            <a:extLst>
              <a:ext uri="{FF2B5EF4-FFF2-40B4-BE49-F238E27FC236}">
                <a16:creationId xmlns:a16="http://schemas.microsoft.com/office/drawing/2014/main" id="{2196AC91-ACFA-45CA-B6F6-B55CAA9F13D2}"/>
              </a:ext>
            </a:extLst>
          </p:cNvPr>
          <p:cNvSpPr/>
          <p:nvPr/>
        </p:nvSpPr>
        <p:spPr bwMode="gray">
          <a:xfrm flipH="1" flipV="1">
            <a:off x="971067"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05" name="Right Triangle 1804">
            <a:extLst>
              <a:ext uri="{FF2B5EF4-FFF2-40B4-BE49-F238E27FC236}">
                <a16:creationId xmlns:a16="http://schemas.microsoft.com/office/drawing/2014/main" id="{0EA1030F-14D9-4065-889D-D32C1B06D477}"/>
              </a:ext>
            </a:extLst>
          </p:cNvPr>
          <p:cNvSpPr/>
          <p:nvPr/>
        </p:nvSpPr>
        <p:spPr bwMode="gray">
          <a:xfrm flipH="1">
            <a:off x="971067" y="2910641"/>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06" name="Right Triangle 1805">
            <a:extLst>
              <a:ext uri="{FF2B5EF4-FFF2-40B4-BE49-F238E27FC236}">
                <a16:creationId xmlns:a16="http://schemas.microsoft.com/office/drawing/2014/main" id="{AA7759EC-0A95-4E14-BEE5-61F2802E9716}"/>
              </a:ext>
            </a:extLst>
          </p:cNvPr>
          <p:cNvSpPr/>
          <p:nvPr/>
        </p:nvSpPr>
        <p:spPr bwMode="gray">
          <a:xfrm rot="10800000" flipH="1">
            <a:off x="971067"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08" name="Right Triangle 1807">
            <a:extLst>
              <a:ext uri="{FF2B5EF4-FFF2-40B4-BE49-F238E27FC236}">
                <a16:creationId xmlns:a16="http://schemas.microsoft.com/office/drawing/2014/main" id="{6A847B2E-2A07-49FF-80A4-73F61376E159}"/>
              </a:ext>
            </a:extLst>
          </p:cNvPr>
          <p:cNvSpPr/>
          <p:nvPr/>
        </p:nvSpPr>
        <p:spPr bwMode="gray">
          <a:xfrm flipH="1">
            <a:off x="971067" y="1942027"/>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09" name="Right Triangle 1808">
            <a:extLst>
              <a:ext uri="{FF2B5EF4-FFF2-40B4-BE49-F238E27FC236}">
                <a16:creationId xmlns:a16="http://schemas.microsoft.com/office/drawing/2014/main" id="{F58CE748-ED9C-4BC9-868D-E1CACBCE7C84}"/>
              </a:ext>
            </a:extLst>
          </p:cNvPr>
          <p:cNvSpPr/>
          <p:nvPr/>
        </p:nvSpPr>
        <p:spPr bwMode="gray">
          <a:xfrm rot="10800000" flipH="1">
            <a:off x="971068"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14" name="Right Triangle 1813">
            <a:extLst>
              <a:ext uri="{FF2B5EF4-FFF2-40B4-BE49-F238E27FC236}">
                <a16:creationId xmlns:a16="http://schemas.microsoft.com/office/drawing/2014/main" id="{E477FBCB-466D-4F31-8562-57F64A3CF561}"/>
              </a:ext>
            </a:extLst>
          </p:cNvPr>
          <p:cNvSpPr/>
          <p:nvPr/>
        </p:nvSpPr>
        <p:spPr bwMode="gray">
          <a:xfrm flipV="1">
            <a:off x="1942393"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17" name="Right Triangle 1816">
            <a:extLst>
              <a:ext uri="{FF2B5EF4-FFF2-40B4-BE49-F238E27FC236}">
                <a16:creationId xmlns:a16="http://schemas.microsoft.com/office/drawing/2014/main" id="{1C347526-CD04-4D27-A45C-FC13ABF7297F}"/>
              </a:ext>
            </a:extLst>
          </p:cNvPr>
          <p:cNvSpPr/>
          <p:nvPr/>
        </p:nvSpPr>
        <p:spPr bwMode="gray">
          <a:xfrm>
            <a:off x="1942393" y="2910641"/>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19" name="Right Triangle 1818">
            <a:extLst>
              <a:ext uri="{FF2B5EF4-FFF2-40B4-BE49-F238E27FC236}">
                <a16:creationId xmlns:a16="http://schemas.microsoft.com/office/drawing/2014/main" id="{3E34EE62-2627-4989-A340-195113F98F1E}"/>
              </a:ext>
            </a:extLst>
          </p:cNvPr>
          <p:cNvSpPr/>
          <p:nvPr/>
        </p:nvSpPr>
        <p:spPr bwMode="gray">
          <a:xfrm>
            <a:off x="1942393"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20" name="Right Triangle 1819">
            <a:extLst>
              <a:ext uri="{FF2B5EF4-FFF2-40B4-BE49-F238E27FC236}">
                <a16:creationId xmlns:a16="http://schemas.microsoft.com/office/drawing/2014/main" id="{49A9EB19-5852-48C0-A427-0FD3D711FE41}"/>
              </a:ext>
            </a:extLst>
          </p:cNvPr>
          <p:cNvSpPr/>
          <p:nvPr/>
        </p:nvSpPr>
        <p:spPr bwMode="gray">
          <a:xfrm rot="10800000">
            <a:off x="1942394" y="194202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24" name="Right Triangle 1823">
            <a:extLst>
              <a:ext uri="{FF2B5EF4-FFF2-40B4-BE49-F238E27FC236}">
                <a16:creationId xmlns:a16="http://schemas.microsoft.com/office/drawing/2014/main" id="{28898E91-1ED3-42A0-A2C1-BB23FFB24050}"/>
              </a:ext>
            </a:extLst>
          </p:cNvPr>
          <p:cNvSpPr/>
          <p:nvPr/>
        </p:nvSpPr>
        <p:spPr bwMode="gray">
          <a:xfrm flipH="1" flipV="1">
            <a:off x="2913596"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25" name="Right Triangle 1824">
            <a:extLst>
              <a:ext uri="{FF2B5EF4-FFF2-40B4-BE49-F238E27FC236}">
                <a16:creationId xmlns:a16="http://schemas.microsoft.com/office/drawing/2014/main" id="{A7550308-52CC-43E1-B8CC-6AE4F6FF95E0}"/>
              </a:ext>
            </a:extLst>
          </p:cNvPr>
          <p:cNvSpPr/>
          <p:nvPr/>
        </p:nvSpPr>
        <p:spPr bwMode="gray">
          <a:xfrm rot="10800000" flipH="1" flipV="1">
            <a:off x="2913597"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27" name="Right Triangle 1826">
            <a:extLst>
              <a:ext uri="{FF2B5EF4-FFF2-40B4-BE49-F238E27FC236}">
                <a16:creationId xmlns:a16="http://schemas.microsoft.com/office/drawing/2014/main" id="{0353330B-30EB-46DF-9B4F-7A6AA0264442}"/>
              </a:ext>
            </a:extLst>
          </p:cNvPr>
          <p:cNvSpPr/>
          <p:nvPr/>
        </p:nvSpPr>
        <p:spPr bwMode="gray">
          <a:xfrm flipH="1">
            <a:off x="2913596" y="2910641"/>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28" name="Right Triangle 1827">
            <a:extLst>
              <a:ext uri="{FF2B5EF4-FFF2-40B4-BE49-F238E27FC236}">
                <a16:creationId xmlns:a16="http://schemas.microsoft.com/office/drawing/2014/main" id="{09E28E81-F125-4284-B17D-9A680EBE8906}"/>
              </a:ext>
            </a:extLst>
          </p:cNvPr>
          <p:cNvSpPr/>
          <p:nvPr/>
        </p:nvSpPr>
        <p:spPr bwMode="gray">
          <a:xfrm rot="10800000" flipH="1">
            <a:off x="2913597"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31" name="Right Triangle 1830">
            <a:extLst>
              <a:ext uri="{FF2B5EF4-FFF2-40B4-BE49-F238E27FC236}">
                <a16:creationId xmlns:a16="http://schemas.microsoft.com/office/drawing/2014/main" id="{3F75B7BC-3AD6-4936-B7CE-2519174560A1}"/>
              </a:ext>
            </a:extLst>
          </p:cNvPr>
          <p:cNvSpPr/>
          <p:nvPr/>
        </p:nvSpPr>
        <p:spPr bwMode="gray">
          <a:xfrm flipH="1">
            <a:off x="2913596"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32" name="Right Triangle 1831">
            <a:extLst>
              <a:ext uri="{FF2B5EF4-FFF2-40B4-BE49-F238E27FC236}">
                <a16:creationId xmlns:a16="http://schemas.microsoft.com/office/drawing/2014/main" id="{F6B6B5CD-DBDE-4AEE-A959-B6BBC8C2B835}"/>
              </a:ext>
            </a:extLst>
          </p:cNvPr>
          <p:cNvSpPr/>
          <p:nvPr/>
        </p:nvSpPr>
        <p:spPr bwMode="gray">
          <a:xfrm rot="10800000" flipH="1">
            <a:off x="2913597"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37" name="Right Triangle 1836">
            <a:extLst>
              <a:ext uri="{FF2B5EF4-FFF2-40B4-BE49-F238E27FC236}">
                <a16:creationId xmlns:a16="http://schemas.microsoft.com/office/drawing/2014/main" id="{4C4ECD62-C229-489A-A9D9-380EC6BFF49A}"/>
              </a:ext>
            </a:extLst>
          </p:cNvPr>
          <p:cNvSpPr/>
          <p:nvPr/>
        </p:nvSpPr>
        <p:spPr bwMode="gray">
          <a:xfrm flipV="1">
            <a:off x="3884799" y="3879273"/>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40" name="Right Triangle 1839">
            <a:extLst>
              <a:ext uri="{FF2B5EF4-FFF2-40B4-BE49-F238E27FC236}">
                <a16:creationId xmlns:a16="http://schemas.microsoft.com/office/drawing/2014/main" id="{C153F69D-3070-4E4F-B8FA-62E794D13CA1}"/>
              </a:ext>
            </a:extLst>
          </p:cNvPr>
          <p:cNvSpPr/>
          <p:nvPr/>
        </p:nvSpPr>
        <p:spPr bwMode="gray">
          <a:xfrm>
            <a:off x="3884799"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41" name="Right Triangle 1840">
            <a:extLst>
              <a:ext uri="{FF2B5EF4-FFF2-40B4-BE49-F238E27FC236}">
                <a16:creationId xmlns:a16="http://schemas.microsoft.com/office/drawing/2014/main" id="{4770A06A-4476-4777-99C2-987A7E700221}"/>
              </a:ext>
            </a:extLst>
          </p:cNvPr>
          <p:cNvSpPr/>
          <p:nvPr/>
        </p:nvSpPr>
        <p:spPr bwMode="gray">
          <a:xfrm rot="10800000">
            <a:off x="3884799" y="2910641"/>
            <a:ext cx="971203" cy="971203"/>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43" name="Right Triangle 1842">
            <a:extLst>
              <a:ext uri="{FF2B5EF4-FFF2-40B4-BE49-F238E27FC236}">
                <a16:creationId xmlns:a16="http://schemas.microsoft.com/office/drawing/2014/main" id="{31AC4ACE-2ABE-4436-BFBC-4F2D6149FB78}"/>
              </a:ext>
            </a:extLst>
          </p:cNvPr>
          <p:cNvSpPr/>
          <p:nvPr/>
        </p:nvSpPr>
        <p:spPr bwMode="gray">
          <a:xfrm rot="10800000">
            <a:off x="3884799" y="194202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47" name="Right Triangle 1846">
            <a:extLst>
              <a:ext uri="{FF2B5EF4-FFF2-40B4-BE49-F238E27FC236}">
                <a16:creationId xmlns:a16="http://schemas.microsoft.com/office/drawing/2014/main" id="{DF6615A2-64EC-40E6-8C46-1DA3817358AD}"/>
              </a:ext>
            </a:extLst>
          </p:cNvPr>
          <p:cNvSpPr/>
          <p:nvPr/>
        </p:nvSpPr>
        <p:spPr bwMode="gray">
          <a:xfrm flipV="1">
            <a:off x="2907" y="3879273"/>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48" name="Right Triangle 1847">
            <a:extLst>
              <a:ext uri="{FF2B5EF4-FFF2-40B4-BE49-F238E27FC236}">
                <a16:creationId xmlns:a16="http://schemas.microsoft.com/office/drawing/2014/main" id="{3F74D7BB-A56E-4A89-88EC-9E54C34744FB}"/>
              </a:ext>
            </a:extLst>
          </p:cNvPr>
          <p:cNvSpPr/>
          <p:nvPr/>
        </p:nvSpPr>
        <p:spPr bwMode="gray">
          <a:xfrm rot="10800000" flipV="1">
            <a:off x="2908" y="387927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51" name="Right Triangle 1850">
            <a:extLst>
              <a:ext uri="{FF2B5EF4-FFF2-40B4-BE49-F238E27FC236}">
                <a16:creationId xmlns:a16="http://schemas.microsoft.com/office/drawing/2014/main" id="{D336D7EF-74BF-4C94-BE6B-3C40CBD0DCAC}"/>
              </a:ext>
            </a:extLst>
          </p:cNvPr>
          <p:cNvSpPr/>
          <p:nvPr/>
        </p:nvSpPr>
        <p:spPr bwMode="gray">
          <a:xfrm>
            <a:off x="2907" y="2910641"/>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52" name="Right Triangle 1851">
            <a:extLst>
              <a:ext uri="{FF2B5EF4-FFF2-40B4-BE49-F238E27FC236}">
                <a16:creationId xmlns:a16="http://schemas.microsoft.com/office/drawing/2014/main" id="{C9C99909-ECDA-4007-8D75-3521B3AB030C}"/>
              </a:ext>
            </a:extLst>
          </p:cNvPr>
          <p:cNvSpPr/>
          <p:nvPr/>
        </p:nvSpPr>
        <p:spPr bwMode="gray">
          <a:xfrm rot="10800000">
            <a:off x="2908" y="2910641"/>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55" name="Right Triangle 1854">
            <a:extLst>
              <a:ext uri="{FF2B5EF4-FFF2-40B4-BE49-F238E27FC236}">
                <a16:creationId xmlns:a16="http://schemas.microsoft.com/office/drawing/2014/main" id="{BCF48B1C-9DED-4215-8AA1-4E622E02FC72}"/>
              </a:ext>
            </a:extLst>
          </p:cNvPr>
          <p:cNvSpPr/>
          <p:nvPr/>
        </p:nvSpPr>
        <p:spPr bwMode="gray">
          <a:xfrm>
            <a:off x="2907" y="1935283"/>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56" name="Right Triangle 1855">
            <a:extLst>
              <a:ext uri="{FF2B5EF4-FFF2-40B4-BE49-F238E27FC236}">
                <a16:creationId xmlns:a16="http://schemas.microsoft.com/office/drawing/2014/main" id="{ED34EB74-8C15-4F6A-AC98-3FEE23A7F800}"/>
              </a:ext>
            </a:extLst>
          </p:cNvPr>
          <p:cNvSpPr/>
          <p:nvPr/>
        </p:nvSpPr>
        <p:spPr bwMode="gray">
          <a:xfrm rot="10800000">
            <a:off x="2908" y="194202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61" name="Right Triangle 1860">
            <a:extLst>
              <a:ext uri="{FF2B5EF4-FFF2-40B4-BE49-F238E27FC236}">
                <a16:creationId xmlns:a16="http://schemas.microsoft.com/office/drawing/2014/main" id="{A3A204C7-DCA3-4BC9-ACE9-3B7D8A3BB3D3}"/>
              </a:ext>
            </a:extLst>
          </p:cNvPr>
          <p:cNvSpPr/>
          <p:nvPr/>
        </p:nvSpPr>
        <p:spPr bwMode="gray">
          <a:xfrm flipH="1" flipV="1">
            <a:off x="971067" y="387927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63" name="Right Triangle 1862">
            <a:extLst>
              <a:ext uri="{FF2B5EF4-FFF2-40B4-BE49-F238E27FC236}">
                <a16:creationId xmlns:a16="http://schemas.microsoft.com/office/drawing/2014/main" id="{005A5E7F-2B5F-453A-BEB8-7F45F12D0CE3}"/>
              </a:ext>
            </a:extLst>
          </p:cNvPr>
          <p:cNvSpPr/>
          <p:nvPr/>
        </p:nvSpPr>
        <p:spPr bwMode="gray">
          <a:xfrm flipH="1">
            <a:off x="971067" y="2910641"/>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64" name="Right Triangle 1863">
            <a:extLst>
              <a:ext uri="{FF2B5EF4-FFF2-40B4-BE49-F238E27FC236}">
                <a16:creationId xmlns:a16="http://schemas.microsoft.com/office/drawing/2014/main" id="{1D696492-69DB-402B-917E-B527EC4C2B11}"/>
              </a:ext>
            </a:extLst>
          </p:cNvPr>
          <p:cNvSpPr/>
          <p:nvPr/>
        </p:nvSpPr>
        <p:spPr bwMode="gray">
          <a:xfrm rot="10800000" flipH="1">
            <a:off x="971067" y="2910641"/>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66" name="Right Triangle 1865">
            <a:extLst>
              <a:ext uri="{FF2B5EF4-FFF2-40B4-BE49-F238E27FC236}">
                <a16:creationId xmlns:a16="http://schemas.microsoft.com/office/drawing/2014/main" id="{779C7A08-C796-4171-B04E-83BA761A3078}"/>
              </a:ext>
            </a:extLst>
          </p:cNvPr>
          <p:cNvSpPr/>
          <p:nvPr/>
        </p:nvSpPr>
        <p:spPr bwMode="gray">
          <a:xfrm flipH="1">
            <a:off x="971067" y="1942027"/>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867" name="Right Triangle 1866">
            <a:extLst>
              <a:ext uri="{FF2B5EF4-FFF2-40B4-BE49-F238E27FC236}">
                <a16:creationId xmlns:a16="http://schemas.microsoft.com/office/drawing/2014/main" id="{05EADE92-E526-4245-9D6E-0E14B9ECE8D7}"/>
              </a:ext>
            </a:extLst>
          </p:cNvPr>
          <p:cNvSpPr/>
          <p:nvPr/>
        </p:nvSpPr>
        <p:spPr bwMode="gray">
          <a:xfrm rot="10800000" flipH="1">
            <a:off x="971068" y="1942027"/>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userDrawn="1">
            <p:ph type="body" sz="quarter" idx="12"/>
          </p:nvPr>
        </p:nvSpPr>
        <p:spPr>
          <a:xfrm>
            <a:off x="849086" y="2633056"/>
            <a:ext cx="5244771" cy="1500187"/>
          </a:xfrm>
        </p:spPr>
        <p:txBody>
          <a:bodyPr anchor="ctr"/>
          <a:lstStyle>
            <a:lvl1pPr>
              <a:lnSpc>
                <a:spcPct val="100000"/>
              </a:lnSpc>
              <a:spcBef>
                <a:spcPts val="0"/>
              </a:spcBef>
              <a:defRPr sz="3600"/>
            </a:lvl1pPr>
            <a:lvl2pPr marL="273050" indent="0">
              <a:buNone/>
              <a:defRPr/>
            </a:lvl2pPr>
          </a:lstStyle>
          <a:p>
            <a:pPr lvl="0"/>
            <a:r>
              <a:rPr lang="en-US"/>
              <a:t>Click to edit Master text styles</a:t>
            </a:r>
          </a:p>
        </p:txBody>
      </p:sp>
      <p:sp>
        <p:nvSpPr>
          <p:cNvPr id="1502" name="Freeform: Shape 1501">
            <a:extLst>
              <a:ext uri="{FF2B5EF4-FFF2-40B4-BE49-F238E27FC236}">
                <a16:creationId xmlns:a16="http://schemas.microsoft.com/office/drawing/2014/main" id="{5571DF59-3072-4F42-8F36-292FD20A6C4B}"/>
              </a:ext>
            </a:extLst>
          </p:cNvPr>
          <p:cNvSpPr/>
          <p:nvPr userDrawn="1"/>
        </p:nvSpPr>
        <p:spPr bwMode="black">
          <a:xfrm>
            <a:off x="565464" y="2687486"/>
            <a:ext cx="45719" cy="1412491"/>
          </a:xfrm>
          <a:custGeom>
            <a:avLst/>
            <a:gdLst>
              <a:gd name="connsiteX0" fmla="*/ 0 w 45719"/>
              <a:gd name="connsiteY0" fmla="*/ 0 h 1412491"/>
              <a:gd name="connsiteX1" fmla="*/ 45719 w 45719"/>
              <a:gd name="connsiteY1" fmla="*/ 0 h 1412491"/>
              <a:gd name="connsiteX2" fmla="*/ 45719 w 45719"/>
              <a:gd name="connsiteY2" fmla="*/ 45129 h 1412491"/>
              <a:gd name="connsiteX3" fmla="*/ 45719 w 45719"/>
              <a:gd name="connsiteY3" fmla="*/ 1367362 h 1412491"/>
              <a:gd name="connsiteX4" fmla="*/ 45719 w 45719"/>
              <a:gd name="connsiteY4" fmla="*/ 1412491 h 1412491"/>
              <a:gd name="connsiteX5" fmla="*/ 0 w 45719"/>
              <a:gd name="connsiteY5" fmla="*/ 1412491 h 1412491"/>
              <a:gd name="connsiteX6" fmla="*/ 0 w 45719"/>
              <a:gd name="connsiteY6" fmla="*/ 1367362 h 1412491"/>
              <a:gd name="connsiteX7" fmla="*/ 0 w 45719"/>
              <a:gd name="connsiteY7" fmla="*/ 45129 h 141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19" h="1412491">
                <a:moveTo>
                  <a:pt x="0" y="0"/>
                </a:moveTo>
                <a:lnTo>
                  <a:pt x="45719" y="0"/>
                </a:lnTo>
                <a:lnTo>
                  <a:pt x="45719" y="45129"/>
                </a:lnTo>
                <a:lnTo>
                  <a:pt x="45719" y="1367362"/>
                </a:lnTo>
                <a:lnTo>
                  <a:pt x="45719" y="1412491"/>
                </a:lnTo>
                <a:lnTo>
                  <a:pt x="0" y="1412491"/>
                </a:lnTo>
                <a:lnTo>
                  <a:pt x="0" y="1367362"/>
                </a:lnTo>
                <a:lnTo>
                  <a:pt x="0" y="45129"/>
                </a:ln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418022" y="1515533"/>
            <a:ext cx="3735912" cy="3735912"/>
          </a:xfrm>
          <a:prstGeom prst="ellipse">
            <a:avLst/>
          </a:prstGeom>
          <a:gradFill flip="none" rotWithShape="1">
            <a:gsLst>
              <a:gs pos="50000">
                <a:schemeClr val="accent1">
                  <a:lumMod val="95000"/>
                </a:schemeClr>
              </a:gs>
              <a:gs pos="50000">
                <a:schemeClr val="accent1">
                  <a:shade val="94000"/>
                  <a:satMod val="135000"/>
                </a:schemeClr>
              </a:gs>
            </a:gsLst>
            <a:lin ang="16200000" scaled="0"/>
            <a:tileRect/>
          </a:gra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kern="0" dirty="0"/>
          </a:p>
        </p:txBody>
      </p:sp>
      <p:sp>
        <p:nvSpPr>
          <p:cNvPr id="207" name="TextBox 206">
            <a:extLst>
              <a:ext uri="{FF2B5EF4-FFF2-40B4-BE49-F238E27FC236}">
                <a16:creationId xmlns:a16="http://schemas.microsoft.com/office/drawing/2014/main" id="{9A4C1EDA-607F-4088-87AA-A9D396F1406D}"/>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3408002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ig Statement with Photo">
    <p:spTree>
      <p:nvGrpSpPr>
        <p:cNvPr id="1" name=""/>
        <p:cNvGrpSpPr/>
        <p:nvPr/>
      </p:nvGrpSpPr>
      <p:grpSpPr>
        <a:xfrm>
          <a:off x="0" y="0"/>
          <a:ext cx="0" cy="0"/>
          <a:chOff x="0" y="0"/>
          <a:chExt cx="0" cy="0"/>
        </a:xfrm>
      </p:grpSpPr>
      <p:sp>
        <p:nvSpPr>
          <p:cNvPr id="1013" name="Rectangle 1012">
            <a:extLst>
              <a:ext uri="{FF2B5EF4-FFF2-40B4-BE49-F238E27FC236}">
                <a16:creationId xmlns:a16="http://schemas.microsoft.com/office/drawing/2014/main" id="{CD0EF2AC-219D-4624-9351-1D5E5D8F2D84}"/>
              </a:ext>
            </a:extLst>
          </p:cNvPr>
          <p:cNvSpPr/>
          <p:nvPr userDrawn="1"/>
        </p:nvSpPr>
        <p:spPr bwMode="gray">
          <a:xfrm>
            <a:off x="4846201" y="-27162"/>
            <a:ext cx="7374601" cy="6793722"/>
          </a:xfrm>
          <a:prstGeom prst="rect">
            <a:avLst/>
          </a:prstGeom>
          <a:solidFill>
            <a:srgbClr val="C6C6C8">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Verdana"/>
            </a:endParaRPr>
          </a:p>
        </p:txBody>
      </p:sp>
      <p:grpSp>
        <p:nvGrpSpPr>
          <p:cNvPr id="2" name="Group 1">
            <a:extLst>
              <a:ext uri="{FF2B5EF4-FFF2-40B4-BE49-F238E27FC236}">
                <a16:creationId xmlns:a16="http://schemas.microsoft.com/office/drawing/2014/main" id="{09D52D90-4743-4C8E-B735-6D8B5B4E4C0A}"/>
              </a:ext>
            </a:extLst>
          </p:cNvPr>
          <p:cNvGrpSpPr/>
          <p:nvPr userDrawn="1"/>
        </p:nvGrpSpPr>
        <p:grpSpPr bwMode="gray">
          <a:xfrm>
            <a:off x="4846200" y="-27163"/>
            <a:ext cx="1939364" cy="6793721"/>
            <a:chOff x="4846200" y="-27163"/>
            <a:chExt cx="1939364" cy="6793721"/>
          </a:xfrm>
        </p:grpSpPr>
        <p:sp>
          <p:nvSpPr>
            <p:cNvPr id="1370" name="Right Triangle 1369">
              <a:extLst>
                <a:ext uri="{FF2B5EF4-FFF2-40B4-BE49-F238E27FC236}">
                  <a16:creationId xmlns:a16="http://schemas.microsoft.com/office/drawing/2014/main" id="{3599C934-5751-456B-838E-0C52C6AAB5C8}"/>
                </a:ext>
              </a:extLst>
            </p:cNvPr>
            <p:cNvSpPr/>
            <p:nvPr/>
          </p:nvSpPr>
          <p:spPr bwMode="gray">
            <a:xfrm>
              <a:off x="4846200"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1" name="Right Triangle 1370">
              <a:extLst>
                <a:ext uri="{FF2B5EF4-FFF2-40B4-BE49-F238E27FC236}">
                  <a16:creationId xmlns:a16="http://schemas.microsoft.com/office/drawing/2014/main" id="{85C5404B-3B4A-42F9-957C-83A6A9F34C7D}"/>
                </a:ext>
              </a:extLst>
            </p:cNvPr>
            <p:cNvSpPr/>
            <p:nvPr/>
          </p:nvSpPr>
          <p:spPr bwMode="gray">
            <a:xfrm flipV="1">
              <a:off x="4846200" y="3850989"/>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2" name="Right Triangle 1371">
              <a:extLst>
                <a:ext uri="{FF2B5EF4-FFF2-40B4-BE49-F238E27FC236}">
                  <a16:creationId xmlns:a16="http://schemas.microsoft.com/office/drawing/2014/main" id="{A7DA179D-62EA-437C-99FF-8EEC8EC1A7B4}"/>
                </a:ext>
              </a:extLst>
            </p:cNvPr>
            <p:cNvSpPr/>
            <p:nvPr/>
          </p:nvSpPr>
          <p:spPr bwMode="gray">
            <a:xfrm rot="10800000" flipV="1">
              <a:off x="484620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3" name="Right Triangle 1372">
              <a:extLst>
                <a:ext uri="{FF2B5EF4-FFF2-40B4-BE49-F238E27FC236}">
                  <a16:creationId xmlns:a16="http://schemas.microsoft.com/office/drawing/2014/main" id="{00F31AEB-95C8-4C39-A5B1-ED3C4B9C5CB9}"/>
                </a:ext>
              </a:extLst>
            </p:cNvPr>
            <p:cNvSpPr/>
            <p:nvPr/>
          </p:nvSpPr>
          <p:spPr bwMode="gray">
            <a:xfrm>
              <a:off x="484620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4" name="Right Triangle 1373">
              <a:extLst>
                <a:ext uri="{FF2B5EF4-FFF2-40B4-BE49-F238E27FC236}">
                  <a16:creationId xmlns:a16="http://schemas.microsoft.com/office/drawing/2014/main" id="{974DB0DE-7B2D-4294-B6F2-C4D42DD78D24}"/>
                </a:ext>
              </a:extLst>
            </p:cNvPr>
            <p:cNvSpPr/>
            <p:nvPr/>
          </p:nvSpPr>
          <p:spPr bwMode="gray">
            <a:xfrm rot="10800000">
              <a:off x="4846201" y="482306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5" name="Right Triangle 1374">
              <a:extLst>
                <a:ext uri="{FF2B5EF4-FFF2-40B4-BE49-F238E27FC236}">
                  <a16:creationId xmlns:a16="http://schemas.microsoft.com/office/drawing/2014/main" id="{388AACE6-BE8F-41EA-91AE-02748D278CC4}"/>
                </a:ext>
              </a:extLst>
            </p:cNvPr>
            <p:cNvSpPr/>
            <p:nvPr/>
          </p:nvSpPr>
          <p:spPr bwMode="gray">
            <a:xfrm>
              <a:off x="4846200"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6" name="Right Triangle 1375">
              <a:extLst>
                <a:ext uri="{FF2B5EF4-FFF2-40B4-BE49-F238E27FC236}">
                  <a16:creationId xmlns:a16="http://schemas.microsoft.com/office/drawing/2014/main" id="{21ECB941-AEBB-474B-A428-C5ED662075E8}"/>
                </a:ext>
              </a:extLst>
            </p:cNvPr>
            <p:cNvSpPr/>
            <p:nvPr/>
          </p:nvSpPr>
          <p:spPr bwMode="gray">
            <a:xfrm rot="10800000">
              <a:off x="4846201" y="288235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7" name="Right Triangle 1376">
              <a:extLst>
                <a:ext uri="{FF2B5EF4-FFF2-40B4-BE49-F238E27FC236}">
                  <a16:creationId xmlns:a16="http://schemas.microsoft.com/office/drawing/2014/main" id="{539C65EF-8E93-4F75-BC5C-517D0066C60A}"/>
                </a:ext>
              </a:extLst>
            </p:cNvPr>
            <p:cNvSpPr/>
            <p:nvPr/>
          </p:nvSpPr>
          <p:spPr bwMode="gray">
            <a:xfrm flipV="1">
              <a:off x="4846200" y="941662"/>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8" name="Right Triangle 1377">
              <a:extLst>
                <a:ext uri="{FF2B5EF4-FFF2-40B4-BE49-F238E27FC236}">
                  <a16:creationId xmlns:a16="http://schemas.microsoft.com/office/drawing/2014/main" id="{DF2F9C5E-E238-4574-A8F4-FA4D66F4B0C3}"/>
                </a:ext>
              </a:extLst>
            </p:cNvPr>
            <p:cNvSpPr/>
            <p:nvPr/>
          </p:nvSpPr>
          <p:spPr bwMode="gray">
            <a:xfrm rot="10800000" flipV="1">
              <a:off x="4846201" y="941662"/>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79" name="Right Triangle 1378">
              <a:extLst>
                <a:ext uri="{FF2B5EF4-FFF2-40B4-BE49-F238E27FC236}">
                  <a16:creationId xmlns:a16="http://schemas.microsoft.com/office/drawing/2014/main" id="{958D2E98-34FA-47C0-94A0-FABABD129788}"/>
                </a:ext>
              </a:extLst>
            </p:cNvPr>
            <p:cNvSpPr/>
            <p:nvPr/>
          </p:nvSpPr>
          <p:spPr bwMode="gray">
            <a:xfrm>
              <a:off x="4846200" y="1906998"/>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0" name="Right Triangle 1379">
              <a:extLst>
                <a:ext uri="{FF2B5EF4-FFF2-40B4-BE49-F238E27FC236}">
                  <a16:creationId xmlns:a16="http://schemas.microsoft.com/office/drawing/2014/main" id="{4A0B033B-FC04-4791-9519-5200D0F4E919}"/>
                </a:ext>
              </a:extLst>
            </p:cNvPr>
            <p:cNvSpPr/>
            <p:nvPr/>
          </p:nvSpPr>
          <p:spPr bwMode="gray">
            <a:xfrm rot="10800000">
              <a:off x="4846201"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1" name="Right Triangle 1380">
              <a:extLst>
                <a:ext uri="{FF2B5EF4-FFF2-40B4-BE49-F238E27FC236}">
                  <a16:creationId xmlns:a16="http://schemas.microsoft.com/office/drawing/2014/main" id="{2FCA60AB-20A2-4764-9C04-BB038DAD7ADC}"/>
                </a:ext>
              </a:extLst>
            </p:cNvPr>
            <p:cNvSpPr/>
            <p:nvPr/>
          </p:nvSpPr>
          <p:spPr bwMode="gray">
            <a:xfrm>
              <a:off x="4846200" y="-2716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2" name="Right Triangle 1381">
              <a:extLst>
                <a:ext uri="{FF2B5EF4-FFF2-40B4-BE49-F238E27FC236}">
                  <a16:creationId xmlns:a16="http://schemas.microsoft.com/office/drawing/2014/main" id="{89B2792B-4D76-4733-AB42-B082E0224708}"/>
                </a:ext>
              </a:extLst>
            </p:cNvPr>
            <p:cNvSpPr/>
            <p:nvPr/>
          </p:nvSpPr>
          <p:spPr bwMode="gray">
            <a:xfrm rot="10800000">
              <a:off x="4846201"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3" name="Right Triangle 1382">
              <a:extLst>
                <a:ext uri="{FF2B5EF4-FFF2-40B4-BE49-F238E27FC236}">
                  <a16:creationId xmlns:a16="http://schemas.microsoft.com/office/drawing/2014/main" id="{F43A82C5-17F4-4F3F-A045-341F722D9D97}"/>
                </a:ext>
              </a:extLst>
            </p:cNvPr>
            <p:cNvSpPr/>
            <p:nvPr/>
          </p:nvSpPr>
          <p:spPr bwMode="gray">
            <a:xfrm flipH="1">
              <a:off x="5814360"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4" name="Right Triangle 1383">
              <a:extLst>
                <a:ext uri="{FF2B5EF4-FFF2-40B4-BE49-F238E27FC236}">
                  <a16:creationId xmlns:a16="http://schemas.microsoft.com/office/drawing/2014/main" id="{602E385A-B353-4E42-A88C-E4614A3D60FE}"/>
                </a:ext>
              </a:extLst>
            </p:cNvPr>
            <p:cNvSpPr/>
            <p:nvPr/>
          </p:nvSpPr>
          <p:spPr bwMode="gray">
            <a:xfrm rot="10800000" flipH="1">
              <a:off x="5814360" y="5795355"/>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5" name="Right Triangle 1384">
              <a:extLst>
                <a:ext uri="{FF2B5EF4-FFF2-40B4-BE49-F238E27FC236}">
                  <a16:creationId xmlns:a16="http://schemas.microsoft.com/office/drawing/2014/main" id="{A24376BF-B6C2-4F3C-BBAA-69E24670CDAB}"/>
                </a:ext>
              </a:extLst>
            </p:cNvPr>
            <p:cNvSpPr/>
            <p:nvPr/>
          </p:nvSpPr>
          <p:spPr bwMode="gray">
            <a:xfrm flipH="1" flipV="1">
              <a:off x="5814360"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6" name="Right Triangle 1385">
              <a:extLst>
                <a:ext uri="{FF2B5EF4-FFF2-40B4-BE49-F238E27FC236}">
                  <a16:creationId xmlns:a16="http://schemas.microsoft.com/office/drawing/2014/main" id="{6874A72F-27CB-4565-9E3B-D22E138B0388}"/>
                </a:ext>
              </a:extLst>
            </p:cNvPr>
            <p:cNvSpPr/>
            <p:nvPr/>
          </p:nvSpPr>
          <p:spPr bwMode="gray">
            <a:xfrm rot="10800000" flipH="1">
              <a:off x="581436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7" name="Right Triangle 1386">
              <a:extLst>
                <a:ext uri="{FF2B5EF4-FFF2-40B4-BE49-F238E27FC236}">
                  <a16:creationId xmlns:a16="http://schemas.microsoft.com/office/drawing/2014/main" id="{F8BB93F5-B1AB-4038-850F-AF8F00FF1BED}"/>
                </a:ext>
              </a:extLst>
            </p:cNvPr>
            <p:cNvSpPr/>
            <p:nvPr/>
          </p:nvSpPr>
          <p:spPr bwMode="gray">
            <a:xfrm flipH="1">
              <a:off x="5814360" y="2882357"/>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8" name="Right Triangle 1387">
              <a:extLst>
                <a:ext uri="{FF2B5EF4-FFF2-40B4-BE49-F238E27FC236}">
                  <a16:creationId xmlns:a16="http://schemas.microsoft.com/office/drawing/2014/main" id="{ED1E7BAE-8993-4BA5-9D9A-48406629D0EF}"/>
                </a:ext>
              </a:extLst>
            </p:cNvPr>
            <p:cNvSpPr/>
            <p:nvPr/>
          </p:nvSpPr>
          <p:spPr bwMode="gray">
            <a:xfrm rot="10800000" flipH="1">
              <a:off x="5814360"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89" name="Right Triangle 1388">
              <a:extLst>
                <a:ext uri="{FF2B5EF4-FFF2-40B4-BE49-F238E27FC236}">
                  <a16:creationId xmlns:a16="http://schemas.microsoft.com/office/drawing/2014/main" id="{0EB2C9D0-2C27-4599-A870-9F5AAF7294B5}"/>
                </a:ext>
              </a:extLst>
            </p:cNvPr>
            <p:cNvSpPr/>
            <p:nvPr/>
          </p:nvSpPr>
          <p:spPr bwMode="gray">
            <a:xfrm flipH="1" flipV="1">
              <a:off x="5814360" y="941662"/>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90" name="Right Triangle 1389">
              <a:extLst>
                <a:ext uri="{FF2B5EF4-FFF2-40B4-BE49-F238E27FC236}">
                  <a16:creationId xmlns:a16="http://schemas.microsoft.com/office/drawing/2014/main" id="{2F05557C-9E39-462A-8236-62EDF6565417}"/>
                </a:ext>
              </a:extLst>
            </p:cNvPr>
            <p:cNvSpPr/>
            <p:nvPr/>
          </p:nvSpPr>
          <p:spPr bwMode="gray">
            <a:xfrm flipH="1">
              <a:off x="5814360" y="1913743"/>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91" name="Right Triangle 1390">
              <a:extLst>
                <a:ext uri="{FF2B5EF4-FFF2-40B4-BE49-F238E27FC236}">
                  <a16:creationId xmlns:a16="http://schemas.microsoft.com/office/drawing/2014/main" id="{A5337454-BB4E-4425-8474-78A5D268E176}"/>
                </a:ext>
              </a:extLst>
            </p:cNvPr>
            <p:cNvSpPr/>
            <p:nvPr/>
          </p:nvSpPr>
          <p:spPr bwMode="gray">
            <a:xfrm rot="10800000" flipH="1">
              <a:off x="5814361" y="191374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92" name="Right Triangle 1391">
              <a:extLst>
                <a:ext uri="{FF2B5EF4-FFF2-40B4-BE49-F238E27FC236}">
                  <a16:creationId xmlns:a16="http://schemas.microsoft.com/office/drawing/2014/main" id="{643FD79A-057C-4026-B658-5CDF0B133455}"/>
                </a:ext>
              </a:extLst>
            </p:cNvPr>
            <p:cNvSpPr/>
            <p:nvPr/>
          </p:nvSpPr>
          <p:spPr bwMode="gray">
            <a:xfrm flipH="1">
              <a:off x="5814360" y="-27163"/>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93" name="Right Triangle 1392">
              <a:extLst>
                <a:ext uri="{FF2B5EF4-FFF2-40B4-BE49-F238E27FC236}">
                  <a16:creationId xmlns:a16="http://schemas.microsoft.com/office/drawing/2014/main" id="{367A8D7D-AAA5-4C20-8CC6-ED9D7A0BC781}"/>
                </a:ext>
              </a:extLst>
            </p:cNvPr>
            <p:cNvSpPr/>
            <p:nvPr/>
          </p:nvSpPr>
          <p:spPr bwMode="gray">
            <a:xfrm rot="10800000" flipH="1">
              <a:off x="5814360" y="-22208"/>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0" name="Right Triangle 1279">
              <a:extLst>
                <a:ext uri="{FF2B5EF4-FFF2-40B4-BE49-F238E27FC236}">
                  <a16:creationId xmlns:a16="http://schemas.microsoft.com/office/drawing/2014/main" id="{EBADC093-349D-4630-9B94-A2A27401F06A}"/>
                </a:ext>
              </a:extLst>
            </p:cNvPr>
            <p:cNvSpPr/>
            <p:nvPr/>
          </p:nvSpPr>
          <p:spPr bwMode="gray">
            <a:xfrm>
              <a:off x="4846200"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1" name="Right Triangle 1280">
              <a:extLst>
                <a:ext uri="{FF2B5EF4-FFF2-40B4-BE49-F238E27FC236}">
                  <a16:creationId xmlns:a16="http://schemas.microsoft.com/office/drawing/2014/main" id="{BF9B8E6C-4DB2-4123-A439-EE646BB6DED7}"/>
                </a:ext>
              </a:extLst>
            </p:cNvPr>
            <p:cNvSpPr/>
            <p:nvPr/>
          </p:nvSpPr>
          <p:spPr bwMode="gray">
            <a:xfrm flipV="1">
              <a:off x="4846200" y="3850989"/>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2" name="Right Triangle 1281">
              <a:extLst>
                <a:ext uri="{FF2B5EF4-FFF2-40B4-BE49-F238E27FC236}">
                  <a16:creationId xmlns:a16="http://schemas.microsoft.com/office/drawing/2014/main" id="{95B76C49-3437-4512-8C50-524082644981}"/>
                </a:ext>
              </a:extLst>
            </p:cNvPr>
            <p:cNvSpPr/>
            <p:nvPr/>
          </p:nvSpPr>
          <p:spPr bwMode="gray">
            <a:xfrm rot="10800000" flipV="1">
              <a:off x="484620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3" name="Right Triangle 1282">
              <a:extLst>
                <a:ext uri="{FF2B5EF4-FFF2-40B4-BE49-F238E27FC236}">
                  <a16:creationId xmlns:a16="http://schemas.microsoft.com/office/drawing/2014/main" id="{9A6EE615-D02E-4173-9308-2F2D43F11DB9}"/>
                </a:ext>
              </a:extLst>
            </p:cNvPr>
            <p:cNvSpPr/>
            <p:nvPr/>
          </p:nvSpPr>
          <p:spPr bwMode="gray">
            <a:xfrm>
              <a:off x="484620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4" name="Right Triangle 1283">
              <a:extLst>
                <a:ext uri="{FF2B5EF4-FFF2-40B4-BE49-F238E27FC236}">
                  <a16:creationId xmlns:a16="http://schemas.microsoft.com/office/drawing/2014/main" id="{13401021-AC8A-41D3-B6EA-2D35512D4B19}"/>
                </a:ext>
              </a:extLst>
            </p:cNvPr>
            <p:cNvSpPr/>
            <p:nvPr/>
          </p:nvSpPr>
          <p:spPr bwMode="gray">
            <a:xfrm rot="10800000">
              <a:off x="4846201" y="482306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5" name="Right Triangle 1284">
              <a:extLst>
                <a:ext uri="{FF2B5EF4-FFF2-40B4-BE49-F238E27FC236}">
                  <a16:creationId xmlns:a16="http://schemas.microsoft.com/office/drawing/2014/main" id="{E8EE5833-7027-4282-B593-BCF545F26BF7}"/>
                </a:ext>
              </a:extLst>
            </p:cNvPr>
            <p:cNvSpPr/>
            <p:nvPr/>
          </p:nvSpPr>
          <p:spPr bwMode="gray">
            <a:xfrm>
              <a:off x="4846200"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6" name="Right Triangle 1285">
              <a:extLst>
                <a:ext uri="{FF2B5EF4-FFF2-40B4-BE49-F238E27FC236}">
                  <a16:creationId xmlns:a16="http://schemas.microsoft.com/office/drawing/2014/main" id="{969EF942-97D1-4FE3-A8E0-703F7D8E608E}"/>
                </a:ext>
              </a:extLst>
            </p:cNvPr>
            <p:cNvSpPr/>
            <p:nvPr/>
          </p:nvSpPr>
          <p:spPr bwMode="gray">
            <a:xfrm rot="10800000">
              <a:off x="4846201" y="288235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7" name="Right Triangle 1286">
              <a:extLst>
                <a:ext uri="{FF2B5EF4-FFF2-40B4-BE49-F238E27FC236}">
                  <a16:creationId xmlns:a16="http://schemas.microsoft.com/office/drawing/2014/main" id="{9F9F54CE-376D-48C3-A057-0909AE7DFB37}"/>
                </a:ext>
              </a:extLst>
            </p:cNvPr>
            <p:cNvSpPr/>
            <p:nvPr/>
          </p:nvSpPr>
          <p:spPr bwMode="gray">
            <a:xfrm flipV="1">
              <a:off x="4846200" y="941662"/>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8" name="Right Triangle 1287">
              <a:extLst>
                <a:ext uri="{FF2B5EF4-FFF2-40B4-BE49-F238E27FC236}">
                  <a16:creationId xmlns:a16="http://schemas.microsoft.com/office/drawing/2014/main" id="{F2D9EC31-19E6-433C-9BE3-4E8DDACCEA9D}"/>
                </a:ext>
              </a:extLst>
            </p:cNvPr>
            <p:cNvSpPr/>
            <p:nvPr/>
          </p:nvSpPr>
          <p:spPr bwMode="gray">
            <a:xfrm rot="10800000" flipV="1">
              <a:off x="4846201" y="941662"/>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89" name="Right Triangle 1288">
              <a:extLst>
                <a:ext uri="{FF2B5EF4-FFF2-40B4-BE49-F238E27FC236}">
                  <a16:creationId xmlns:a16="http://schemas.microsoft.com/office/drawing/2014/main" id="{557F3343-FDDE-478E-B5B0-C9510D7BDFBF}"/>
                </a:ext>
              </a:extLst>
            </p:cNvPr>
            <p:cNvSpPr/>
            <p:nvPr/>
          </p:nvSpPr>
          <p:spPr bwMode="gray">
            <a:xfrm>
              <a:off x="4846200" y="1906998"/>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0" name="Right Triangle 1289">
              <a:extLst>
                <a:ext uri="{FF2B5EF4-FFF2-40B4-BE49-F238E27FC236}">
                  <a16:creationId xmlns:a16="http://schemas.microsoft.com/office/drawing/2014/main" id="{D991133C-D92A-4CE8-9E18-8CE6550ADB9E}"/>
                </a:ext>
              </a:extLst>
            </p:cNvPr>
            <p:cNvSpPr/>
            <p:nvPr/>
          </p:nvSpPr>
          <p:spPr bwMode="gray">
            <a:xfrm rot="10800000">
              <a:off x="4846201"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1" name="Right Triangle 1290">
              <a:extLst>
                <a:ext uri="{FF2B5EF4-FFF2-40B4-BE49-F238E27FC236}">
                  <a16:creationId xmlns:a16="http://schemas.microsoft.com/office/drawing/2014/main" id="{36E673E0-85B7-4C0A-81C2-71DC9D567AF7}"/>
                </a:ext>
              </a:extLst>
            </p:cNvPr>
            <p:cNvSpPr/>
            <p:nvPr/>
          </p:nvSpPr>
          <p:spPr bwMode="gray">
            <a:xfrm>
              <a:off x="4846200" y="-2716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2" name="Right Triangle 1291">
              <a:extLst>
                <a:ext uri="{FF2B5EF4-FFF2-40B4-BE49-F238E27FC236}">
                  <a16:creationId xmlns:a16="http://schemas.microsoft.com/office/drawing/2014/main" id="{26CD46F5-1EED-4F90-B6C2-058AD6E414E0}"/>
                </a:ext>
              </a:extLst>
            </p:cNvPr>
            <p:cNvSpPr/>
            <p:nvPr/>
          </p:nvSpPr>
          <p:spPr bwMode="gray">
            <a:xfrm rot="10800000">
              <a:off x="4846201" y="-22208"/>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3" name="Right Triangle 1292">
              <a:extLst>
                <a:ext uri="{FF2B5EF4-FFF2-40B4-BE49-F238E27FC236}">
                  <a16:creationId xmlns:a16="http://schemas.microsoft.com/office/drawing/2014/main" id="{7CC1BF22-7968-4C41-BFF5-FEDB73F43026}"/>
                </a:ext>
              </a:extLst>
            </p:cNvPr>
            <p:cNvSpPr/>
            <p:nvPr/>
          </p:nvSpPr>
          <p:spPr bwMode="gray">
            <a:xfrm flipH="1">
              <a:off x="5814360"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4" name="Right Triangle 1293">
              <a:extLst>
                <a:ext uri="{FF2B5EF4-FFF2-40B4-BE49-F238E27FC236}">
                  <a16:creationId xmlns:a16="http://schemas.microsoft.com/office/drawing/2014/main" id="{E7B63619-0422-42F2-8D2D-08DAD5450723}"/>
                </a:ext>
              </a:extLst>
            </p:cNvPr>
            <p:cNvSpPr/>
            <p:nvPr/>
          </p:nvSpPr>
          <p:spPr bwMode="gray">
            <a:xfrm rot="10800000" flipH="1">
              <a:off x="5814360" y="5795355"/>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5" name="Right Triangle 1294">
              <a:extLst>
                <a:ext uri="{FF2B5EF4-FFF2-40B4-BE49-F238E27FC236}">
                  <a16:creationId xmlns:a16="http://schemas.microsoft.com/office/drawing/2014/main" id="{6CBE2C74-D9DE-4EF8-8ED4-38D34A06FA22}"/>
                </a:ext>
              </a:extLst>
            </p:cNvPr>
            <p:cNvSpPr/>
            <p:nvPr/>
          </p:nvSpPr>
          <p:spPr bwMode="gray">
            <a:xfrm flipH="1" flipV="1">
              <a:off x="5814360"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6" name="Right Triangle 1295">
              <a:extLst>
                <a:ext uri="{FF2B5EF4-FFF2-40B4-BE49-F238E27FC236}">
                  <a16:creationId xmlns:a16="http://schemas.microsoft.com/office/drawing/2014/main" id="{EB81F80B-ACAA-43D3-9DAD-4A22BE5BEF40}"/>
                </a:ext>
              </a:extLst>
            </p:cNvPr>
            <p:cNvSpPr/>
            <p:nvPr/>
          </p:nvSpPr>
          <p:spPr bwMode="gray">
            <a:xfrm rot="10800000" flipH="1">
              <a:off x="581436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7" name="Right Triangle 1296">
              <a:extLst>
                <a:ext uri="{FF2B5EF4-FFF2-40B4-BE49-F238E27FC236}">
                  <a16:creationId xmlns:a16="http://schemas.microsoft.com/office/drawing/2014/main" id="{7207848F-96C9-42CE-B22A-50A4F3CFAE36}"/>
                </a:ext>
              </a:extLst>
            </p:cNvPr>
            <p:cNvSpPr/>
            <p:nvPr/>
          </p:nvSpPr>
          <p:spPr bwMode="gray">
            <a:xfrm flipH="1">
              <a:off x="5814360" y="2882357"/>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8" name="Right Triangle 1297">
              <a:extLst>
                <a:ext uri="{FF2B5EF4-FFF2-40B4-BE49-F238E27FC236}">
                  <a16:creationId xmlns:a16="http://schemas.microsoft.com/office/drawing/2014/main" id="{B27F16BA-53BC-4CA7-886E-1E5D4E5E8930}"/>
                </a:ext>
              </a:extLst>
            </p:cNvPr>
            <p:cNvSpPr/>
            <p:nvPr/>
          </p:nvSpPr>
          <p:spPr bwMode="gray">
            <a:xfrm rot="10800000" flipH="1">
              <a:off x="5814360"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99" name="Right Triangle 1298">
              <a:extLst>
                <a:ext uri="{FF2B5EF4-FFF2-40B4-BE49-F238E27FC236}">
                  <a16:creationId xmlns:a16="http://schemas.microsoft.com/office/drawing/2014/main" id="{F7CA9B6E-AFE1-4BB0-BB85-58B11C60F6DF}"/>
                </a:ext>
              </a:extLst>
            </p:cNvPr>
            <p:cNvSpPr/>
            <p:nvPr/>
          </p:nvSpPr>
          <p:spPr bwMode="gray">
            <a:xfrm flipH="1" flipV="1">
              <a:off x="5814360" y="941662"/>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00" name="Right Triangle 1299">
              <a:extLst>
                <a:ext uri="{FF2B5EF4-FFF2-40B4-BE49-F238E27FC236}">
                  <a16:creationId xmlns:a16="http://schemas.microsoft.com/office/drawing/2014/main" id="{8545CF14-65E0-420C-B4A8-87CCD904AC07}"/>
                </a:ext>
              </a:extLst>
            </p:cNvPr>
            <p:cNvSpPr/>
            <p:nvPr/>
          </p:nvSpPr>
          <p:spPr bwMode="gray">
            <a:xfrm flipH="1">
              <a:off x="5814360" y="1913743"/>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01" name="Right Triangle 1300">
              <a:extLst>
                <a:ext uri="{FF2B5EF4-FFF2-40B4-BE49-F238E27FC236}">
                  <a16:creationId xmlns:a16="http://schemas.microsoft.com/office/drawing/2014/main" id="{3B8AC1D2-39EF-4EF1-BDEE-E0FCA38A8B18}"/>
                </a:ext>
              </a:extLst>
            </p:cNvPr>
            <p:cNvSpPr/>
            <p:nvPr/>
          </p:nvSpPr>
          <p:spPr bwMode="gray">
            <a:xfrm rot="10800000" flipH="1">
              <a:off x="5814361" y="191374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02" name="Right Triangle 1301">
              <a:extLst>
                <a:ext uri="{FF2B5EF4-FFF2-40B4-BE49-F238E27FC236}">
                  <a16:creationId xmlns:a16="http://schemas.microsoft.com/office/drawing/2014/main" id="{A408348B-F0F2-445A-B809-160C9B914895}"/>
                </a:ext>
              </a:extLst>
            </p:cNvPr>
            <p:cNvSpPr/>
            <p:nvPr/>
          </p:nvSpPr>
          <p:spPr bwMode="gray">
            <a:xfrm flipH="1">
              <a:off x="5814360" y="-27163"/>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303" name="Right Triangle 1302">
              <a:extLst>
                <a:ext uri="{FF2B5EF4-FFF2-40B4-BE49-F238E27FC236}">
                  <a16:creationId xmlns:a16="http://schemas.microsoft.com/office/drawing/2014/main" id="{DC08F041-1CAC-45D5-B3A5-D6343F612AAE}"/>
                </a:ext>
              </a:extLst>
            </p:cNvPr>
            <p:cNvSpPr/>
            <p:nvPr/>
          </p:nvSpPr>
          <p:spPr bwMode="gray">
            <a:xfrm rot="10800000" flipH="1">
              <a:off x="5814360" y="-22208"/>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0" name="Right Triangle 1189">
              <a:extLst>
                <a:ext uri="{FF2B5EF4-FFF2-40B4-BE49-F238E27FC236}">
                  <a16:creationId xmlns:a16="http://schemas.microsoft.com/office/drawing/2014/main" id="{D62AAE2C-6FC6-49B6-836D-9B292AB71CB0}"/>
                </a:ext>
              </a:extLst>
            </p:cNvPr>
            <p:cNvSpPr/>
            <p:nvPr/>
          </p:nvSpPr>
          <p:spPr bwMode="gray">
            <a:xfrm>
              <a:off x="4846200" y="5795355"/>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1" name="Right Triangle 1190">
              <a:extLst>
                <a:ext uri="{FF2B5EF4-FFF2-40B4-BE49-F238E27FC236}">
                  <a16:creationId xmlns:a16="http://schemas.microsoft.com/office/drawing/2014/main" id="{77461235-8841-42F8-90C1-89E9FD423EC4}"/>
                </a:ext>
              </a:extLst>
            </p:cNvPr>
            <p:cNvSpPr/>
            <p:nvPr/>
          </p:nvSpPr>
          <p:spPr bwMode="gray">
            <a:xfrm flipV="1">
              <a:off x="4846200" y="3850989"/>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2" name="Right Triangle 1191">
              <a:extLst>
                <a:ext uri="{FF2B5EF4-FFF2-40B4-BE49-F238E27FC236}">
                  <a16:creationId xmlns:a16="http://schemas.microsoft.com/office/drawing/2014/main" id="{66AA5011-32A8-42CD-BE1C-80B5ECC601F5}"/>
                </a:ext>
              </a:extLst>
            </p:cNvPr>
            <p:cNvSpPr/>
            <p:nvPr/>
          </p:nvSpPr>
          <p:spPr bwMode="gray">
            <a:xfrm rot="10800000" flipV="1">
              <a:off x="4846201" y="385098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3" name="Right Triangle 1192">
              <a:extLst>
                <a:ext uri="{FF2B5EF4-FFF2-40B4-BE49-F238E27FC236}">
                  <a16:creationId xmlns:a16="http://schemas.microsoft.com/office/drawing/2014/main" id="{2502D9A9-530B-4BFC-91C2-D29FA99116CE}"/>
                </a:ext>
              </a:extLst>
            </p:cNvPr>
            <p:cNvSpPr/>
            <p:nvPr/>
          </p:nvSpPr>
          <p:spPr bwMode="gray">
            <a:xfrm>
              <a:off x="484620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4" name="Right Triangle 1193">
              <a:extLst>
                <a:ext uri="{FF2B5EF4-FFF2-40B4-BE49-F238E27FC236}">
                  <a16:creationId xmlns:a16="http://schemas.microsoft.com/office/drawing/2014/main" id="{B6656107-FF21-440C-A3DD-FC2B68F76538}"/>
                </a:ext>
              </a:extLst>
            </p:cNvPr>
            <p:cNvSpPr/>
            <p:nvPr/>
          </p:nvSpPr>
          <p:spPr bwMode="gray">
            <a:xfrm rot="10800000">
              <a:off x="4846201" y="482306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5" name="Right Triangle 1194">
              <a:extLst>
                <a:ext uri="{FF2B5EF4-FFF2-40B4-BE49-F238E27FC236}">
                  <a16:creationId xmlns:a16="http://schemas.microsoft.com/office/drawing/2014/main" id="{9AD230EB-B369-494E-A027-811A9DA1F8EA}"/>
                </a:ext>
              </a:extLst>
            </p:cNvPr>
            <p:cNvSpPr/>
            <p:nvPr/>
          </p:nvSpPr>
          <p:spPr bwMode="gray">
            <a:xfrm>
              <a:off x="4846200" y="2882357"/>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6" name="Right Triangle 1195">
              <a:extLst>
                <a:ext uri="{FF2B5EF4-FFF2-40B4-BE49-F238E27FC236}">
                  <a16:creationId xmlns:a16="http://schemas.microsoft.com/office/drawing/2014/main" id="{FE9534E6-084F-4AC6-9ECE-7F2A72E6493C}"/>
                </a:ext>
              </a:extLst>
            </p:cNvPr>
            <p:cNvSpPr/>
            <p:nvPr/>
          </p:nvSpPr>
          <p:spPr bwMode="gray">
            <a:xfrm rot="10800000">
              <a:off x="4846201" y="2882357"/>
              <a:ext cx="971203" cy="971203"/>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7" name="Right Triangle 1196">
              <a:extLst>
                <a:ext uri="{FF2B5EF4-FFF2-40B4-BE49-F238E27FC236}">
                  <a16:creationId xmlns:a16="http://schemas.microsoft.com/office/drawing/2014/main" id="{5EDBACC8-F54C-439F-A50D-D231B12D83F8}"/>
                </a:ext>
              </a:extLst>
            </p:cNvPr>
            <p:cNvSpPr/>
            <p:nvPr/>
          </p:nvSpPr>
          <p:spPr bwMode="gray">
            <a:xfrm flipV="1">
              <a:off x="4846200" y="941662"/>
              <a:ext cx="971203" cy="971203"/>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8" name="Right Triangle 1197">
              <a:extLst>
                <a:ext uri="{FF2B5EF4-FFF2-40B4-BE49-F238E27FC236}">
                  <a16:creationId xmlns:a16="http://schemas.microsoft.com/office/drawing/2014/main" id="{CEB40B3D-6E9B-4245-8879-CB3949A45B3C}"/>
                </a:ext>
              </a:extLst>
            </p:cNvPr>
            <p:cNvSpPr/>
            <p:nvPr/>
          </p:nvSpPr>
          <p:spPr bwMode="gray">
            <a:xfrm rot="10800000" flipV="1">
              <a:off x="4846201" y="941662"/>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199" name="Right Triangle 1198">
              <a:extLst>
                <a:ext uri="{FF2B5EF4-FFF2-40B4-BE49-F238E27FC236}">
                  <a16:creationId xmlns:a16="http://schemas.microsoft.com/office/drawing/2014/main" id="{4D7EE517-176B-46DD-A735-2233137A069E}"/>
                </a:ext>
              </a:extLst>
            </p:cNvPr>
            <p:cNvSpPr/>
            <p:nvPr/>
          </p:nvSpPr>
          <p:spPr bwMode="gray">
            <a:xfrm>
              <a:off x="4846200" y="1906999"/>
              <a:ext cx="971203" cy="971203"/>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0" name="Right Triangle 1199">
              <a:extLst>
                <a:ext uri="{FF2B5EF4-FFF2-40B4-BE49-F238E27FC236}">
                  <a16:creationId xmlns:a16="http://schemas.microsoft.com/office/drawing/2014/main" id="{81F86127-CB8B-4CE9-9FE8-E42382C2D64A}"/>
                </a:ext>
              </a:extLst>
            </p:cNvPr>
            <p:cNvSpPr/>
            <p:nvPr/>
          </p:nvSpPr>
          <p:spPr bwMode="gray">
            <a:xfrm rot="10800000">
              <a:off x="4846201" y="1913743"/>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1" name="Right Triangle 1200">
              <a:extLst>
                <a:ext uri="{FF2B5EF4-FFF2-40B4-BE49-F238E27FC236}">
                  <a16:creationId xmlns:a16="http://schemas.microsoft.com/office/drawing/2014/main" id="{8988B86D-EC90-4A65-B2B1-15CC2DCADEF0}"/>
                </a:ext>
              </a:extLst>
            </p:cNvPr>
            <p:cNvSpPr/>
            <p:nvPr/>
          </p:nvSpPr>
          <p:spPr bwMode="gray">
            <a:xfrm>
              <a:off x="4846200" y="-2716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2" name="Right Triangle 1201">
              <a:extLst>
                <a:ext uri="{FF2B5EF4-FFF2-40B4-BE49-F238E27FC236}">
                  <a16:creationId xmlns:a16="http://schemas.microsoft.com/office/drawing/2014/main" id="{190A3333-9278-4E4B-A5B7-BD42FB3214BB}"/>
                </a:ext>
              </a:extLst>
            </p:cNvPr>
            <p:cNvSpPr/>
            <p:nvPr/>
          </p:nvSpPr>
          <p:spPr bwMode="gray">
            <a:xfrm rot="10800000">
              <a:off x="4846201" y="-22209"/>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3" name="Right Triangle 1202">
              <a:extLst>
                <a:ext uri="{FF2B5EF4-FFF2-40B4-BE49-F238E27FC236}">
                  <a16:creationId xmlns:a16="http://schemas.microsoft.com/office/drawing/2014/main" id="{CDE818C9-2D85-4A32-B817-12E8BCFECBA3}"/>
                </a:ext>
              </a:extLst>
            </p:cNvPr>
            <p:cNvSpPr/>
            <p:nvPr/>
          </p:nvSpPr>
          <p:spPr bwMode="gray">
            <a:xfrm flipH="1">
              <a:off x="5814360" y="5795355"/>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4" name="Right Triangle 1203">
              <a:extLst>
                <a:ext uri="{FF2B5EF4-FFF2-40B4-BE49-F238E27FC236}">
                  <a16:creationId xmlns:a16="http://schemas.microsoft.com/office/drawing/2014/main" id="{82E2E618-328A-4C20-9916-12C7A41F4870}"/>
                </a:ext>
              </a:extLst>
            </p:cNvPr>
            <p:cNvSpPr/>
            <p:nvPr/>
          </p:nvSpPr>
          <p:spPr bwMode="gray">
            <a:xfrm rot="10800000" flipH="1">
              <a:off x="5814360" y="5795355"/>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5" name="Right Triangle 1204">
              <a:extLst>
                <a:ext uri="{FF2B5EF4-FFF2-40B4-BE49-F238E27FC236}">
                  <a16:creationId xmlns:a16="http://schemas.microsoft.com/office/drawing/2014/main" id="{BBF7E102-3EBB-4D44-BEFF-ECA3F4772894}"/>
                </a:ext>
              </a:extLst>
            </p:cNvPr>
            <p:cNvSpPr/>
            <p:nvPr/>
          </p:nvSpPr>
          <p:spPr bwMode="gray">
            <a:xfrm flipH="1" flipV="1">
              <a:off x="5814360" y="3850989"/>
              <a:ext cx="971203" cy="971203"/>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6" name="Right Triangle 1205">
              <a:extLst>
                <a:ext uri="{FF2B5EF4-FFF2-40B4-BE49-F238E27FC236}">
                  <a16:creationId xmlns:a16="http://schemas.microsoft.com/office/drawing/2014/main" id="{2FDFBDFB-CDCB-49C9-AD03-80459016C08B}"/>
                </a:ext>
              </a:extLst>
            </p:cNvPr>
            <p:cNvSpPr/>
            <p:nvPr/>
          </p:nvSpPr>
          <p:spPr bwMode="gray">
            <a:xfrm rot="10800000" flipH="1">
              <a:off x="5814360" y="4823069"/>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7" name="Right Triangle 1206">
              <a:extLst>
                <a:ext uri="{FF2B5EF4-FFF2-40B4-BE49-F238E27FC236}">
                  <a16:creationId xmlns:a16="http://schemas.microsoft.com/office/drawing/2014/main" id="{900B915C-DF22-4A35-9F41-80CB892E880C}"/>
                </a:ext>
              </a:extLst>
            </p:cNvPr>
            <p:cNvSpPr/>
            <p:nvPr/>
          </p:nvSpPr>
          <p:spPr bwMode="gray">
            <a:xfrm flipH="1">
              <a:off x="5814360" y="2882357"/>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8" name="Right Triangle 1207">
              <a:extLst>
                <a:ext uri="{FF2B5EF4-FFF2-40B4-BE49-F238E27FC236}">
                  <a16:creationId xmlns:a16="http://schemas.microsoft.com/office/drawing/2014/main" id="{61245C07-04D4-4B13-B181-25F321460AC5}"/>
                </a:ext>
              </a:extLst>
            </p:cNvPr>
            <p:cNvSpPr/>
            <p:nvPr/>
          </p:nvSpPr>
          <p:spPr bwMode="gray">
            <a:xfrm rot="10800000" flipH="1">
              <a:off x="5814360" y="2882357"/>
              <a:ext cx="971203" cy="971203"/>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09" name="Right Triangle 1208">
              <a:extLst>
                <a:ext uri="{FF2B5EF4-FFF2-40B4-BE49-F238E27FC236}">
                  <a16:creationId xmlns:a16="http://schemas.microsoft.com/office/drawing/2014/main" id="{0B3F095C-147B-40DA-B216-4CE9ABC51E27}"/>
                </a:ext>
              </a:extLst>
            </p:cNvPr>
            <p:cNvSpPr/>
            <p:nvPr/>
          </p:nvSpPr>
          <p:spPr bwMode="gray">
            <a:xfrm flipH="1" flipV="1">
              <a:off x="5814360" y="941662"/>
              <a:ext cx="971203" cy="971203"/>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10" name="Right Triangle 1209">
              <a:extLst>
                <a:ext uri="{FF2B5EF4-FFF2-40B4-BE49-F238E27FC236}">
                  <a16:creationId xmlns:a16="http://schemas.microsoft.com/office/drawing/2014/main" id="{EAADECC5-5FB3-437B-A9D5-3040D37E1559}"/>
                </a:ext>
              </a:extLst>
            </p:cNvPr>
            <p:cNvSpPr/>
            <p:nvPr/>
          </p:nvSpPr>
          <p:spPr bwMode="gray">
            <a:xfrm flipH="1">
              <a:off x="5814360" y="1913743"/>
              <a:ext cx="971203" cy="971203"/>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11" name="Right Triangle 1210">
              <a:extLst>
                <a:ext uri="{FF2B5EF4-FFF2-40B4-BE49-F238E27FC236}">
                  <a16:creationId xmlns:a16="http://schemas.microsoft.com/office/drawing/2014/main" id="{527B9344-90BF-4E2D-AA21-FF858CBD8B19}"/>
                </a:ext>
              </a:extLst>
            </p:cNvPr>
            <p:cNvSpPr/>
            <p:nvPr/>
          </p:nvSpPr>
          <p:spPr bwMode="gray">
            <a:xfrm rot="10800000" flipH="1">
              <a:off x="5814361" y="1913743"/>
              <a:ext cx="971203" cy="971203"/>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12" name="Right Triangle 1211">
              <a:extLst>
                <a:ext uri="{FF2B5EF4-FFF2-40B4-BE49-F238E27FC236}">
                  <a16:creationId xmlns:a16="http://schemas.microsoft.com/office/drawing/2014/main" id="{7B7BE535-DC23-4788-AF7D-AD08C73C54A8}"/>
                </a:ext>
              </a:extLst>
            </p:cNvPr>
            <p:cNvSpPr/>
            <p:nvPr/>
          </p:nvSpPr>
          <p:spPr bwMode="gray">
            <a:xfrm flipH="1">
              <a:off x="5814360" y="-27163"/>
              <a:ext cx="971203" cy="971203"/>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213" name="Right Triangle 1212">
              <a:extLst>
                <a:ext uri="{FF2B5EF4-FFF2-40B4-BE49-F238E27FC236}">
                  <a16:creationId xmlns:a16="http://schemas.microsoft.com/office/drawing/2014/main" id="{122FC8A4-AA5B-4DD1-9AF3-25A3F664F6A7}"/>
                </a:ext>
              </a:extLst>
            </p:cNvPr>
            <p:cNvSpPr/>
            <p:nvPr/>
          </p:nvSpPr>
          <p:spPr bwMode="gray">
            <a:xfrm rot="10800000" flipH="1">
              <a:off x="5814360" y="-22209"/>
              <a:ext cx="971203" cy="971203"/>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grpSp>
      <p:grpSp>
        <p:nvGrpSpPr>
          <p:cNvPr id="537" name="Group 536">
            <a:extLst>
              <a:ext uri="{FF2B5EF4-FFF2-40B4-BE49-F238E27FC236}">
                <a16:creationId xmlns:a16="http://schemas.microsoft.com/office/drawing/2014/main" id="{2BFD5E10-CDE1-41B1-8EAE-E200B19BA8E7}"/>
              </a:ext>
            </a:extLst>
          </p:cNvPr>
          <p:cNvGrpSpPr/>
          <p:nvPr userDrawn="1"/>
        </p:nvGrpSpPr>
        <p:grpSpPr bwMode="gray">
          <a:xfrm>
            <a:off x="-3443" y="-27163"/>
            <a:ext cx="4853096" cy="6793723"/>
            <a:chOff x="7741658" y="0"/>
            <a:chExt cx="4839033" cy="6774037"/>
          </a:xfrm>
        </p:grpSpPr>
        <p:sp>
          <p:nvSpPr>
            <p:cNvPr id="538" name="TextBox 537">
              <a:extLst>
                <a:ext uri="{FF2B5EF4-FFF2-40B4-BE49-F238E27FC236}">
                  <a16:creationId xmlns:a16="http://schemas.microsoft.com/office/drawing/2014/main" id="{56E6A3C1-2684-4951-9DAF-A6F54824FF3C}"/>
                </a:ext>
              </a:extLst>
            </p:cNvPr>
            <p:cNvSpPr txBox="1"/>
            <p:nvPr/>
          </p:nvSpPr>
          <p:spPr bwMode="gray">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552" name="Rectangle 551">
              <a:extLst>
                <a:ext uri="{FF2B5EF4-FFF2-40B4-BE49-F238E27FC236}">
                  <a16:creationId xmlns:a16="http://schemas.microsoft.com/office/drawing/2014/main" id="{6733CA49-70E7-45DC-95C4-D2B51A69DBFA}"/>
                </a:ext>
              </a:extLst>
            </p:cNvPr>
            <p:cNvSpPr/>
            <p:nvPr userDrawn="1"/>
          </p:nvSpPr>
          <p:spPr bwMode="gray">
            <a:xfrm>
              <a:off x="7741658" y="1"/>
              <a:ext cx="4835590" cy="6774036"/>
            </a:xfrm>
            <a:prstGeom prst="rect">
              <a:avLst/>
            </a:prstGeom>
            <a:solidFill>
              <a:srgbClr val="C6C6C8">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Verdana"/>
              </a:endParaRPr>
            </a:p>
          </p:txBody>
        </p:sp>
        <p:sp>
          <p:nvSpPr>
            <p:cNvPr id="564" name="Right Triangle 563">
              <a:extLst>
                <a:ext uri="{FF2B5EF4-FFF2-40B4-BE49-F238E27FC236}">
                  <a16:creationId xmlns:a16="http://schemas.microsoft.com/office/drawing/2014/main" id="{8E43B665-8807-489B-8F6A-6922F4DED471}"/>
                </a:ext>
              </a:extLst>
            </p:cNvPr>
            <p:cNvSpPr/>
            <p:nvPr/>
          </p:nvSpPr>
          <p:spPr bwMode="gray">
            <a:xfrm>
              <a:off x="9675524" y="5805646"/>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76" name="Right Triangle 575">
              <a:extLst>
                <a:ext uri="{FF2B5EF4-FFF2-40B4-BE49-F238E27FC236}">
                  <a16:creationId xmlns:a16="http://schemas.microsoft.com/office/drawing/2014/main" id="{1ADAF945-83BF-4BD7-8649-2AE354DF9A34}"/>
                </a:ext>
              </a:extLst>
            </p:cNvPr>
            <p:cNvSpPr/>
            <p:nvPr/>
          </p:nvSpPr>
          <p:spPr bwMode="gray">
            <a:xfrm rot="10800000">
              <a:off x="9675524" y="580564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589" name="Right Triangle 588">
              <a:extLst>
                <a:ext uri="{FF2B5EF4-FFF2-40B4-BE49-F238E27FC236}">
                  <a16:creationId xmlns:a16="http://schemas.microsoft.com/office/drawing/2014/main" id="{23917272-3942-4C8B-AB7B-FD6B718E5F32}"/>
                </a:ext>
              </a:extLst>
            </p:cNvPr>
            <p:cNvSpPr/>
            <p:nvPr/>
          </p:nvSpPr>
          <p:spPr bwMode="gray">
            <a:xfrm flipV="1">
              <a:off x="9675524"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01" name="Right Triangle 600">
              <a:extLst>
                <a:ext uri="{FF2B5EF4-FFF2-40B4-BE49-F238E27FC236}">
                  <a16:creationId xmlns:a16="http://schemas.microsoft.com/office/drawing/2014/main" id="{CC39CDF1-4715-4B96-B9B0-3B74A3E8F9E0}"/>
                </a:ext>
              </a:extLst>
            </p:cNvPr>
            <p:cNvSpPr/>
            <p:nvPr/>
          </p:nvSpPr>
          <p:spPr bwMode="gray">
            <a:xfrm>
              <a:off x="9675524"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14" name="Right Triangle 613">
              <a:extLst>
                <a:ext uri="{FF2B5EF4-FFF2-40B4-BE49-F238E27FC236}">
                  <a16:creationId xmlns:a16="http://schemas.microsoft.com/office/drawing/2014/main" id="{15794128-E1B0-4812-965B-D6DDCC659FFA}"/>
                </a:ext>
              </a:extLst>
            </p:cNvPr>
            <p:cNvSpPr/>
            <p:nvPr/>
          </p:nvSpPr>
          <p:spPr bwMode="gray">
            <a:xfrm rot="10800000">
              <a:off x="9675524" y="4836178"/>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23" name="Right Triangle 622">
              <a:extLst>
                <a:ext uri="{FF2B5EF4-FFF2-40B4-BE49-F238E27FC236}">
                  <a16:creationId xmlns:a16="http://schemas.microsoft.com/office/drawing/2014/main" id="{C833C83D-33DD-44E8-A825-842E30519072}"/>
                </a:ext>
              </a:extLst>
            </p:cNvPr>
            <p:cNvSpPr/>
            <p:nvPr/>
          </p:nvSpPr>
          <p:spPr bwMode="gray">
            <a:xfrm>
              <a:off x="9675524" y="2901089"/>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6" name="Right Triangle 635">
              <a:extLst>
                <a:ext uri="{FF2B5EF4-FFF2-40B4-BE49-F238E27FC236}">
                  <a16:creationId xmlns:a16="http://schemas.microsoft.com/office/drawing/2014/main" id="{7469EA5F-C5E4-4A65-9723-B5DB01E466E6}"/>
                </a:ext>
              </a:extLst>
            </p:cNvPr>
            <p:cNvSpPr/>
            <p:nvPr/>
          </p:nvSpPr>
          <p:spPr bwMode="gray">
            <a:xfrm flipV="1">
              <a:off x="9675524"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37" name="Right Triangle 636">
              <a:extLst>
                <a:ext uri="{FF2B5EF4-FFF2-40B4-BE49-F238E27FC236}">
                  <a16:creationId xmlns:a16="http://schemas.microsoft.com/office/drawing/2014/main" id="{84056FFF-F7D6-401F-B287-34F379343EC7}"/>
                </a:ext>
              </a:extLst>
            </p:cNvPr>
            <p:cNvSpPr/>
            <p:nvPr/>
          </p:nvSpPr>
          <p:spPr bwMode="gray">
            <a:xfrm>
              <a:off x="9675524" y="1935282"/>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51" name="Right Triangle 650">
              <a:extLst>
                <a:ext uri="{FF2B5EF4-FFF2-40B4-BE49-F238E27FC236}">
                  <a16:creationId xmlns:a16="http://schemas.microsoft.com/office/drawing/2014/main" id="{DE7FCE93-6C38-4B5C-9BA7-1DBBCFB7070E}"/>
                </a:ext>
              </a:extLst>
            </p:cNvPr>
            <p:cNvSpPr/>
            <p:nvPr/>
          </p:nvSpPr>
          <p:spPr bwMode="gray">
            <a:xfrm rot="10800000">
              <a:off x="9675525" y="1935282"/>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63" name="Right Triangle 662">
              <a:extLst>
                <a:ext uri="{FF2B5EF4-FFF2-40B4-BE49-F238E27FC236}">
                  <a16:creationId xmlns:a16="http://schemas.microsoft.com/office/drawing/2014/main" id="{CC9725E5-2554-4231-9B46-EBFA27986AFD}"/>
                </a:ext>
              </a:extLst>
            </p:cNvPr>
            <p:cNvSpPr/>
            <p:nvPr/>
          </p:nvSpPr>
          <p:spPr bwMode="gray">
            <a:xfrm>
              <a:off x="9675524"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75" name="Right Triangle 674">
              <a:extLst>
                <a:ext uri="{FF2B5EF4-FFF2-40B4-BE49-F238E27FC236}">
                  <a16:creationId xmlns:a16="http://schemas.microsoft.com/office/drawing/2014/main" id="{4C77F57B-0DDD-4459-81E1-4AD9C0329854}"/>
                </a:ext>
              </a:extLst>
            </p:cNvPr>
            <p:cNvSpPr/>
            <p:nvPr/>
          </p:nvSpPr>
          <p:spPr bwMode="gray">
            <a:xfrm rot="10800000">
              <a:off x="9675524" y="4940"/>
              <a:ext cx="968389" cy="968389"/>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688" name="Right Triangle 687">
              <a:extLst>
                <a:ext uri="{FF2B5EF4-FFF2-40B4-BE49-F238E27FC236}">
                  <a16:creationId xmlns:a16="http://schemas.microsoft.com/office/drawing/2014/main" id="{86CF6C92-029A-462F-9C85-DCF82427795B}"/>
                </a:ext>
              </a:extLst>
            </p:cNvPr>
            <p:cNvSpPr/>
            <p:nvPr/>
          </p:nvSpPr>
          <p:spPr bwMode="gray">
            <a:xfrm flipH="1">
              <a:off x="10643913" y="5805646"/>
              <a:ext cx="968389" cy="968389"/>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00" name="Right Triangle 699">
              <a:extLst>
                <a:ext uri="{FF2B5EF4-FFF2-40B4-BE49-F238E27FC236}">
                  <a16:creationId xmlns:a16="http://schemas.microsoft.com/office/drawing/2014/main" id="{3D767A94-5771-4DD8-90BC-79CE8A72C61F}"/>
                </a:ext>
              </a:extLst>
            </p:cNvPr>
            <p:cNvSpPr/>
            <p:nvPr/>
          </p:nvSpPr>
          <p:spPr bwMode="gray">
            <a:xfrm flipH="1" flipV="1">
              <a:off x="10643913" y="3866914"/>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13" name="Right Triangle 712">
              <a:extLst>
                <a:ext uri="{FF2B5EF4-FFF2-40B4-BE49-F238E27FC236}">
                  <a16:creationId xmlns:a16="http://schemas.microsoft.com/office/drawing/2014/main" id="{9C450089-4393-4E01-B03E-923ADFC7DB06}"/>
                </a:ext>
              </a:extLst>
            </p:cNvPr>
            <p:cNvSpPr/>
            <p:nvPr/>
          </p:nvSpPr>
          <p:spPr bwMode="gray">
            <a:xfrm rot="10800000" flipH="1" flipV="1">
              <a:off x="10643914"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22" name="Right Triangle 721">
              <a:extLst>
                <a:ext uri="{FF2B5EF4-FFF2-40B4-BE49-F238E27FC236}">
                  <a16:creationId xmlns:a16="http://schemas.microsoft.com/office/drawing/2014/main" id="{C2F9DFFF-F0C5-4FFD-8433-7B0CA0F8FA84}"/>
                </a:ext>
              </a:extLst>
            </p:cNvPr>
            <p:cNvSpPr/>
            <p:nvPr/>
          </p:nvSpPr>
          <p:spPr bwMode="gray">
            <a:xfrm flipH="1">
              <a:off x="10643913"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5" name="Right Triangle 734">
              <a:extLst>
                <a:ext uri="{FF2B5EF4-FFF2-40B4-BE49-F238E27FC236}">
                  <a16:creationId xmlns:a16="http://schemas.microsoft.com/office/drawing/2014/main" id="{B1FDA982-2DCE-4824-8098-8FC4A533C106}"/>
                </a:ext>
              </a:extLst>
            </p:cNvPr>
            <p:cNvSpPr/>
            <p:nvPr/>
          </p:nvSpPr>
          <p:spPr bwMode="gray">
            <a:xfrm flipH="1">
              <a:off x="10643913" y="2901089"/>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36" name="Right Triangle 735">
              <a:extLst>
                <a:ext uri="{FF2B5EF4-FFF2-40B4-BE49-F238E27FC236}">
                  <a16:creationId xmlns:a16="http://schemas.microsoft.com/office/drawing/2014/main" id="{4D97E87E-CAC1-41D8-B5CD-3A938AF59576}"/>
                </a:ext>
              </a:extLst>
            </p:cNvPr>
            <p:cNvSpPr/>
            <p:nvPr/>
          </p:nvSpPr>
          <p:spPr bwMode="gray">
            <a:xfrm rot="10800000" flipH="1">
              <a:off x="10643914" y="290108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50" name="Right Triangle 749">
              <a:extLst>
                <a:ext uri="{FF2B5EF4-FFF2-40B4-BE49-F238E27FC236}">
                  <a16:creationId xmlns:a16="http://schemas.microsoft.com/office/drawing/2014/main" id="{5D7A3A12-6DC8-4577-BC67-55A515CE6F0B}"/>
                </a:ext>
              </a:extLst>
            </p:cNvPr>
            <p:cNvSpPr/>
            <p:nvPr/>
          </p:nvSpPr>
          <p:spPr bwMode="gray">
            <a:xfrm flipH="1" flipV="1">
              <a:off x="10643913" y="966018"/>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62" name="Right Triangle 761">
              <a:extLst>
                <a:ext uri="{FF2B5EF4-FFF2-40B4-BE49-F238E27FC236}">
                  <a16:creationId xmlns:a16="http://schemas.microsoft.com/office/drawing/2014/main" id="{486E58FC-0CE6-400F-AF29-13F51B79D82F}"/>
                </a:ext>
              </a:extLst>
            </p:cNvPr>
            <p:cNvSpPr/>
            <p:nvPr/>
          </p:nvSpPr>
          <p:spPr bwMode="gray">
            <a:xfrm rot="10800000" flipH="1" flipV="1">
              <a:off x="10643913" y="96601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74" name="Right Triangle 773">
              <a:extLst>
                <a:ext uri="{FF2B5EF4-FFF2-40B4-BE49-F238E27FC236}">
                  <a16:creationId xmlns:a16="http://schemas.microsoft.com/office/drawing/2014/main" id="{5A02261E-A733-4433-806F-FA79D56835DB}"/>
                </a:ext>
              </a:extLst>
            </p:cNvPr>
            <p:cNvSpPr/>
            <p:nvPr/>
          </p:nvSpPr>
          <p:spPr bwMode="gray">
            <a:xfrm flipH="1">
              <a:off x="10643913" y="1935282"/>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87" name="Right Triangle 786">
              <a:extLst>
                <a:ext uri="{FF2B5EF4-FFF2-40B4-BE49-F238E27FC236}">
                  <a16:creationId xmlns:a16="http://schemas.microsoft.com/office/drawing/2014/main" id="{56BD73FE-2BCD-4B4E-9F4C-1C84D45A821D}"/>
                </a:ext>
              </a:extLst>
            </p:cNvPr>
            <p:cNvSpPr/>
            <p:nvPr/>
          </p:nvSpPr>
          <p:spPr bwMode="gray">
            <a:xfrm rot="10800000" flipH="1">
              <a:off x="10643914" y="1935282"/>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799" name="Right Triangle 798">
              <a:extLst>
                <a:ext uri="{FF2B5EF4-FFF2-40B4-BE49-F238E27FC236}">
                  <a16:creationId xmlns:a16="http://schemas.microsoft.com/office/drawing/2014/main" id="{F1F85BC1-85A5-4DB5-A273-D3D4086BBA3B}"/>
                </a:ext>
              </a:extLst>
            </p:cNvPr>
            <p:cNvSpPr/>
            <p:nvPr/>
          </p:nvSpPr>
          <p:spPr bwMode="gray">
            <a:xfrm flipH="1">
              <a:off x="10643913" y="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12" name="Right Triangle 811">
              <a:extLst>
                <a:ext uri="{FF2B5EF4-FFF2-40B4-BE49-F238E27FC236}">
                  <a16:creationId xmlns:a16="http://schemas.microsoft.com/office/drawing/2014/main" id="{D9933762-B98F-4131-B649-F529A861786F}"/>
                </a:ext>
              </a:extLst>
            </p:cNvPr>
            <p:cNvSpPr/>
            <p:nvPr/>
          </p:nvSpPr>
          <p:spPr bwMode="gray">
            <a:xfrm rot="10800000" flipH="1">
              <a:off x="10643913"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34" name="Right Triangle 833">
              <a:extLst>
                <a:ext uri="{FF2B5EF4-FFF2-40B4-BE49-F238E27FC236}">
                  <a16:creationId xmlns:a16="http://schemas.microsoft.com/office/drawing/2014/main" id="{129E2BD4-030B-4BC7-B01A-723B9D331FD1}"/>
                </a:ext>
              </a:extLst>
            </p:cNvPr>
            <p:cNvSpPr/>
            <p:nvPr/>
          </p:nvSpPr>
          <p:spPr bwMode="gray">
            <a:xfrm>
              <a:off x="11612301" y="5805646"/>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35" name="Right Triangle 834">
              <a:extLst>
                <a:ext uri="{FF2B5EF4-FFF2-40B4-BE49-F238E27FC236}">
                  <a16:creationId xmlns:a16="http://schemas.microsoft.com/office/drawing/2014/main" id="{343E658E-CCA0-416B-B85D-1ECA360DFED0}"/>
                </a:ext>
              </a:extLst>
            </p:cNvPr>
            <p:cNvSpPr/>
            <p:nvPr/>
          </p:nvSpPr>
          <p:spPr bwMode="gray">
            <a:xfrm rot="10800000">
              <a:off x="11612301" y="580564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1" name="Right Triangle 860">
              <a:extLst>
                <a:ext uri="{FF2B5EF4-FFF2-40B4-BE49-F238E27FC236}">
                  <a16:creationId xmlns:a16="http://schemas.microsoft.com/office/drawing/2014/main" id="{4C58AEB9-A7E5-47F8-8728-BF57EA889636}"/>
                </a:ext>
              </a:extLst>
            </p:cNvPr>
            <p:cNvSpPr/>
            <p:nvPr/>
          </p:nvSpPr>
          <p:spPr bwMode="gray">
            <a:xfrm flipV="1">
              <a:off x="11612301" y="3866914"/>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2" name="Right Triangle 861">
              <a:extLst>
                <a:ext uri="{FF2B5EF4-FFF2-40B4-BE49-F238E27FC236}">
                  <a16:creationId xmlns:a16="http://schemas.microsoft.com/office/drawing/2014/main" id="{DE4B37D4-6C84-46B5-9A65-95DC4ED3C3A2}"/>
                </a:ext>
              </a:extLst>
            </p:cNvPr>
            <p:cNvSpPr/>
            <p:nvPr/>
          </p:nvSpPr>
          <p:spPr bwMode="gray">
            <a:xfrm>
              <a:off x="11612301"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4" name="Right Triangle 863">
              <a:extLst>
                <a:ext uri="{FF2B5EF4-FFF2-40B4-BE49-F238E27FC236}">
                  <a16:creationId xmlns:a16="http://schemas.microsoft.com/office/drawing/2014/main" id="{74E3A82A-F2CD-481F-A235-C5BC0B30502C}"/>
                </a:ext>
              </a:extLst>
            </p:cNvPr>
            <p:cNvSpPr/>
            <p:nvPr/>
          </p:nvSpPr>
          <p:spPr bwMode="gray">
            <a:xfrm rot="10800000">
              <a:off x="11612302"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5" name="Right Triangle 864">
              <a:extLst>
                <a:ext uri="{FF2B5EF4-FFF2-40B4-BE49-F238E27FC236}">
                  <a16:creationId xmlns:a16="http://schemas.microsoft.com/office/drawing/2014/main" id="{B6B44139-B951-4E98-85B4-F44B0C95CAFE}"/>
                </a:ext>
              </a:extLst>
            </p:cNvPr>
            <p:cNvSpPr/>
            <p:nvPr/>
          </p:nvSpPr>
          <p:spPr bwMode="gray">
            <a:xfrm>
              <a:off x="11612301" y="290108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6" name="Right Triangle 865">
              <a:extLst>
                <a:ext uri="{FF2B5EF4-FFF2-40B4-BE49-F238E27FC236}">
                  <a16:creationId xmlns:a16="http://schemas.microsoft.com/office/drawing/2014/main" id="{46A0E742-0584-43DD-9EDD-F7DDD35872C2}"/>
                </a:ext>
              </a:extLst>
            </p:cNvPr>
            <p:cNvSpPr/>
            <p:nvPr/>
          </p:nvSpPr>
          <p:spPr bwMode="gray">
            <a:xfrm rot="10800000">
              <a:off x="11612301" y="2901089"/>
              <a:ext cx="968389" cy="968389"/>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7" name="Right Triangle 866">
              <a:extLst>
                <a:ext uri="{FF2B5EF4-FFF2-40B4-BE49-F238E27FC236}">
                  <a16:creationId xmlns:a16="http://schemas.microsoft.com/office/drawing/2014/main" id="{D9F15669-4B52-44FC-B79C-CCD6BBC174E0}"/>
                </a:ext>
              </a:extLst>
            </p:cNvPr>
            <p:cNvSpPr/>
            <p:nvPr/>
          </p:nvSpPr>
          <p:spPr bwMode="gray">
            <a:xfrm flipV="1">
              <a:off x="11612301"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8" name="Right Triangle 867">
              <a:extLst>
                <a:ext uri="{FF2B5EF4-FFF2-40B4-BE49-F238E27FC236}">
                  <a16:creationId xmlns:a16="http://schemas.microsoft.com/office/drawing/2014/main" id="{488E0829-5F98-4E99-BABD-5EC33F17366A}"/>
                </a:ext>
              </a:extLst>
            </p:cNvPr>
            <p:cNvSpPr/>
            <p:nvPr/>
          </p:nvSpPr>
          <p:spPr bwMode="gray">
            <a:xfrm rot="10800000">
              <a:off x="11612301" y="1935282"/>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69" name="Right Triangle 868">
              <a:extLst>
                <a:ext uri="{FF2B5EF4-FFF2-40B4-BE49-F238E27FC236}">
                  <a16:creationId xmlns:a16="http://schemas.microsoft.com/office/drawing/2014/main" id="{3C1E2CFF-5714-467A-A9C8-6A945EDD32DD}"/>
                </a:ext>
              </a:extLst>
            </p:cNvPr>
            <p:cNvSpPr/>
            <p:nvPr/>
          </p:nvSpPr>
          <p:spPr bwMode="gray">
            <a:xfrm>
              <a:off x="11612301"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0" name="Right Triangle 869">
              <a:extLst>
                <a:ext uri="{FF2B5EF4-FFF2-40B4-BE49-F238E27FC236}">
                  <a16:creationId xmlns:a16="http://schemas.microsoft.com/office/drawing/2014/main" id="{8C89C430-E1B0-4D99-B3D6-465673368D1B}"/>
                </a:ext>
              </a:extLst>
            </p:cNvPr>
            <p:cNvSpPr/>
            <p:nvPr/>
          </p:nvSpPr>
          <p:spPr bwMode="gray">
            <a:xfrm rot="10800000">
              <a:off x="11612301" y="4940"/>
              <a:ext cx="968389" cy="968389"/>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1" name="Right Triangle 870">
              <a:extLst>
                <a:ext uri="{FF2B5EF4-FFF2-40B4-BE49-F238E27FC236}">
                  <a16:creationId xmlns:a16="http://schemas.microsoft.com/office/drawing/2014/main" id="{7C1CF9A6-E91E-4D7C-B384-CE4B1D8F5742}"/>
                </a:ext>
              </a:extLst>
            </p:cNvPr>
            <p:cNvSpPr/>
            <p:nvPr/>
          </p:nvSpPr>
          <p:spPr bwMode="gray">
            <a:xfrm>
              <a:off x="7741658" y="580564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3" name="Right Triangle 872">
              <a:extLst>
                <a:ext uri="{FF2B5EF4-FFF2-40B4-BE49-F238E27FC236}">
                  <a16:creationId xmlns:a16="http://schemas.microsoft.com/office/drawing/2014/main" id="{068F91EC-4665-423C-8167-AD57B9F41A87}"/>
                </a:ext>
              </a:extLst>
            </p:cNvPr>
            <p:cNvSpPr/>
            <p:nvPr/>
          </p:nvSpPr>
          <p:spPr bwMode="gray">
            <a:xfrm flipV="1">
              <a:off x="7741658" y="3866914"/>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4" name="Right Triangle 873">
              <a:extLst>
                <a:ext uri="{FF2B5EF4-FFF2-40B4-BE49-F238E27FC236}">
                  <a16:creationId xmlns:a16="http://schemas.microsoft.com/office/drawing/2014/main" id="{C95D7B2D-B645-4D9F-B933-622E892964BA}"/>
                </a:ext>
              </a:extLst>
            </p:cNvPr>
            <p:cNvSpPr/>
            <p:nvPr/>
          </p:nvSpPr>
          <p:spPr bwMode="gray">
            <a:xfrm rot="10800000" flipV="1">
              <a:off x="7741659"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5" name="Right Triangle 874">
              <a:extLst>
                <a:ext uri="{FF2B5EF4-FFF2-40B4-BE49-F238E27FC236}">
                  <a16:creationId xmlns:a16="http://schemas.microsoft.com/office/drawing/2014/main" id="{45522A93-8C3B-4BF4-8183-C206389D74B8}"/>
                </a:ext>
              </a:extLst>
            </p:cNvPr>
            <p:cNvSpPr/>
            <p:nvPr/>
          </p:nvSpPr>
          <p:spPr bwMode="gray">
            <a:xfrm>
              <a:off x="7741658"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6" name="Right Triangle 875">
              <a:extLst>
                <a:ext uri="{FF2B5EF4-FFF2-40B4-BE49-F238E27FC236}">
                  <a16:creationId xmlns:a16="http://schemas.microsoft.com/office/drawing/2014/main" id="{BF73F479-DC96-4477-BF47-75820FDDE1FF}"/>
                </a:ext>
              </a:extLst>
            </p:cNvPr>
            <p:cNvSpPr/>
            <p:nvPr/>
          </p:nvSpPr>
          <p:spPr bwMode="gray">
            <a:xfrm rot="10800000">
              <a:off x="7741659" y="4836178"/>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7" name="Right Triangle 876">
              <a:extLst>
                <a:ext uri="{FF2B5EF4-FFF2-40B4-BE49-F238E27FC236}">
                  <a16:creationId xmlns:a16="http://schemas.microsoft.com/office/drawing/2014/main" id="{67FA05C8-89FA-4554-82DE-325D1A828273}"/>
                </a:ext>
              </a:extLst>
            </p:cNvPr>
            <p:cNvSpPr/>
            <p:nvPr/>
          </p:nvSpPr>
          <p:spPr bwMode="gray">
            <a:xfrm>
              <a:off x="7741658" y="290108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8" name="Right Triangle 877">
              <a:extLst>
                <a:ext uri="{FF2B5EF4-FFF2-40B4-BE49-F238E27FC236}">
                  <a16:creationId xmlns:a16="http://schemas.microsoft.com/office/drawing/2014/main" id="{6808AAD1-C3CC-4F2A-BFCE-96A7139D8F2C}"/>
                </a:ext>
              </a:extLst>
            </p:cNvPr>
            <p:cNvSpPr/>
            <p:nvPr/>
          </p:nvSpPr>
          <p:spPr bwMode="gray">
            <a:xfrm rot="10800000">
              <a:off x="7741659" y="2901089"/>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79" name="Right Triangle 878">
              <a:extLst>
                <a:ext uri="{FF2B5EF4-FFF2-40B4-BE49-F238E27FC236}">
                  <a16:creationId xmlns:a16="http://schemas.microsoft.com/office/drawing/2014/main" id="{CB86DAB8-68F3-4510-81F0-F21F33E27E36}"/>
                </a:ext>
              </a:extLst>
            </p:cNvPr>
            <p:cNvSpPr/>
            <p:nvPr/>
          </p:nvSpPr>
          <p:spPr bwMode="gray">
            <a:xfrm flipV="1">
              <a:off x="7741658" y="966018"/>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0" name="Right Triangle 879">
              <a:extLst>
                <a:ext uri="{FF2B5EF4-FFF2-40B4-BE49-F238E27FC236}">
                  <a16:creationId xmlns:a16="http://schemas.microsoft.com/office/drawing/2014/main" id="{E091B80E-6271-409B-A1D4-0F5A40F4AC0F}"/>
                </a:ext>
              </a:extLst>
            </p:cNvPr>
            <p:cNvSpPr/>
            <p:nvPr/>
          </p:nvSpPr>
          <p:spPr bwMode="gray">
            <a:xfrm rot="10800000" flipV="1">
              <a:off x="7741659" y="96601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1" name="Right Triangle 880">
              <a:extLst>
                <a:ext uri="{FF2B5EF4-FFF2-40B4-BE49-F238E27FC236}">
                  <a16:creationId xmlns:a16="http://schemas.microsoft.com/office/drawing/2014/main" id="{E290BD88-F609-4A61-A1F8-985447E1923D}"/>
                </a:ext>
              </a:extLst>
            </p:cNvPr>
            <p:cNvSpPr/>
            <p:nvPr/>
          </p:nvSpPr>
          <p:spPr bwMode="gray">
            <a:xfrm>
              <a:off x="7741658" y="1928557"/>
              <a:ext cx="968389" cy="968389"/>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2" name="Right Triangle 881">
              <a:extLst>
                <a:ext uri="{FF2B5EF4-FFF2-40B4-BE49-F238E27FC236}">
                  <a16:creationId xmlns:a16="http://schemas.microsoft.com/office/drawing/2014/main" id="{29822025-B1D8-406D-BC93-6FA0E0111B11}"/>
                </a:ext>
              </a:extLst>
            </p:cNvPr>
            <p:cNvSpPr/>
            <p:nvPr/>
          </p:nvSpPr>
          <p:spPr bwMode="gray">
            <a:xfrm rot="10800000">
              <a:off x="7741659" y="1935282"/>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3" name="Right Triangle 882">
              <a:extLst>
                <a:ext uri="{FF2B5EF4-FFF2-40B4-BE49-F238E27FC236}">
                  <a16:creationId xmlns:a16="http://schemas.microsoft.com/office/drawing/2014/main" id="{0BC81A6D-1054-4022-A365-A5263BA24525}"/>
                </a:ext>
              </a:extLst>
            </p:cNvPr>
            <p:cNvSpPr/>
            <p:nvPr/>
          </p:nvSpPr>
          <p:spPr bwMode="gray">
            <a:xfrm>
              <a:off x="7741658" y="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4" name="Right Triangle 883">
              <a:extLst>
                <a:ext uri="{FF2B5EF4-FFF2-40B4-BE49-F238E27FC236}">
                  <a16:creationId xmlns:a16="http://schemas.microsoft.com/office/drawing/2014/main" id="{6B2A94C9-1ECC-4BB3-BA1E-87643A58442E}"/>
                </a:ext>
              </a:extLst>
            </p:cNvPr>
            <p:cNvSpPr/>
            <p:nvPr/>
          </p:nvSpPr>
          <p:spPr bwMode="gray">
            <a:xfrm rot="10800000">
              <a:off x="7741659"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5" name="Right Triangle 884">
              <a:extLst>
                <a:ext uri="{FF2B5EF4-FFF2-40B4-BE49-F238E27FC236}">
                  <a16:creationId xmlns:a16="http://schemas.microsoft.com/office/drawing/2014/main" id="{55BD7130-5C31-4F06-B9A3-2E8EB3E817F2}"/>
                </a:ext>
              </a:extLst>
            </p:cNvPr>
            <p:cNvSpPr/>
            <p:nvPr/>
          </p:nvSpPr>
          <p:spPr bwMode="gray">
            <a:xfrm flipH="1">
              <a:off x="8707013" y="5805646"/>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6" name="Right Triangle 885">
              <a:extLst>
                <a:ext uri="{FF2B5EF4-FFF2-40B4-BE49-F238E27FC236}">
                  <a16:creationId xmlns:a16="http://schemas.microsoft.com/office/drawing/2014/main" id="{AE516B01-2353-4C43-BE64-FF39CD281A3B}"/>
                </a:ext>
              </a:extLst>
            </p:cNvPr>
            <p:cNvSpPr/>
            <p:nvPr/>
          </p:nvSpPr>
          <p:spPr bwMode="gray">
            <a:xfrm rot="10800000" flipH="1">
              <a:off x="8707013" y="5805646"/>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7" name="Right Triangle 886">
              <a:extLst>
                <a:ext uri="{FF2B5EF4-FFF2-40B4-BE49-F238E27FC236}">
                  <a16:creationId xmlns:a16="http://schemas.microsoft.com/office/drawing/2014/main" id="{C614D047-0EAA-42B6-9BAA-EEC7BF05580D}"/>
                </a:ext>
              </a:extLst>
            </p:cNvPr>
            <p:cNvSpPr/>
            <p:nvPr/>
          </p:nvSpPr>
          <p:spPr bwMode="gray">
            <a:xfrm flipH="1" flipV="1">
              <a:off x="8707013" y="3866914"/>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8" name="Right Triangle 887">
              <a:extLst>
                <a:ext uri="{FF2B5EF4-FFF2-40B4-BE49-F238E27FC236}">
                  <a16:creationId xmlns:a16="http://schemas.microsoft.com/office/drawing/2014/main" id="{86D65FF7-F403-4049-9C8D-3E2EE87888DC}"/>
                </a:ext>
              </a:extLst>
            </p:cNvPr>
            <p:cNvSpPr/>
            <p:nvPr/>
          </p:nvSpPr>
          <p:spPr bwMode="gray">
            <a:xfrm rot="10800000" flipH="1">
              <a:off x="8707013"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89" name="Right Triangle 888">
              <a:extLst>
                <a:ext uri="{FF2B5EF4-FFF2-40B4-BE49-F238E27FC236}">
                  <a16:creationId xmlns:a16="http://schemas.microsoft.com/office/drawing/2014/main" id="{77760CDE-8725-47B3-ABB5-19CE25C67035}"/>
                </a:ext>
              </a:extLst>
            </p:cNvPr>
            <p:cNvSpPr/>
            <p:nvPr/>
          </p:nvSpPr>
          <p:spPr bwMode="gray">
            <a:xfrm flipH="1">
              <a:off x="8707013" y="2901089"/>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0" name="Right Triangle 889">
              <a:extLst>
                <a:ext uri="{FF2B5EF4-FFF2-40B4-BE49-F238E27FC236}">
                  <a16:creationId xmlns:a16="http://schemas.microsoft.com/office/drawing/2014/main" id="{9CF98F79-B290-45A8-8592-2DAFBB27BAC3}"/>
                </a:ext>
              </a:extLst>
            </p:cNvPr>
            <p:cNvSpPr/>
            <p:nvPr/>
          </p:nvSpPr>
          <p:spPr bwMode="gray">
            <a:xfrm rot="10800000" flipH="1">
              <a:off x="8707013" y="290108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1" name="Right Triangle 890">
              <a:extLst>
                <a:ext uri="{FF2B5EF4-FFF2-40B4-BE49-F238E27FC236}">
                  <a16:creationId xmlns:a16="http://schemas.microsoft.com/office/drawing/2014/main" id="{C5A7CCE6-5F35-4CD5-BA9F-86D4516A901E}"/>
                </a:ext>
              </a:extLst>
            </p:cNvPr>
            <p:cNvSpPr/>
            <p:nvPr/>
          </p:nvSpPr>
          <p:spPr bwMode="gray">
            <a:xfrm flipH="1" flipV="1">
              <a:off x="8707013" y="966018"/>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2" name="Right Triangle 891">
              <a:extLst>
                <a:ext uri="{FF2B5EF4-FFF2-40B4-BE49-F238E27FC236}">
                  <a16:creationId xmlns:a16="http://schemas.microsoft.com/office/drawing/2014/main" id="{FFD224FE-E532-46E5-83AA-BA83E952CC38}"/>
                </a:ext>
              </a:extLst>
            </p:cNvPr>
            <p:cNvSpPr/>
            <p:nvPr/>
          </p:nvSpPr>
          <p:spPr bwMode="gray">
            <a:xfrm flipH="1">
              <a:off x="8707013" y="1935282"/>
              <a:ext cx="968389" cy="968389"/>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3" name="Right Triangle 892">
              <a:extLst>
                <a:ext uri="{FF2B5EF4-FFF2-40B4-BE49-F238E27FC236}">
                  <a16:creationId xmlns:a16="http://schemas.microsoft.com/office/drawing/2014/main" id="{06879B46-7A07-4F37-A3BB-196049244077}"/>
                </a:ext>
              </a:extLst>
            </p:cNvPr>
            <p:cNvSpPr/>
            <p:nvPr/>
          </p:nvSpPr>
          <p:spPr bwMode="gray">
            <a:xfrm rot="10800000" flipH="1">
              <a:off x="8707014" y="1935282"/>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4" name="Right Triangle 893">
              <a:extLst>
                <a:ext uri="{FF2B5EF4-FFF2-40B4-BE49-F238E27FC236}">
                  <a16:creationId xmlns:a16="http://schemas.microsoft.com/office/drawing/2014/main" id="{CA13223A-4675-410F-BAE6-08DCEE5C8403}"/>
                </a:ext>
              </a:extLst>
            </p:cNvPr>
            <p:cNvSpPr/>
            <p:nvPr/>
          </p:nvSpPr>
          <p:spPr bwMode="gray">
            <a:xfrm flipH="1">
              <a:off x="8707013" y="0"/>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5" name="Right Triangle 894">
              <a:extLst>
                <a:ext uri="{FF2B5EF4-FFF2-40B4-BE49-F238E27FC236}">
                  <a16:creationId xmlns:a16="http://schemas.microsoft.com/office/drawing/2014/main" id="{24DED9E6-8ACF-470B-A6D1-E69A595B8E49}"/>
                </a:ext>
              </a:extLst>
            </p:cNvPr>
            <p:cNvSpPr/>
            <p:nvPr/>
          </p:nvSpPr>
          <p:spPr bwMode="gray">
            <a:xfrm rot="10800000" flipH="1">
              <a:off x="8707013" y="4940"/>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6" name="Right Triangle 895">
              <a:extLst>
                <a:ext uri="{FF2B5EF4-FFF2-40B4-BE49-F238E27FC236}">
                  <a16:creationId xmlns:a16="http://schemas.microsoft.com/office/drawing/2014/main" id="{613BEF53-211F-443A-A684-330C6E0550F8}"/>
                </a:ext>
              </a:extLst>
            </p:cNvPr>
            <p:cNvSpPr/>
            <p:nvPr/>
          </p:nvSpPr>
          <p:spPr bwMode="gray">
            <a:xfrm>
              <a:off x="9675524" y="5805646"/>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7" name="Right Triangle 896">
              <a:extLst>
                <a:ext uri="{FF2B5EF4-FFF2-40B4-BE49-F238E27FC236}">
                  <a16:creationId xmlns:a16="http://schemas.microsoft.com/office/drawing/2014/main" id="{9AB441EF-6D14-464D-B671-4198D86C6068}"/>
                </a:ext>
              </a:extLst>
            </p:cNvPr>
            <p:cNvSpPr/>
            <p:nvPr/>
          </p:nvSpPr>
          <p:spPr bwMode="gray">
            <a:xfrm rot="10800000">
              <a:off x="9675524" y="580564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8" name="Right Triangle 897">
              <a:extLst>
                <a:ext uri="{FF2B5EF4-FFF2-40B4-BE49-F238E27FC236}">
                  <a16:creationId xmlns:a16="http://schemas.microsoft.com/office/drawing/2014/main" id="{6A6ED8C4-E72F-42BA-A8BA-01FA31A1512C}"/>
                </a:ext>
              </a:extLst>
            </p:cNvPr>
            <p:cNvSpPr/>
            <p:nvPr/>
          </p:nvSpPr>
          <p:spPr bwMode="gray">
            <a:xfrm flipV="1">
              <a:off x="9675524"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899" name="Right Triangle 898">
              <a:extLst>
                <a:ext uri="{FF2B5EF4-FFF2-40B4-BE49-F238E27FC236}">
                  <a16:creationId xmlns:a16="http://schemas.microsoft.com/office/drawing/2014/main" id="{81C07A5A-A1B6-40E0-932A-55B148D8D82E}"/>
                </a:ext>
              </a:extLst>
            </p:cNvPr>
            <p:cNvSpPr/>
            <p:nvPr/>
          </p:nvSpPr>
          <p:spPr bwMode="gray">
            <a:xfrm>
              <a:off x="9675524"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0" name="Right Triangle 899">
              <a:extLst>
                <a:ext uri="{FF2B5EF4-FFF2-40B4-BE49-F238E27FC236}">
                  <a16:creationId xmlns:a16="http://schemas.microsoft.com/office/drawing/2014/main" id="{D1520DF9-546C-48DF-BA1C-CD5CFABFF273}"/>
                </a:ext>
              </a:extLst>
            </p:cNvPr>
            <p:cNvSpPr/>
            <p:nvPr/>
          </p:nvSpPr>
          <p:spPr bwMode="gray">
            <a:xfrm rot="10800000">
              <a:off x="9675524" y="4836178"/>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1" name="Right Triangle 900">
              <a:extLst>
                <a:ext uri="{FF2B5EF4-FFF2-40B4-BE49-F238E27FC236}">
                  <a16:creationId xmlns:a16="http://schemas.microsoft.com/office/drawing/2014/main" id="{0A35FA5A-22D3-4C28-9CCA-B9F48A692ABF}"/>
                </a:ext>
              </a:extLst>
            </p:cNvPr>
            <p:cNvSpPr/>
            <p:nvPr/>
          </p:nvSpPr>
          <p:spPr bwMode="gray">
            <a:xfrm>
              <a:off x="9675524" y="2901089"/>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2" name="Right Triangle 901">
              <a:extLst>
                <a:ext uri="{FF2B5EF4-FFF2-40B4-BE49-F238E27FC236}">
                  <a16:creationId xmlns:a16="http://schemas.microsoft.com/office/drawing/2014/main" id="{274A35CB-3FAC-479B-A3A7-A457AE7798F6}"/>
                </a:ext>
              </a:extLst>
            </p:cNvPr>
            <p:cNvSpPr/>
            <p:nvPr/>
          </p:nvSpPr>
          <p:spPr bwMode="gray">
            <a:xfrm flipV="1">
              <a:off x="9675524"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3" name="Right Triangle 902">
              <a:extLst>
                <a:ext uri="{FF2B5EF4-FFF2-40B4-BE49-F238E27FC236}">
                  <a16:creationId xmlns:a16="http://schemas.microsoft.com/office/drawing/2014/main" id="{7D5E6185-446C-4472-B15C-D81E0A31ED3B}"/>
                </a:ext>
              </a:extLst>
            </p:cNvPr>
            <p:cNvSpPr/>
            <p:nvPr/>
          </p:nvSpPr>
          <p:spPr bwMode="gray">
            <a:xfrm>
              <a:off x="9675524" y="1935282"/>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4" name="Right Triangle 903">
              <a:extLst>
                <a:ext uri="{FF2B5EF4-FFF2-40B4-BE49-F238E27FC236}">
                  <a16:creationId xmlns:a16="http://schemas.microsoft.com/office/drawing/2014/main" id="{2B4136F9-2134-44C0-BF32-C2E0115DB647}"/>
                </a:ext>
              </a:extLst>
            </p:cNvPr>
            <p:cNvSpPr/>
            <p:nvPr/>
          </p:nvSpPr>
          <p:spPr bwMode="gray">
            <a:xfrm rot="10800000">
              <a:off x="9675525" y="1935282"/>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5" name="Right Triangle 904">
              <a:extLst>
                <a:ext uri="{FF2B5EF4-FFF2-40B4-BE49-F238E27FC236}">
                  <a16:creationId xmlns:a16="http://schemas.microsoft.com/office/drawing/2014/main" id="{05C59E53-31AA-4B0C-AED9-FA3CE036063D}"/>
                </a:ext>
              </a:extLst>
            </p:cNvPr>
            <p:cNvSpPr/>
            <p:nvPr/>
          </p:nvSpPr>
          <p:spPr bwMode="gray">
            <a:xfrm>
              <a:off x="9675524"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6" name="Right Triangle 905">
              <a:extLst>
                <a:ext uri="{FF2B5EF4-FFF2-40B4-BE49-F238E27FC236}">
                  <a16:creationId xmlns:a16="http://schemas.microsoft.com/office/drawing/2014/main" id="{B8AEA697-89A1-4166-AD92-0289E2BE7E22}"/>
                </a:ext>
              </a:extLst>
            </p:cNvPr>
            <p:cNvSpPr/>
            <p:nvPr/>
          </p:nvSpPr>
          <p:spPr bwMode="gray">
            <a:xfrm rot="10800000">
              <a:off x="9675524" y="4940"/>
              <a:ext cx="968389" cy="968389"/>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7" name="Right Triangle 906">
              <a:extLst>
                <a:ext uri="{FF2B5EF4-FFF2-40B4-BE49-F238E27FC236}">
                  <a16:creationId xmlns:a16="http://schemas.microsoft.com/office/drawing/2014/main" id="{11479DB1-E984-4E84-90E4-21D91061D2AB}"/>
                </a:ext>
              </a:extLst>
            </p:cNvPr>
            <p:cNvSpPr/>
            <p:nvPr/>
          </p:nvSpPr>
          <p:spPr bwMode="gray">
            <a:xfrm flipH="1">
              <a:off x="10643913" y="5805646"/>
              <a:ext cx="968389" cy="968389"/>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8" name="Right Triangle 907">
              <a:extLst>
                <a:ext uri="{FF2B5EF4-FFF2-40B4-BE49-F238E27FC236}">
                  <a16:creationId xmlns:a16="http://schemas.microsoft.com/office/drawing/2014/main" id="{06C8B5D1-DA5A-4174-A618-A070B8D2A27C}"/>
                </a:ext>
              </a:extLst>
            </p:cNvPr>
            <p:cNvSpPr/>
            <p:nvPr/>
          </p:nvSpPr>
          <p:spPr bwMode="gray">
            <a:xfrm flipH="1" flipV="1">
              <a:off x="10643913" y="3866914"/>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09" name="Right Triangle 908">
              <a:extLst>
                <a:ext uri="{FF2B5EF4-FFF2-40B4-BE49-F238E27FC236}">
                  <a16:creationId xmlns:a16="http://schemas.microsoft.com/office/drawing/2014/main" id="{440BBF95-4E4A-4168-B6FC-262C0C2915E0}"/>
                </a:ext>
              </a:extLst>
            </p:cNvPr>
            <p:cNvSpPr/>
            <p:nvPr/>
          </p:nvSpPr>
          <p:spPr bwMode="gray">
            <a:xfrm rot="10800000" flipH="1" flipV="1">
              <a:off x="10643914"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0" name="Right Triangle 909">
              <a:extLst>
                <a:ext uri="{FF2B5EF4-FFF2-40B4-BE49-F238E27FC236}">
                  <a16:creationId xmlns:a16="http://schemas.microsoft.com/office/drawing/2014/main" id="{1101E7C8-FF11-4FF1-BD7F-A8FAC5704196}"/>
                </a:ext>
              </a:extLst>
            </p:cNvPr>
            <p:cNvSpPr/>
            <p:nvPr/>
          </p:nvSpPr>
          <p:spPr bwMode="gray">
            <a:xfrm flipH="1">
              <a:off x="10643913"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1" name="Right Triangle 910">
              <a:extLst>
                <a:ext uri="{FF2B5EF4-FFF2-40B4-BE49-F238E27FC236}">
                  <a16:creationId xmlns:a16="http://schemas.microsoft.com/office/drawing/2014/main" id="{CAA96AD4-2E6E-4A94-AD25-2328F56B31F9}"/>
                </a:ext>
              </a:extLst>
            </p:cNvPr>
            <p:cNvSpPr/>
            <p:nvPr/>
          </p:nvSpPr>
          <p:spPr bwMode="gray">
            <a:xfrm flipH="1">
              <a:off x="10643913" y="2901089"/>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2" name="Right Triangle 911">
              <a:extLst>
                <a:ext uri="{FF2B5EF4-FFF2-40B4-BE49-F238E27FC236}">
                  <a16:creationId xmlns:a16="http://schemas.microsoft.com/office/drawing/2014/main" id="{845B3953-9FBC-44E0-99E5-1AB7944A35F5}"/>
                </a:ext>
              </a:extLst>
            </p:cNvPr>
            <p:cNvSpPr/>
            <p:nvPr/>
          </p:nvSpPr>
          <p:spPr bwMode="gray">
            <a:xfrm rot="10800000" flipH="1">
              <a:off x="10643914" y="290108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3" name="Right Triangle 912">
              <a:extLst>
                <a:ext uri="{FF2B5EF4-FFF2-40B4-BE49-F238E27FC236}">
                  <a16:creationId xmlns:a16="http://schemas.microsoft.com/office/drawing/2014/main" id="{3C28ECB1-EB8C-43B6-AB01-FDC3140CAD57}"/>
                </a:ext>
              </a:extLst>
            </p:cNvPr>
            <p:cNvSpPr/>
            <p:nvPr/>
          </p:nvSpPr>
          <p:spPr bwMode="gray">
            <a:xfrm flipH="1" flipV="1">
              <a:off x="10643913" y="966018"/>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4" name="Right Triangle 913">
              <a:extLst>
                <a:ext uri="{FF2B5EF4-FFF2-40B4-BE49-F238E27FC236}">
                  <a16:creationId xmlns:a16="http://schemas.microsoft.com/office/drawing/2014/main" id="{9C9E657B-5B18-48DC-B9BB-185A09305CCF}"/>
                </a:ext>
              </a:extLst>
            </p:cNvPr>
            <p:cNvSpPr/>
            <p:nvPr/>
          </p:nvSpPr>
          <p:spPr bwMode="gray">
            <a:xfrm rot="10800000" flipH="1" flipV="1">
              <a:off x="10643913" y="96601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5" name="Right Triangle 914">
              <a:extLst>
                <a:ext uri="{FF2B5EF4-FFF2-40B4-BE49-F238E27FC236}">
                  <a16:creationId xmlns:a16="http://schemas.microsoft.com/office/drawing/2014/main" id="{2BB2A6D2-CD16-4C74-B568-7CF3D491BA12}"/>
                </a:ext>
              </a:extLst>
            </p:cNvPr>
            <p:cNvSpPr/>
            <p:nvPr/>
          </p:nvSpPr>
          <p:spPr bwMode="gray">
            <a:xfrm flipH="1">
              <a:off x="10643913" y="1935282"/>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6" name="Right Triangle 915">
              <a:extLst>
                <a:ext uri="{FF2B5EF4-FFF2-40B4-BE49-F238E27FC236}">
                  <a16:creationId xmlns:a16="http://schemas.microsoft.com/office/drawing/2014/main" id="{52400F0F-FDDC-4D0F-848A-077F53482BAC}"/>
                </a:ext>
              </a:extLst>
            </p:cNvPr>
            <p:cNvSpPr/>
            <p:nvPr/>
          </p:nvSpPr>
          <p:spPr bwMode="gray">
            <a:xfrm rot="10800000" flipH="1">
              <a:off x="10643914" y="1935282"/>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7" name="Right Triangle 916">
              <a:extLst>
                <a:ext uri="{FF2B5EF4-FFF2-40B4-BE49-F238E27FC236}">
                  <a16:creationId xmlns:a16="http://schemas.microsoft.com/office/drawing/2014/main" id="{EC0C20FB-9A1B-44DD-98C7-74310E48842F}"/>
                </a:ext>
              </a:extLst>
            </p:cNvPr>
            <p:cNvSpPr/>
            <p:nvPr/>
          </p:nvSpPr>
          <p:spPr bwMode="gray">
            <a:xfrm flipH="1">
              <a:off x="10643913" y="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8" name="Right Triangle 917">
              <a:extLst>
                <a:ext uri="{FF2B5EF4-FFF2-40B4-BE49-F238E27FC236}">
                  <a16:creationId xmlns:a16="http://schemas.microsoft.com/office/drawing/2014/main" id="{F4A6469D-4D3B-4773-B340-36F043E4302A}"/>
                </a:ext>
              </a:extLst>
            </p:cNvPr>
            <p:cNvSpPr/>
            <p:nvPr/>
          </p:nvSpPr>
          <p:spPr bwMode="gray">
            <a:xfrm rot="10800000" flipH="1">
              <a:off x="10643913"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19" name="Right Triangle 918">
              <a:extLst>
                <a:ext uri="{FF2B5EF4-FFF2-40B4-BE49-F238E27FC236}">
                  <a16:creationId xmlns:a16="http://schemas.microsoft.com/office/drawing/2014/main" id="{F74DC442-4DD4-44D9-AD51-9EF7E8587C4C}"/>
                </a:ext>
              </a:extLst>
            </p:cNvPr>
            <p:cNvSpPr/>
            <p:nvPr/>
          </p:nvSpPr>
          <p:spPr bwMode="gray">
            <a:xfrm>
              <a:off x="11612301" y="5805646"/>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0" name="Right Triangle 919">
              <a:extLst>
                <a:ext uri="{FF2B5EF4-FFF2-40B4-BE49-F238E27FC236}">
                  <a16:creationId xmlns:a16="http://schemas.microsoft.com/office/drawing/2014/main" id="{A6DDD7C3-503C-4BFD-AEED-20DDA89947BA}"/>
                </a:ext>
              </a:extLst>
            </p:cNvPr>
            <p:cNvSpPr/>
            <p:nvPr/>
          </p:nvSpPr>
          <p:spPr bwMode="gray">
            <a:xfrm rot="10800000">
              <a:off x="11612301" y="580564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1" name="Right Triangle 920">
              <a:extLst>
                <a:ext uri="{FF2B5EF4-FFF2-40B4-BE49-F238E27FC236}">
                  <a16:creationId xmlns:a16="http://schemas.microsoft.com/office/drawing/2014/main" id="{EEBB37E6-5838-4AF5-BEA2-D656C3D395C0}"/>
                </a:ext>
              </a:extLst>
            </p:cNvPr>
            <p:cNvSpPr/>
            <p:nvPr/>
          </p:nvSpPr>
          <p:spPr bwMode="gray">
            <a:xfrm flipV="1">
              <a:off x="11612301" y="3866914"/>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2" name="Right Triangle 921">
              <a:extLst>
                <a:ext uri="{FF2B5EF4-FFF2-40B4-BE49-F238E27FC236}">
                  <a16:creationId xmlns:a16="http://schemas.microsoft.com/office/drawing/2014/main" id="{8B410E72-3A92-4C6C-B3FA-2ACCB40B880C}"/>
                </a:ext>
              </a:extLst>
            </p:cNvPr>
            <p:cNvSpPr/>
            <p:nvPr/>
          </p:nvSpPr>
          <p:spPr bwMode="gray">
            <a:xfrm>
              <a:off x="11612301"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3" name="Right Triangle 922">
              <a:extLst>
                <a:ext uri="{FF2B5EF4-FFF2-40B4-BE49-F238E27FC236}">
                  <a16:creationId xmlns:a16="http://schemas.microsoft.com/office/drawing/2014/main" id="{42532CBA-0E6B-4389-BCEB-D69648647C72}"/>
                </a:ext>
              </a:extLst>
            </p:cNvPr>
            <p:cNvSpPr/>
            <p:nvPr/>
          </p:nvSpPr>
          <p:spPr bwMode="gray">
            <a:xfrm rot="10800000">
              <a:off x="11612302"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4" name="Right Triangle 923">
              <a:extLst>
                <a:ext uri="{FF2B5EF4-FFF2-40B4-BE49-F238E27FC236}">
                  <a16:creationId xmlns:a16="http://schemas.microsoft.com/office/drawing/2014/main" id="{2CD20A8A-5045-4927-A570-A162FB82B5C5}"/>
                </a:ext>
              </a:extLst>
            </p:cNvPr>
            <p:cNvSpPr/>
            <p:nvPr/>
          </p:nvSpPr>
          <p:spPr bwMode="gray">
            <a:xfrm>
              <a:off x="11612301" y="290108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5" name="Right Triangle 924">
              <a:extLst>
                <a:ext uri="{FF2B5EF4-FFF2-40B4-BE49-F238E27FC236}">
                  <a16:creationId xmlns:a16="http://schemas.microsoft.com/office/drawing/2014/main" id="{7D816422-7143-46BA-8F62-98E482E23BE7}"/>
                </a:ext>
              </a:extLst>
            </p:cNvPr>
            <p:cNvSpPr/>
            <p:nvPr/>
          </p:nvSpPr>
          <p:spPr bwMode="gray">
            <a:xfrm rot="10800000">
              <a:off x="11612301" y="2901089"/>
              <a:ext cx="968389" cy="968389"/>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6" name="Right Triangle 925">
              <a:extLst>
                <a:ext uri="{FF2B5EF4-FFF2-40B4-BE49-F238E27FC236}">
                  <a16:creationId xmlns:a16="http://schemas.microsoft.com/office/drawing/2014/main" id="{7044EB79-BB10-40CE-ADA1-B2F85F7DACC5}"/>
                </a:ext>
              </a:extLst>
            </p:cNvPr>
            <p:cNvSpPr/>
            <p:nvPr/>
          </p:nvSpPr>
          <p:spPr bwMode="gray">
            <a:xfrm flipV="1">
              <a:off x="11612301"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7" name="Right Triangle 926">
              <a:extLst>
                <a:ext uri="{FF2B5EF4-FFF2-40B4-BE49-F238E27FC236}">
                  <a16:creationId xmlns:a16="http://schemas.microsoft.com/office/drawing/2014/main" id="{970341FA-6B77-4D46-8E20-7216C3354A49}"/>
                </a:ext>
              </a:extLst>
            </p:cNvPr>
            <p:cNvSpPr/>
            <p:nvPr/>
          </p:nvSpPr>
          <p:spPr bwMode="gray">
            <a:xfrm rot="10800000">
              <a:off x="11612301" y="1935282"/>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29" name="Right Triangle 928">
              <a:extLst>
                <a:ext uri="{FF2B5EF4-FFF2-40B4-BE49-F238E27FC236}">
                  <a16:creationId xmlns:a16="http://schemas.microsoft.com/office/drawing/2014/main" id="{2F1F9358-1CE3-4721-99E4-5FC6BBC35C10}"/>
                </a:ext>
              </a:extLst>
            </p:cNvPr>
            <p:cNvSpPr/>
            <p:nvPr/>
          </p:nvSpPr>
          <p:spPr bwMode="gray">
            <a:xfrm>
              <a:off x="11612301"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0" name="Right Triangle 929">
              <a:extLst>
                <a:ext uri="{FF2B5EF4-FFF2-40B4-BE49-F238E27FC236}">
                  <a16:creationId xmlns:a16="http://schemas.microsoft.com/office/drawing/2014/main" id="{61A1F995-5B6E-477D-BB2C-20FC36B8BBA0}"/>
                </a:ext>
              </a:extLst>
            </p:cNvPr>
            <p:cNvSpPr/>
            <p:nvPr/>
          </p:nvSpPr>
          <p:spPr bwMode="gray">
            <a:xfrm rot="10800000">
              <a:off x="11612301" y="4940"/>
              <a:ext cx="968389" cy="968389"/>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1" name="Right Triangle 930">
              <a:extLst>
                <a:ext uri="{FF2B5EF4-FFF2-40B4-BE49-F238E27FC236}">
                  <a16:creationId xmlns:a16="http://schemas.microsoft.com/office/drawing/2014/main" id="{CC0F21AF-0C92-4484-A6D1-D71CD269EABF}"/>
                </a:ext>
              </a:extLst>
            </p:cNvPr>
            <p:cNvSpPr/>
            <p:nvPr/>
          </p:nvSpPr>
          <p:spPr bwMode="gray">
            <a:xfrm>
              <a:off x="7741658" y="580564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2" name="Right Triangle 931">
              <a:extLst>
                <a:ext uri="{FF2B5EF4-FFF2-40B4-BE49-F238E27FC236}">
                  <a16:creationId xmlns:a16="http://schemas.microsoft.com/office/drawing/2014/main" id="{115B40E0-DF64-427C-BD03-E89F069BDBD9}"/>
                </a:ext>
              </a:extLst>
            </p:cNvPr>
            <p:cNvSpPr/>
            <p:nvPr/>
          </p:nvSpPr>
          <p:spPr bwMode="gray">
            <a:xfrm flipV="1">
              <a:off x="7741658" y="3866914"/>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3" name="Right Triangle 932">
              <a:extLst>
                <a:ext uri="{FF2B5EF4-FFF2-40B4-BE49-F238E27FC236}">
                  <a16:creationId xmlns:a16="http://schemas.microsoft.com/office/drawing/2014/main" id="{F23DE277-C099-48E5-95D6-7C8F413C6640}"/>
                </a:ext>
              </a:extLst>
            </p:cNvPr>
            <p:cNvSpPr/>
            <p:nvPr/>
          </p:nvSpPr>
          <p:spPr bwMode="gray">
            <a:xfrm rot="10800000" flipV="1">
              <a:off x="7741659"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4" name="Right Triangle 933">
              <a:extLst>
                <a:ext uri="{FF2B5EF4-FFF2-40B4-BE49-F238E27FC236}">
                  <a16:creationId xmlns:a16="http://schemas.microsoft.com/office/drawing/2014/main" id="{D2A5CC4F-8BA5-4B27-9FBE-894B9F76BDC5}"/>
                </a:ext>
              </a:extLst>
            </p:cNvPr>
            <p:cNvSpPr/>
            <p:nvPr/>
          </p:nvSpPr>
          <p:spPr bwMode="gray">
            <a:xfrm>
              <a:off x="7741658"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5" name="Right Triangle 934">
              <a:extLst>
                <a:ext uri="{FF2B5EF4-FFF2-40B4-BE49-F238E27FC236}">
                  <a16:creationId xmlns:a16="http://schemas.microsoft.com/office/drawing/2014/main" id="{640D5316-ADFF-41BF-8409-55D9EE93D1A8}"/>
                </a:ext>
              </a:extLst>
            </p:cNvPr>
            <p:cNvSpPr/>
            <p:nvPr/>
          </p:nvSpPr>
          <p:spPr bwMode="gray">
            <a:xfrm rot="10800000">
              <a:off x="7741659" y="4836178"/>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6" name="Right Triangle 935">
              <a:extLst>
                <a:ext uri="{FF2B5EF4-FFF2-40B4-BE49-F238E27FC236}">
                  <a16:creationId xmlns:a16="http://schemas.microsoft.com/office/drawing/2014/main" id="{99F591C9-7523-4E5B-8692-0A8AB9B02396}"/>
                </a:ext>
              </a:extLst>
            </p:cNvPr>
            <p:cNvSpPr/>
            <p:nvPr/>
          </p:nvSpPr>
          <p:spPr bwMode="gray">
            <a:xfrm>
              <a:off x="7741658" y="290108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7" name="Right Triangle 936">
              <a:extLst>
                <a:ext uri="{FF2B5EF4-FFF2-40B4-BE49-F238E27FC236}">
                  <a16:creationId xmlns:a16="http://schemas.microsoft.com/office/drawing/2014/main" id="{FC8F9097-3B21-433D-9B01-2362B0A22C76}"/>
                </a:ext>
              </a:extLst>
            </p:cNvPr>
            <p:cNvSpPr/>
            <p:nvPr/>
          </p:nvSpPr>
          <p:spPr bwMode="gray">
            <a:xfrm rot="10800000">
              <a:off x="7741659" y="2901089"/>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8" name="Right Triangle 937">
              <a:extLst>
                <a:ext uri="{FF2B5EF4-FFF2-40B4-BE49-F238E27FC236}">
                  <a16:creationId xmlns:a16="http://schemas.microsoft.com/office/drawing/2014/main" id="{D89AA906-C864-428C-99CB-B67C312CC48A}"/>
                </a:ext>
              </a:extLst>
            </p:cNvPr>
            <p:cNvSpPr/>
            <p:nvPr/>
          </p:nvSpPr>
          <p:spPr bwMode="gray">
            <a:xfrm flipV="1">
              <a:off x="7741658" y="966018"/>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39" name="Right Triangle 938">
              <a:extLst>
                <a:ext uri="{FF2B5EF4-FFF2-40B4-BE49-F238E27FC236}">
                  <a16:creationId xmlns:a16="http://schemas.microsoft.com/office/drawing/2014/main" id="{73C30EAD-1C94-48BD-97F8-8656A69AE149}"/>
                </a:ext>
              </a:extLst>
            </p:cNvPr>
            <p:cNvSpPr/>
            <p:nvPr/>
          </p:nvSpPr>
          <p:spPr bwMode="gray">
            <a:xfrm rot="10800000" flipV="1">
              <a:off x="7741659" y="96601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0" name="Right Triangle 939">
              <a:extLst>
                <a:ext uri="{FF2B5EF4-FFF2-40B4-BE49-F238E27FC236}">
                  <a16:creationId xmlns:a16="http://schemas.microsoft.com/office/drawing/2014/main" id="{2B9124A0-1B7E-4E3B-96C7-9BF86C1AC80B}"/>
                </a:ext>
              </a:extLst>
            </p:cNvPr>
            <p:cNvSpPr/>
            <p:nvPr/>
          </p:nvSpPr>
          <p:spPr bwMode="gray">
            <a:xfrm>
              <a:off x="7741658" y="1928557"/>
              <a:ext cx="968389" cy="968389"/>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1" name="Right Triangle 940">
              <a:extLst>
                <a:ext uri="{FF2B5EF4-FFF2-40B4-BE49-F238E27FC236}">
                  <a16:creationId xmlns:a16="http://schemas.microsoft.com/office/drawing/2014/main" id="{FE91CCE2-0FFF-45C5-A1B2-7FD732A16D70}"/>
                </a:ext>
              </a:extLst>
            </p:cNvPr>
            <p:cNvSpPr/>
            <p:nvPr/>
          </p:nvSpPr>
          <p:spPr bwMode="gray">
            <a:xfrm rot="10800000">
              <a:off x="7741659" y="1935282"/>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2" name="Right Triangle 941">
              <a:extLst>
                <a:ext uri="{FF2B5EF4-FFF2-40B4-BE49-F238E27FC236}">
                  <a16:creationId xmlns:a16="http://schemas.microsoft.com/office/drawing/2014/main" id="{8B0C61B6-319F-4B31-B053-C60565C3EBB8}"/>
                </a:ext>
              </a:extLst>
            </p:cNvPr>
            <p:cNvSpPr/>
            <p:nvPr/>
          </p:nvSpPr>
          <p:spPr bwMode="gray">
            <a:xfrm>
              <a:off x="7741658" y="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3" name="Right Triangle 942">
              <a:extLst>
                <a:ext uri="{FF2B5EF4-FFF2-40B4-BE49-F238E27FC236}">
                  <a16:creationId xmlns:a16="http://schemas.microsoft.com/office/drawing/2014/main" id="{2903C02E-E935-448A-A380-C5E3684298DB}"/>
                </a:ext>
              </a:extLst>
            </p:cNvPr>
            <p:cNvSpPr/>
            <p:nvPr/>
          </p:nvSpPr>
          <p:spPr bwMode="gray">
            <a:xfrm rot="10800000">
              <a:off x="7741659"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4" name="Right Triangle 943">
              <a:extLst>
                <a:ext uri="{FF2B5EF4-FFF2-40B4-BE49-F238E27FC236}">
                  <a16:creationId xmlns:a16="http://schemas.microsoft.com/office/drawing/2014/main" id="{05CC02E5-5ECC-4FC4-A69C-0131987B9DE2}"/>
                </a:ext>
              </a:extLst>
            </p:cNvPr>
            <p:cNvSpPr/>
            <p:nvPr/>
          </p:nvSpPr>
          <p:spPr bwMode="gray">
            <a:xfrm flipH="1">
              <a:off x="8707013" y="5805646"/>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5" name="Right Triangle 944">
              <a:extLst>
                <a:ext uri="{FF2B5EF4-FFF2-40B4-BE49-F238E27FC236}">
                  <a16:creationId xmlns:a16="http://schemas.microsoft.com/office/drawing/2014/main" id="{D139E7D1-CEFC-4004-9ECE-F9580C271103}"/>
                </a:ext>
              </a:extLst>
            </p:cNvPr>
            <p:cNvSpPr/>
            <p:nvPr/>
          </p:nvSpPr>
          <p:spPr bwMode="gray">
            <a:xfrm rot="10800000" flipH="1">
              <a:off x="8707013" y="5805646"/>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6" name="Right Triangle 945">
              <a:extLst>
                <a:ext uri="{FF2B5EF4-FFF2-40B4-BE49-F238E27FC236}">
                  <a16:creationId xmlns:a16="http://schemas.microsoft.com/office/drawing/2014/main" id="{820F7315-46DB-40D2-BECF-37BD46C0A2E4}"/>
                </a:ext>
              </a:extLst>
            </p:cNvPr>
            <p:cNvSpPr/>
            <p:nvPr/>
          </p:nvSpPr>
          <p:spPr bwMode="gray">
            <a:xfrm flipH="1" flipV="1">
              <a:off x="8707013" y="3866914"/>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7" name="Right Triangle 946">
              <a:extLst>
                <a:ext uri="{FF2B5EF4-FFF2-40B4-BE49-F238E27FC236}">
                  <a16:creationId xmlns:a16="http://schemas.microsoft.com/office/drawing/2014/main" id="{B63E5323-8649-4A3B-8572-F66D7355A41C}"/>
                </a:ext>
              </a:extLst>
            </p:cNvPr>
            <p:cNvSpPr/>
            <p:nvPr/>
          </p:nvSpPr>
          <p:spPr bwMode="gray">
            <a:xfrm rot="10800000" flipH="1">
              <a:off x="8707013"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8" name="Right Triangle 947">
              <a:extLst>
                <a:ext uri="{FF2B5EF4-FFF2-40B4-BE49-F238E27FC236}">
                  <a16:creationId xmlns:a16="http://schemas.microsoft.com/office/drawing/2014/main" id="{04AC1FCF-5837-418E-BEA1-13BFC5E93E90}"/>
                </a:ext>
              </a:extLst>
            </p:cNvPr>
            <p:cNvSpPr/>
            <p:nvPr/>
          </p:nvSpPr>
          <p:spPr bwMode="gray">
            <a:xfrm flipH="1">
              <a:off x="8707013" y="2901089"/>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49" name="Right Triangle 948">
              <a:extLst>
                <a:ext uri="{FF2B5EF4-FFF2-40B4-BE49-F238E27FC236}">
                  <a16:creationId xmlns:a16="http://schemas.microsoft.com/office/drawing/2014/main" id="{041D6D05-0BA7-46A7-BC0B-99590DA569F1}"/>
                </a:ext>
              </a:extLst>
            </p:cNvPr>
            <p:cNvSpPr/>
            <p:nvPr/>
          </p:nvSpPr>
          <p:spPr bwMode="gray">
            <a:xfrm rot="10800000" flipH="1">
              <a:off x="8707013" y="290108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0" name="Right Triangle 949">
              <a:extLst>
                <a:ext uri="{FF2B5EF4-FFF2-40B4-BE49-F238E27FC236}">
                  <a16:creationId xmlns:a16="http://schemas.microsoft.com/office/drawing/2014/main" id="{BF8BEC91-349C-4D67-B73B-F301B792BD9B}"/>
                </a:ext>
              </a:extLst>
            </p:cNvPr>
            <p:cNvSpPr/>
            <p:nvPr/>
          </p:nvSpPr>
          <p:spPr bwMode="gray">
            <a:xfrm flipH="1" flipV="1">
              <a:off x="8707013" y="966018"/>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1" name="Right Triangle 950">
              <a:extLst>
                <a:ext uri="{FF2B5EF4-FFF2-40B4-BE49-F238E27FC236}">
                  <a16:creationId xmlns:a16="http://schemas.microsoft.com/office/drawing/2014/main" id="{ECB859C2-A11A-47E7-AB7F-4CDB861280C4}"/>
                </a:ext>
              </a:extLst>
            </p:cNvPr>
            <p:cNvSpPr/>
            <p:nvPr/>
          </p:nvSpPr>
          <p:spPr bwMode="gray">
            <a:xfrm flipH="1">
              <a:off x="8707013" y="1935282"/>
              <a:ext cx="968389" cy="968389"/>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2" name="Right Triangle 951">
              <a:extLst>
                <a:ext uri="{FF2B5EF4-FFF2-40B4-BE49-F238E27FC236}">
                  <a16:creationId xmlns:a16="http://schemas.microsoft.com/office/drawing/2014/main" id="{A5159494-F4AE-4B61-A344-9C9047E036BA}"/>
                </a:ext>
              </a:extLst>
            </p:cNvPr>
            <p:cNvSpPr/>
            <p:nvPr/>
          </p:nvSpPr>
          <p:spPr bwMode="gray">
            <a:xfrm rot="10800000" flipH="1">
              <a:off x="8707014" y="1935282"/>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3" name="Right Triangle 952">
              <a:extLst>
                <a:ext uri="{FF2B5EF4-FFF2-40B4-BE49-F238E27FC236}">
                  <a16:creationId xmlns:a16="http://schemas.microsoft.com/office/drawing/2014/main" id="{1F1E6FC2-B952-4C89-ADB0-86497711D0F2}"/>
                </a:ext>
              </a:extLst>
            </p:cNvPr>
            <p:cNvSpPr/>
            <p:nvPr/>
          </p:nvSpPr>
          <p:spPr bwMode="gray">
            <a:xfrm flipH="1">
              <a:off x="8707013" y="0"/>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4" name="Right Triangle 953">
              <a:extLst>
                <a:ext uri="{FF2B5EF4-FFF2-40B4-BE49-F238E27FC236}">
                  <a16:creationId xmlns:a16="http://schemas.microsoft.com/office/drawing/2014/main" id="{D7A6FCB2-C6CD-46FE-B253-8773217BC65B}"/>
                </a:ext>
              </a:extLst>
            </p:cNvPr>
            <p:cNvSpPr/>
            <p:nvPr/>
          </p:nvSpPr>
          <p:spPr bwMode="gray">
            <a:xfrm rot="10800000" flipH="1">
              <a:off x="8707013" y="4940"/>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5" name="Right Triangle 954">
              <a:extLst>
                <a:ext uri="{FF2B5EF4-FFF2-40B4-BE49-F238E27FC236}">
                  <a16:creationId xmlns:a16="http://schemas.microsoft.com/office/drawing/2014/main" id="{149C0FE2-7E03-41E8-9BD0-FCFDA0DDA874}"/>
                </a:ext>
              </a:extLst>
            </p:cNvPr>
            <p:cNvSpPr/>
            <p:nvPr/>
          </p:nvSpPr>
          <p:spPr bwMode="gray">
            <a:xfrm>
              <a:off x="9675524" y="5805646"/>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6" name="Right Triangle 955">
              <a:extLst>
                <a:ext uri="{FF2B5EF4-FFF2-40B4-BE49-F238E27FC236}">
                  <a16:creationId xmlns:a16="http://schemas.microsoft.com/office/drawing/2014/main" id="{D5FA232C-50AC-4D3F-9DA3-BA4FF38A8C9F}"/>
                </a:ext>
              </a:extLst>
            </p:cNvPr>
            <p:cNvSpPr/>
            <p:nvPr/>
          </p:nvSpPr>
          <p:spPr bwMode="gray">
            <a:xfrm rot="10800000">
              <a:off x="9675524" y="5805646"/>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7" name="Right Triangle 956">
              <a:extLst>
                <a:ext uri="{FF2B5EF4-FFF2-40B4-BE49-F238E27FC236}">
                  <a16:creationId xmlns:a16="http://schemas.microsoft.com/office/drawing/2014/main" id="{717F3E84-9E79-4104-B958-69A58FAEB9B1}"/>
                </a:ext>
              </a:extLst>
            </p:cNvPr>
            <p:cNvSpPr/>
            <p:nvPr/>
          </p:nvSpPr>
          <p:spPr bwMode="gray">
            <a:xfrm flipV="1">
              <a:off x="9675524"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8" name="Right Triangle 957">
              <a:extLst>
                <a:ext uri="{FF2B5EF4-FFF2-40B4-BE49-F238E27FC236}">
                  <a16:creationId xmlns:a16="http://schemas.microsoft.com/office/drawing/2014/main" id="{E0EA0E58-938F-40BB-952B-B19837F2637D}"/>
                </a:ext>
              </a:extLst>
            </p:cNvPr>
            <p:cNvSpPr/>
            <p:nvPr/>
          </p:nvSpPr>
          <p:spPr bwMode="gray">
            <a:xfrm>
              <a:off x="9675524"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59" name="Right Triangle 958">
              <a:extLst>
                <a:ext uri="{FF2B5EF4-FFF2-40B4-BE49-F238E27FC236}">
                  <a16:creationId xmlns:a16="http://schemas.microsoft.com/office/drawing/2014/main" id="{413D2B14-7E80-426B-A87C-0EC70FFBDBFF}"/>
                </a:ext>
              </a:extLst>
            </p:cNvPr>
            <p:cNvSpPr/>
            <p:nvPr/>
          </p:nvSpPr>
          <p:spPr bwMode="gray">
            <a:xfrm rot="10800000">
              <a:off x="9675524" y="4836178"/>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0" name="Right Triangle 959">
              <a:extLst>
                <a:ext uri="{FF2B5EF4-FFF2-40B4-BE49-F238E27FC236}">
                  <a16:creationId xmlns:a16="http://schemas.microsoft.com/office/drawing/2014/main" id="{FE0427F5-3D70-4485-97D4-F63F61EC0430}"/>
                </a:ext>
              </a:extLst>
            </p:cNvPr>
            <p:cNvSpPr/>
            <p:nvPr/>
          </p:nvSpPr>
          <p:spPr bwMode="gray">
            <a:xfrm>
              <a:off x="9675524" y="2901089"/>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1" name="Right Triangle 960">
              <a:extLst>
                <a:ext uri="{FF2B5EF4-FFF2-40B4-BE49-F238E27FC236}">
                  <a16:creationId xmlns:a16="http://schemas.microsoft.com/office/drawing/2014/main" id="{26C3D920-7D70-4182-AB2D-D23FB1A27CDA}"/>
                </a:ext>
              </a:extLst>
            </p:cNvPr>
            <p:cNvSpPr/>
            <p:nvPr/>
          </p:nvSpPr>
          <p:spPr bwMode="gray">
            <a:xfrm flipV="1">
              <a:off x="9675524"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2" name="Right Triangle 961">
              <a:extLst>
                <a:ext uri="{FF2B5EF4-FFF2-40B4-BE49-F238E27FC236}">
                  <a16:creationId xmlns:a16="http://schemas.microsoft.com/office/drawing/2014/main" id="{A3D107A6-2CC4-4F1A-9559-55D5F2851446}"/>
                </a:ext>
              </a:extLst>
            </p:cNvPr>
            <p:cNvSpPr/>
            <p:nvPr/>
          </p:nvSpPr>
          <p:spPr bwMode="gray">
            <a:xfrm>
              <a:off x="9675524" y="1935282"/>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3" name="Right Triangle 962">
              <a:extLst>
                <a:ext uri="{FF2B5EF4-FFF2-40B4-BE49-F238E27FC236}">
                  <a16:creationId xmlns:a16="http://schemas.microsoft.com/office/drawing/2014/main" id="{3DDB3F48-AB5C-42EF-B596-5D44C42041D9}"/>
                </a:ext>
              </a:extLst>
            </p:cNvPr>
            <p:cNvSpPr/>
            <p:nvPr/>
          </p:nvSpPr>
          <p:spPr bwMode="gray">
            <a:xfrm rot="10800000">
              <a:off x="9675525" y="1935282"/>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4" name="Right Triangle 963">
              <a:extLst>
                <a:ext uri="{FF2B5EF4-FFF2-40B4-BE49-F238E27FC236}">
                  <a16:creationId xmlns:a16="http://schemas.microsoft.com/office/drawing/2014/main" id="{7982FDE5-886C-4A01-81FD-6D687732F82E}"/>
                </a:ext>
              </a:extLst>
            </p:cNvPr>
            <p:cNvSpPr/>
            <p:nvPr/>
          </p:nvSpPr>
          <p:spPr bwMode="gray">
            <a:xfrm>
              <a:off x="9675524"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5" name="Right Triangle 964">
              <a:extLst>
                <a:ext uri="{FF2B5EF4-FFF2-40B4-BE49-F238E27FC236}">
                  <a16:creationId xmlns:a16="http://schemas.microsoft.com/office/drawing/2014/main" id="{CD1CD2B9-B1B9-4E95-A804-9A792D6DDD3D}"/>
                </a:ext>
              </a:extLst>
            </p:cNvPr>
            <p:cNvSpPr/>
            <p:nvPr/>
          </p:nvSpPr>
          <p:spPr bwMode="gray">
            <a:xfrm rot="10800000">
              <a:off x="9675524" y="4940"/>
              <a:ext cx="968389" cy="968389"/>
            </a:xfrm>
            <a:prstGeom prst="rtTriangle">
              <a:avLst/>
            </a:prstGeom>
            <a:solidFill>
              <a:sysClr val="window" lastClr="FFFFFF">
                <a:alpha val="1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6" name="Right Triangle 965">
              <a:extLst>
                <a:ext uri="{FF2B5EF4-FFF2-40B4-BE49-F238E27FC236}">
                  <a16:creationId xmlns:a16="http://schemas.microsoft.com/office/drawing/2014/main" id="{FE10F74B-D77B-40D6-8974-4DB94C7D9EBC}"/>
                </a:ext>
              </a:extLst>
            </p:cNvPr>
            <p:cNvSpPr/>
            <p:nvPr/>
          </p:nvSpPr>
          <p:spPr bwMode="gray">
            <a:xfrm flipH="1">
              <a:off x="10643913" y="5805646"/>
              <a:ext cx="968389" cy="968389"/>
            </a:xfrm>
            <a:prstGeom prst="rtTriangle">
              <a:avLst/>
            </a:prstGeom>
            <a:solidFill>
              <a:sysClr val="window" lastClr="FFFFFF">
                <a:alpha val="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7" name="Right Triangle 966">
              <a:extLst>
                <a:ext uri="{FF2B5EF4-FFF2-40B4-BE49-F238E27FC236}">
                  <a16:creationId xmlns:a16="http://schemas.microsoft.com/office/drawing/2014/main" id="{22521D6E-B801-4696-BAFE-9255A326E561}"/>
                </a:ext>
              </a:extLst>
            </p:cNvPr>
            <p:cNvSpPr/>
            <p:nvPr/>
          </p:nvSpPr>
          <p:spPr bwMode="gray">
            <a:xfrm flipH="1" flipV="1">
              <a:off x="10643913" y="3866914"/>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8" name="Right Triangle 967">
              <a:extLst>
                <a:ext uri="{FF2B5EF4-FFF2-40B4-BE49-F238E27FC236}">
                  <a16:creationId xmlns:a16="http://schemas.microsoft.com/office/drawing/2014/main" id="{B9F4B1F0-2D36-4988-8D93-426D60508686}"/>
                </a:ext>
              </a:extLst>
            </p:cNvPr>
            <p:cNvSpPr/>
            <p:nvPr/>
          </p:nvSpPr>
          <p:spPr bwMode="gray">
            <a:xfrm rot="10800000" flipH="1" flipV="1">
              <a:off x="10643914"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69" name="Right Triangle 968">
              <a:extLst>
                <a:ext uri="{FF2B5EF4-FFF2-40B4-BE49-F238E27FC236}">
                  <a16:creationId xmlns:a16="http://schemas.microsoft.com/office/drawing/2014/main" id="{1E69E603-D83B-41C1-9ABF-13CC87C78255}"/>
                </a:ext>
              </a:extLst>
            </p:cNvPr>
            <p:cNvSpPr/>
            <p:nvPr/>
          </p:nvSpPr>
          <p:spPr bwMode="gray">
            <a:xfrm flipH="1">
              <a:off x="10643913"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0" name="Right Triangle 969">
              <a:extLst>
                <a:ext uri="{FF2B5EF4-FFF2-40B4-BE49-F238E27FC236}">
                  <a16:creationId xmlns:a16="http://schemas.microsoft.com/office/drawing/2014/main" id="{46F6B6E6-BE1F-4257-9B6C-29084E45CCF5}"/>
                </a:ext>
              </a:extLst>
            </p:cNvPr>
            <p:cNvSpPr/>
            <p:nvPr/>
          </p:nvSpPr>
          <p:spPr bwMode="gray">
            <a:xfrm flipH="1">
              <a:off x="10643913" y="2901089"/>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1" name="Right Triangle 970">
              <a:extLst>
                <a:ext uri="{FF2B5EF4-FFF2-40B4-BE49-F238E27FC236}">
                  <a16:creationId xmlns:a16="http://schemas.microsoft.com/office/drawing/2014/main" id="{F32C4258-2382-4A5E-87FE-2920A0208068}"/>
                </a:ext>
              </a:extLst>
            </p:cNvPr>
            <p:cNvSpPr/>
            <p:nvPr/>
          </p:nvSpPr>
          <p:spPr bwMode="gray">
            <a:xfrm rot="10800000" flipH="1">
              <a:off x="10643914" y="290108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2" name="Right Triangle 971">
              <a:extLst>
                <a:ext uri="{FF2B5EF4-FFF2-40B4-BE49-F238E27FC236}">
                  <a16:creationId xmlns:a16="http://schemas.microsoft.com/office/drawing/2014/main" id="{7691CAA1-35CD-4DEA-B2F8-4D7075D024B5}"/>
                </a:ext>
              </a:extLst>
            </p:cNvPr>
            <p:cNvSpPr/>
            <p:nvPr/>
          </p:nvSpPr>
          <p:spPr bwMode="gray">
            <a:xfrm flipH="1" flipV="1">
              <a:off x="10643913" y="966018"/>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3" name="Right Triangle 972">
              <a:extLst>
                <a:ext uri="{FF2B5EF4-FFF2-40B4-BE49-F238E27FC236}">
                  <a16:creationId xmlns:a16="http://schemas.microsoft.com/office/drawing/2014/main" id="{6AE35B45-E4B9-4A56-808C-3F401E66FF4E}"/>
                </a:ext>
              </a:extLst>
            </p:cNvPr>
            <p:cNvSpPr/>
            <p:nvPr/>
          </p:nvSpPr>
          <p:spPr bwMode="gray">
            <a:xfrm rot="10800000" flipH="1" flipV="1">
              <a:off x="10643913" y="96601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4" name="Right Triangle 973">
              <a:extLst>
                <a:ext uri="{FF2B5EF4-FFF2-40B4-BE49-F238E27FC236}">
                  <a16:creationId xmlns:a16="http://schemas.microsoft.com/office/drawing/2014/main" id="{0B20D10C-9D40-425A-95B4-CF9B9A27E269}"/>
                </a:ext>
              </a:extLst>
            </p:cNvPr>
            <p:cNvSpPr/>
            <p:nvPr/>
          </p:nvSpPr>
          <p:spPr bwMode="gray">
            <a:xfrm flipH="1">
              <a:off x="10643913" y="1935282"/>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5" name="Right Triangle 974">
              <a:extLst>
                <a:ext uri="{FF2B5EF4-FFF2-40B4-BE49-F238E27FC236}">
                  <a16:creationId xmlns:a16="http://schemas.microsoft.com/office/drawing/2014/main" id="{53456E2B-9556-479F-95E5-1A11BEE292F2}"/>
                </a:ext>
              </a:extLst>
            </p:cNvPr>
            <p:cNvSpPr/>
            <p:nvPr/>
          </p:nvSpPr>
          <p:spPr bwMode="gray">
            <a:xfrm rot="10800000" flipH="1">
              <a:off x="10643914" y="1935282"/>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6" name="Right Triangle 975">
              <a:extLst>
                <a:ext uri="{FF2B5EF4-FFF2-40B4-BE49-F238E27FC236}">
                  <a16:creationId xmlns:a16="http://schemas.microsoft.com/office/drawing/2014/main" id="{37179DC9-DA24-4661-8CDE-829238E61245}"/>
                </a:ext>
              </a:extLst>
            </p:cNvPr>
            <p:cNvSpPr/>
            <p:nvPr/>
          </p:nvSpPr>
          <p:spPr bwMode="gray">
            <a:xfrm flipH="1">
              <a:off x="10643913" y="0"/>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7" name="Right Triangle 976">
              <a:extLst>
                <a:ext uri="{FF2B5EF4-FFF2-40B4-BE49-F238E27FC236}">
                  <a16:creationId xmlns:a16="http://schemas.microsoft.com/office/drawing/2014/main" id="{82C85D2A-83CB-4EDE-B1CB-C3F718F1616B}"/>
                </a:ext>
              </a:extLst>
            </p:cNvPr>
            <p:cNvSpPr/>
            <p:nvPr/>
          </p:nvSpPr>
          <p:spPr bwMode="gray">
            <a:xfrm rot="10800000" flipH="1">
              <a:off x="10643913"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8" name="Right Triangle 977">
              <a:extLst>
                <a:ext uri="{FF2B5EF4-FFF2-40B4-BE49-F238E27FC236}">
                  <a16:creationId xmlns:a16="http://schemas.microsoft.com/office/drawing/2014/main" id="{B669C0FF-3098-4F73-B51E-211E0C137B53}"/>
                </a:ext>
              </a:extLst>
            </p:cNvPr>
            <p:cNvSpPr/>
            <p:nvPr/>
          </p:nvSpPr>
          <p:spPr bwMode="gray">
            <a:xfrm>
              <a:off x="11612301" y="5805646"/>
              <a:ext cx="968389" cy="968389"/>
            </a:xfrm>
            <a:prstGeom prst="rtTriangle">
              <a:avLst/>
            </a:prstGeom>
            <a:solidFill>
              <a:sysClr val="window" lastClr="FFFFFF">
                <a:alpha val="1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79" name="Right Triangle 978">
              <a:extLst>
                <a:ext uri="{FF2B5EF4-FFF2-40B4-BE49-F238E27FC236}">
                  <a16:creationId xmlns:a16="http://schemas.microsoft.com/office/drawing/2014/main" id="{3DFDE573-A49E-4FB2-BF57-79F2D0951F7D}"/>
                </a:ext>
              </a:extLst>
            </p:cNvPr>
            <p:cNvSpPr/>
            <p:nvPr/>
          </p:nvSpPr>
          <p:spPr bwMode="gray">
            <a:xfrm rot="10800000">
              <a:off x="11612301" y="580564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0" name="Right Triangle 979">
              <a:extLst>
                <a:ext uri="{FF2B5EF4-FFF2-40B4-BE49-F238E27FC236}">
                  <a16:creationId xmlns:a16="http://schemas.microsoft.com/office/drawing/2014/main" id="{20D755AD-095F-42A9-BEB5-E8EE2BB32754}"/>
                </a:ext>
              </a:extLst>
            </p:cNvPr>
            <p:cNvSpPr/>
            <p:nvPr/>
          </p:nvSpPr>
          <p:spPr bwMode="gray">
            <a:xfrm flipV="1">
              <a:off x="11612301" y="3866914"/>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1" name="Right Triangle 980">
              <a:extLst>
                <a:ext uri="{FF2B5EF4-FFF2-40B4-BE49-F238E27FC236}">
                  <a16:creationId xmlns:a16="http://schemas.microsoft.com/office/drawing/2014/main" id="{6101939A-9CD6-4196-8A26-0AF5E1EE6349}"/>
                </a:ext>
              </a:extLst>
            </p:cNvPr>
            <p:cNvSpPr/>
            <p:nvPr/>
          </p:nvSpPr>
          <p:spPr bwMode="gray">
            <a:xfrm>
              <a:off x="11612301"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2" name="Right Triangle 981">
              <a:extLst>
                <a:ext uri="{FF2B5EF4-FFF2-40B4-BE49-F238E27FC236}">
                  <a16:creationId xmlns:a16="http://schemas.microsoft.com/office/drawing/2014/main" id="{D8217653-1F40-420C-A6C8-F998C4D2C8B4}"/>
                </a:ext>
              </a:extLst>
            </p:cNvPr>
            <p:cNvSpPr/>
            <p:nvPr/>
          </p:nvSpPr>
          <p:spPr bwMode="gray">
            <a:xfrm rot="10800000">
              <a:off x="11612302" y="483617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3" name="Right Triangle 982">
              <a:extLst>
                <a:ext uri="{FF2B5EF4-FFF2-40B4-BE49-F238E27FC236}">
                  <a16:creationId xmlns:a16="http://schemas.microsoft.com/office/drawing/2014/main" id="{219A6D25-52E7-4BB0-A611-0880A4E99949}"/>
                </a:ext>
              </a:extLst>
            </p:cNvPr>
            <p:cNvSpPr/>
            <p:nvPr/>
          </p:nvSpPr>
          <p:spPr bwMode="gray">
            <a:xfrm>
              <a:off x="11612301" y="290108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4" name="Right Triangle 983">
              <a:extLst>
                <a:ext uri="{FF2B5EF4-FFF2-40B4-BE49-F238E27FC236}">
                  <a16:creationId xmlns:a16="http://schemas.microsoft.com/office/drawing/2014/main" id="{86C5D6FB-5879-4077-815A-DFF7CD084233}"/>
                </a:ext>
              </a:extLst>
            </p:cNvPr>
            <p:cNvSpPr/>
            <p:nvPr/>
          </p:nvSpPr>
          <p:spPr bwMode="gray">
            <a:xfrm rot="10800000">
              <a:off x="11612301" y="2901089"/>
              <a:ext cx="968389" cy="968389"/>
            </a:xfrm>
            <a:prstGeom prst="rtTriangle">
              <a:avLst/>
            </a:prstGeom>
            <a:solidFill>
              <a:sysClr val="window" lastClr="FFFFFF">
                <a:alpha val="9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5" name="Right Triangle 984">
              <a:extLst>
                <a:ext uri="{FF2B5EF4-FFF2-40B4-BE49-F238E27FC236}">
                  <a16:creationId xmlns:a16="http://schemas.microsoft.com/office/drawing/2014/main" id="{71AB491A-6C62-4B7E-AACF-2A58193D972C}"/>
                </a:ext>
              </a:extLst>
            </p:cNvPr>
            <p:cNvSpPr/>
            <p:nvPr/>
          </p:nvSpPr>
          <p:spPr bwMode="gray">
            <a:xfrm flipV="1">
              <a:off x="11612301" y="966018"/>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6" name="Right Triangle 985">
              <a:extLst>
                <a:ext uri="{FF2B5EF4-FFF2-40B4-BE49-F238E27FC236}">
                  <a16:creationId xmlns:a16="http://schemas.microsoft.com/office/drawing/2014/main" id="{6C7214F1-A832-47CA-9BA1-01440D35032A}"/>
                </a:ext>
              </a:extLst>
            </p:cNvPr>
            <p:cNvSpPr/>
            <p:nvPr/>
          </p:nvSpPr>
          <p:spPr bwMode="gray">
            <a:xfrm rot="10800000">
              <a:off x="11612301" y="1935282"/>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7" name="Right Triangle 986">
              <a:extLst>
                <a:ext uri="{FF2B5EF4-FFF2-40B4-BE49-F238E27FC236}">
                  <a16:creationId xmlns:a16="http://schemas.microsoft.com/office/drawing/2014/main" id="{F03C9DDA-B81A-43AF-98AB-37A040A10868}"/>
                </a:ext>
              </a:extLst>
            </p:cNvPr>
            <p:cNvSpPr/>
            <p:nvPr/>
          </p:nvSpPr>
          <p:spPr bwMode="gray">
            <a:xfrm>
              <a:off x="11612301" y="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8" name="Right Triangle 987">
              <a:extLst>
                <a:ext uri="{FF2B5EF4-FFF2-40B4-BE49-F238E27FC236}">
                  <a16:creationId xmlns:a16="http://schemas.microsoft.com/office/drawing/2014/main" id="{1AA1B570-244C-48D2-9DE5-849CDE78B1FC}"/>
                </a:ext>
              </a:extLst>
            </p:cNvPr>
            <p:cNvSpPr/>
            <p:nvPr/>
          </p:nvSpPr>
          <p:spPr bwMode="gray">
            <a:xfrm rot="10800000">
              <a:off x="11612301" y="4940"/>
              <a:ext cx="968389" cy="968389"/>
            </a:xfrm>
            <a:prstGeom prst="rtTriangle">
              <a:avLst/>
            </a:prstGeom>
            <a:solidFill>
              <a:sysClr val="window" lastClr="FFFFFF">
                <a:alpha val="1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89" name="Right Triangle 988">
              <a:extLst>
                <a:ext uri="{FF2B5EF4-FFF2-40B4-BE49-F238E27FC236}">
                  <a16:creationId xmlns:a16="http://schemas.microsoft.com/office/drawing/2014/main" id="{D1AC8B20-475A-4235-B03A-45472EA1C350}"/>
                </a:ext>
              </a:extLst>
            </p:cNvPr>
            <p:cNvSpPr/>
            <p:nvPr/>
          </p:nvSpPr>
          <p:spPr bwMode="gray">
            <a:xfrm>
              <a:off x="7741658" y="5805646"/>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0" name="Right Triangle 989">
              <a:extLst>
                <a:ext uri="{FF2B5EF4-FFF2-40B4-BE49-F238E27FC236}">
                  <a16:creationId xmlns:a16="http://schemas.microsoft.com/office/drawing/2014/main" id="{CDC9BF14-C211-4C70-8246-F4C2F271C056}"/>
                </a:ext>
              </a:extLst>
            </p:cNvPr>
            <p:cNvSpPr/>
            <p:nvPr/>
          </p:nvSpPr>
          <p:spPr bwMode="gray">
            <a:xfrm flipV="1">
              <a:off x="7741658" y="3866914"/>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1" name="Right Triangle 990">
              <a:extLst>
                <a:ext uri="{FF2B5EF4-FFF2-40B4-BE49-F238E27FC236}">
                  <a16:creationId xmlns:a16="http://schemas.microsoft.com/office/drawing/2014/main" id="{65050C68-C257-4DED-9DF9-B18E2648FC38}"/>
                </a:ext>
              </a:extLst>
            </p:cNvPr>
            <p:cNvSpPr/>
            <p:nvPr/>
          </p:nvSpPr>
          <p:spPr bwMode="gray">
            <a:xfrm rot="10800000" flipV="1">
              <a:off x="7741659" y="3866914"/>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2" name="Right Triangle 991">
              <a:extLst>
                <a:ext uri="{FF2B5EF4-FFF2-40B4-BE49-F238E27FC236}">
                  <a16:creationId xmlns:a16="http://schemas.microsoft.com/office/drawing/2014/main" id="{1C60248A-816C-4962-BE8E-37BD436D1E50}"/>
                </a:ext>
              </a:extLst>
            </p:cNvPr>
            <p:cNvSpPr/>
            <p:nvPr/>
          </p:nvSpPr>
          <p:spPr bwMode="gray">
            <a:xfrm>
              <a:off x="7741658"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3" name="Right Triangle 992">
              <a:extLst>
                <a:ext uri="{FF2B5EF4-FFF2-40B4-BE49-F238E27FC236}">
                  <a16:creationId xmlns:a16="http://schemas.microsoft.com/office/drawing/2014/main" id="{EC9E614F-18A1-4B0F-B35D-5031EC2A7464}"/>
                </a:ext>
              </a:extLst>
            </p:cNvPr>
            <p:cNvSpPr/>
            <p:nvPr/>
          </p:nvSpPr>
          <p:spPr bwMode="gray">
            <a:xfrm rot="10800000">
              <a:off x="7741659" y="4836178"/>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4" name="Right Triangle 993">
              <a:extLst>
                <a:ext uri="{FF2B5EF4-FFF2-40B4-BE49-F238E27FC236}">
                  <a16:creationId xmlns:a16="http://schemas.microsoft.com/office/drawing/2014/main" id="{897AC2A1-264B-4276-9E95-156372EF1364}"/>
                </a:ext>
              </a:extLst>
            </p:cNvPr>
            <p:cNvSpPr/>
            <p:nvPr/>
          </p:nvSpPr>
          <p:spPr bwMode="gray">
            <a:xfrm>
              <a:off x="7741658" y="2901089"/>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5" name="Right Triangle 994">
              <a:extLst>
                <a:ext uri="{FF2B5EF4-FFF2-40B4-BE49-F238E27FC236}">
                  <a16:creationId xmlns:a16="http://schemas.microsoft.com/office/drawing/2014/main" id="{C453D5B8-F6C9-4AF9-9A26-5CC755DD7027}"/>
                </a:ext>
              </a:extLst>
            </p:cNvPr>
            <p:cNvSpPr/>
            <p:nvPr/>
          </p:nvSpPr>
          <p:spPr bwMode="gray">
            <a:xfrm rot="10800000">
              <a:off x="7741659" y="2901089"/>
              <a:ext cx="968389" cy="968389"/>
            </a:xfrm>
            <a:prstGeom prst="rtTriangle">
              <a:avLst/>
            </a:prstGeom>
            <a:solidFill>
              <a:sysClr val="window" lastClr="FFFFFF">
                <a:alpha val="1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6" name="Right Triangle 995">
              <a:extLst>
                <a:ext uri="{FF2B5EF4-FFF2-40B4-BE49-F238E27FC236}">
                  <a16:creationId xmlns:a16="http://schemas.microsoft.com/office/drawing/2014/main" id="{5DC7F235-8BAE-4132-8C67-7073D3345CD1}"/>
                </a:ext>
              </a:extLst>
            </p:cNvPr>
            <p:cNvSpPr/>
            <p:nvPr/>
          </p:nvSpPr>
          <p:spPr bwMode="gray">
            <a:xfrm flipV="1">
              <a:off x="7741658" y="966018"/>
              <a:ext cx="968389" cy="968389"/>
            </a:xfrm>
            <a:prstGeom prst="rtTriangle">
              <a:avLst/>
            </a:prstGeom>
            <a:solidFill>
              <a:sysClr val="window" lastClr="FFFFFF">
                <a:alpha val="2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7" name="Right Triangle 996">
              <a:extLst>
                <a:ext uri="{FF2B5EF4-FFF2-40B4-BE49-F238E27FC236}">
                  <a16:creationId xmlns:a16="http://schemas.microsoft.com/office/drawing/2014/main" id="{3EE6E4C8-D620-40D4-9039-55DC80B61F92}"/>
                </a:ext>
              </a:extLst>
            </p:cNvPr>
            <p:cNvSpPr/>
            <p:nvPr/>
          </p:nvSpPr>
          <p:spPr bwMode="gray">
            <a:xfrm rot="10800000" flipV="1">
              <a:off x="7741659" y="96601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8" name="Right Triangle 997">
              <a:extLst>
                <a:ext uri="{FF2B5EF4-FFF2-40B4-BE49-F238E27FC236}">
                  <a16:creationId xmlns:a16="http://schemas.microsoft.com/office/drawing/2014/main" id="{5BB48CA8-AA57-41C8-91FC-DFB71BE6AB6E}"/>
                </a:ext>
              </a:extLst>
            </p:cNvPr>
            <p:cNvSpPr/>
            <p:nvPr/>
          </p:nvSpPr>
          <p:spPr bwMode="gray">
            <a:xfrm>
              <a:off x="7741658" y="1928557"/>
              <a:ext cx="968389" cy="968389"/>
            </a:xfrm>
            <a:prstGeom prst="rtTriangle">
              <a:avLst/>
            </a:prstGeom>
            <a:solidFill>
              <a:sysClr val="window" lastClr="FFFFFF">
                <a:alpha val="7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999" name="Right Triangle 998">
              <a:extLst>
                <a:ext uri="{FF2B5EF4-FFF2-40B4-BE49-F238E27FC236}">
                  <a16:creationId xmlns:a16="http://schemas.microsoft.com/office/drawing/2014/main" id="{41778C0E-9D17-4FBB-BA93-64FFC5858FD4}"/>
                </a:ext>
              </a:extLst>
            </p:cNvPr>
            <p:cNvSpPr/>
            <p:nvPr/>
          </p:nvSpPr>
          <p:spPr bwMode="gray">
            <a:xfrm rot="10800000">
              <a:off x="7741659" y="1935282"/>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0" name="Right Triangle 999">
              <a:extLst>
                <a:ext uri="{FF2B5EF4-FFF2-40B4-BE49-F238E27FC236}">
                  <a16:creationId xmlns:a16="http://schemas.microsoft.com/office/drawing/2014/main" id="{0ADD2D2A-8E46-4733-8B33-3E792507EE24}"/>
                </a:ext>
              </a:extLst>
            </p:cNvPr>
            <p:cNvSpPr/>
            <p:nvPr/>
          </p:nvSpPr>
          <p:spPr bwMode="gray">
            <a:xfrm>
              <a:off x="7741658" y="0"/>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1" name="Right Triangle 1000">
              <a:extLst>
                <a:ext uri="{FF2B5EF4-FFF2-40B4-BE49-F238E27FC236}">
                  <a16:creationId xmlns:a16="http://schemas.microsoft.com/office/drawing/2014/main" id="{1508B2EF-89B2-4FD0-825B-C1BF6C53A58D}"/>
                </a:ext>
              </a:extLst>
            </p:cNvPr>
            <p:cNvSpPr/>
            <p:nvPr/>
          </p:nvSpPr>
          <p:spPr bwMode="gray">
            <a:xfrm rot="10800000">
              <a:off x="7741659" y="4940"/>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2" name="Right Triangle 1001">
              <a:extLst>
                <a:ext uri="{FF2B5EF4-FFF2-40B4-BE49-F238E27FC236}">
                  <a16:creationId xmlns:a16="http://schemas.microsoft.com/office/drawing/2014/main" id="{FAFA9745-664B-4CA0-8E19-C05C588BB395}"/>
                </a:ext>
              </a:extLst>
            </p:cNvPr>
            <p:cNvSpPr/>
            <p:nvPr/>
          </p:nvSpPr>
          <p:spPr bwMode="gray">
            <a:xfrm flipH="1">
              <a:off x="8707013" y="5805646"/>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3" name="Right Triangle 1002">
              <a:extLst>
                <a:ext uri="{FF2B5EF4-FFF2-40B4-BE49-F238E27FC236}">
                  <a16:creationId xmlns:a16="http://schemas.microsoft.com/office/drawing/2014/main" id="{9DAC7B9A-9E99-44FC-8BF1-F528422032C6}"/>
                </a:ext>
              </a:extLst>
            </p:cNvPr>
            <p:cNvSpPr/>
            <p:nvPr/>
          </p:nvSpPr>
          <p:spPr bwMode="gray">
            <a:xfrm rot="10800000" flipH="1">
              <a:off x="8707013" y="5805646"/>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4" name="Right Triangle 1003">
              <a:extLst>
                <a:ext uri="{FF2B5EF4-FFF2-40B4-BE49-F238E27FC236}">
                  <a16:creationId xmlns:a16="http://schemas.microsoft.com/office/drawing/2014/main" id="{96DAE9FD-AC57-44F3-A886-E02BBE30EB51}"/>
                </a:ext>
              </a:extLst>
            </p:cNvPr>
            <p:cNvSpPr/>
            <p:nvPr/>
          </p:nvSpPr>
          <p:spPr bwMode="gray">
            <a:xfrm flipH="1" flipV="1">
              <a:off x="8707013" y="3866914"/>
              <a:ext cx="968389" cy="968389"/>
            </a:xfrm>
            <a:prstGeom prst="rtTriangle">
              <a:avLst/>
            </a:prstGeom>
            <a:solidFill>
              <a:sysClr val="window" lastClr="FFFFFF">
                <a:alpha val="5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5" name="Right Triangle 1004">
              <a:extLst>
                <a:ext uri="{FF2B5EF4-FFF2-40B4-BE49-F238E27FC236}">
                  <a16:creationId xmlns:a16="http://schemas.microsoft.com/office/drawing/2014/main" id="{FC99857F-2AE1-4F0B-A84F-A262C1F4F622}"/>
                </a:ext>
              </a:extLst>
            </p:cNvPr>
            <p:cNvSpPr/>
            <p:nvPr/>
          </p:nvSpPr>
          <p:spPr bwMode="gray">
            <a:xfrm rot="10800000" flipH="1">
              <a:off x="8707013" y="4836178"/>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6" name="Right Triangle 1005">
              <a:extLst>
                <a:ext uri="{FF2B5EF4-FFF2-40B4-BE49-F238E27FC236}">
                  <a16:creationId xmlns:a16="http://schemas.microsoft.com/office/drawing/2014/main" id="{ABE5721F-2B20-4F94-B67F-37DAF0257A67}"/>
                </a:ext>
              </a:extLst>
            </p:cNvPr>
            <p:cNvSpPr/>
            <p:nvPr/>
          </p:nvSpPr>
          <p:spPr bwMode="gray">
            <a:xfrm flipH="1">
              <a:off x="8707013" y="2901089"/>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7" name="Right Triangle 1006">
              <a:extLst>
                <a:ext uri="{FF2B5EF4-FFF2-40B4-BE49-F238E27FC236}">
                  <a16:creationId xmlns:a16="http://schemas.microsoft.com/office/drawing/2014/main" id="{86FB1B1A-D3D0-4849-9CA7-636626A6C8B7}"/>
                </a:ext>
              </a:extLst>
            </p:cNvPr>
            <p:cNvSpPr/>
            <p:nvPr/>
          </p:nvSpPr>
          <p:spPr bwMode="gray">
            <a:xfrm rot="10800000" flipH="1">
              <a:off x="8707013" y="2901089"/>
              <a:ext cx="968389" cy="968389"/>
            </a:xfrm>
            <a:prstGeom prst="rtTriangle">
              <a:avLst/>
            </a:prstGeom>
            <a:solidFill>
              <a:sysClr val="window" lastClr="FFFFFF">
                <a:alpha val="6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8" name="Right Triangle 1007">
              <a:extLst>
                <a:ext uri="{FF2B5EF4-FFF2-40B4-BE49-F238E27FC236}">
                  <a16:creationId xmlns:a16="http://schemas.microsoft.com/office/drawing/2014/main" id="{0779F498-F6FC-4E46-8A66-B205327E06DE}"/>
                </a:ext>
              </a:extLst>
            </p:cNvPr>
            <p:cNvSpPr/>
            <p:nvPr/>
          </p:nvSpPr>
          <p:spPr bwMode="gray">
            <a:xfrm flipH="1" flipV="1">
              <a:off x="8707013" y="966018"/>
              <a:ext cx="968389" cy="968389"/>
            </a:xfrm>
            <a:prstGeom prst="rtTriangle">
              <a:avLst/>
            </a:prstGeom>
            <a:solidFill>
              <a:sysClr val="window" lastClr="FFFFFF">
                <a:alpha val="8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09" name="Right Triangle 1008">
              <a:extLst>
                <a:ext uri="{FF2B5EF4-FFF2-40B4-BE49-F238E27FC236}">
                  <a16:creationId xmlns:a16="http://schemas.microsoft.com/office/drawing/2014/main" id="{F9D28728-C448-4BCC-AE27-5A139E40AEE1}"/>
                </a:ext>
              </a:extLst>
            </p:cNvPr>
            <p:cNvSpPr/>
            <p:nvPr/>
          </p:nvSpPr>
          <p:spPr bwMode="gray">
            <a:xfrm flipH="1">
              <a:off x="8707013" y="1935282"/>
              <a:ext cx="968389" cy="968389"/>
            </a:xfrm>
            <a:prstGeom prst="rtTriangle">
              <a:avLst/>
            </a:prstGeom>
            <a:solidFill>
              <a:sysClr val="window" lastClr="FFFFFF">
                <a:alpha val="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10" name="Right Triangle 1009">
              <a:extLst>
                <a:ext uri="{FF2B5EF4-FFF2-40B4-BE49-F238E27FC236}">
                  <a16:creationId xmlns:a16="http://schemas.microsoft.com/office/drawing/2014/main" id="{35E537E1-31E4-45DC-855D-8C77CF8D5A4D}"/>
                </a:ext>
              </a:extLst>
            </p:cNvPr>
            <p:cNvSpPr/>
            <p:nvPr/>
          </p:nvSpPr>
          <p:spPr bwMode="gray">
            <a:xfrm rot="10800000" flipH="1">
              <a:off x="8707014" y="1935282"/>
              <a:ext cx="968389" cy="968389"/>
            </a:xfrm>
            <a:prstGeom prst="rtTriangle">
              <a:avLst/>
            </a:prstGeom>
            <a:solidFill>
              <a:sysClr val="window" lastClr="FFFFFF">
                <a:alpha val="13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11" name="Right Triangle 1010">
              <a:extLst>
                <a:ext uri="{FF2B5EF4-FFF2-40B4-BE49-F238E27FC236}">
                  <a16:creationId xmlns:a16="http://schemas.microsoft.com/office/drawing/2014/main" id="{97A286FA-A667-4339-8B3B-D578F1C19DD0}"/>
                </a:ext>
              </a:extLst>
            </p:cNvPr>
            <p:cNvSpPr/>
            <p:nvPr/>
          </p:nvSpPr>
          <p:spPr bwMode="gray">
            <a:xfrm flipH="1">
              <a:off x="8707013" y="0"/>
              <a:ext cx="968389" cy="968389"/>
            </a:xfrm>
            <a:prstGeom prst="rtTriangle">
              <a:avLst/>
            </a:prstGeom>
            <a:solidFill>
              <a:sysClr val="window" lastClr="FFFFFF">
                <a:alpha val="1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sp>
          <p:nvSpPr>
            <p:cNvPr id="1012" name="Right Triangle 1011">
              <a:extLst>
                <a:ext uri="{FF2B5EF4-FFF2-40B4-BE49-F238E27FC236}">
                  <a16:creationId xmlns:a16="http://schemas.microsoft.com/office/drawing/2014/main" id="{D51F8E61-7A46-44E1-BD4E-19882ECCF8AE}"/>
                </a:ext>
              </a:extLst>
            </p:cNvPr>
            <p:cNvSpPr/>
            <p:nvPr/>
          </p:nvSpPr>
          <p:spPr bwMode="gray">
            <a:xfrm rot="10800000" flipH="1">
              <a:off x="8707013" y="4940"/>
              <a:ext cx="968389" cy="968389"/>
            </a:xfrm>
            <a:prstGeom prst="rtTriangle">
              <a:avLst/>
            </a:prstGeom>
            <a:solidFill>
              <a:sysClr val="window" lastClr="FFFFFF">
                <a:alpha val="12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Verdana"/>
                <a:ea typeface="+mn-ea"/>
                <a:cs typeface="+mn-cs"/>
              </a:endParaRPr>
            </a:p>
          </p:txBody>
        </p:sp>
      </p:grpSp>
      <p:sp>
        <p:nvSpPr>
          <p:cNvPr id="4" name="Picture Placeholder 3">
            <a:extLst>
              <a:ext uri="{FF2B5EF4-FFF2-40B4-BE49-F238E27FC236}">
                <a16:creationId xmlns:a16="http://schemas.microsoft.com/office/drawing/2014/main" id="{05DD6E7D-B875-48DF-B6A8-450BD6AE1716}"/>
              </a:ext>
            </a:extLst>
          </p:cNvPr>
          <p:cNvSpPr>
            <a:spLocks noGrp="1"/>
          </p:cNvSpPr>
          <p:nvPr>
            <p:ph type="pic" sz="quarter" idx="11"/>
          </p:nvPr>
        </p:nvSpPr>
        <p:spPr>
          <a:xfrm>
            <a:off x="6785688" y="0"/>
            <a:ext cx="5403138" cy="6765925"/>
          </a:xfrm>
        </p:spPr>
        <p:txBody>
          <a:bodyPr/>
          <a:lstStyle/>
          <a:p>
            <a:r>
              <a:rPr lang="en-US"/>
              <a:t>Drag picture to placeholder or click icon to add</a:t>
            </a:r>
            <a:endParaRPr lang="en-US" dirty="0"/>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p:nvPr>
        </p:nvSpPr>
        <p:spPr>
          <a:xfrm>
            <a:off x="849086" y="2625191"/>
            <a:ext cx="5244771" cy="1500187"/>
          </a:xfrm>
        </p:spPr>
        <p:txBody>
          <a:bodyPr anchor="ctr"/>
          <a:lstStyle>
            <a:lvl1pPr>
              <a:lnSpc>
                <a:spcPct val="100000"/>
              </a:lnSpc>
              <a:spcBef>
                <a:spcPts val="0"/>
              </a:spcBef>
              <a:defRPr sz="3600"/>
            </a:lvl1pPr>
            <a:lvl2pPr marL="273050" indent="0">
              <a:buNone/>
              <a:defRPr/>
            </a:lvl2pPr>
          </a:lstStyle>
          <a:p>
            <a:pPr lvl="0"/>
            <a:r>
              <a:rPr lang="en-US"/>
              <a:t>Click to edit Master text styles</a:t>
            </a:r>
          </a:p>
        </p:txBody>
      </p:sp>
      <p:sp>
        <p:nvSpPr>
          <p:cNvPr id="872" name="Rectangle 871">
            <a:extLst>
              <a:ext uri="{FF2B5EF4-FFF2-40B4-BE49-F238E27FC236}">
                <a16:creationId xmlns:a16="http://schemas.microsoft.com/office/drawing/2014/main" id="{6471A44C-0240-4D32-A1C2-B7E58448C427}"/>
              </a:ext>
            </a:extLst>
          </p:cNvPr>
          <p:cNvSpPr/>
          <p:nvPr/>
        </p:nvSpPr>
        <p:spPr bwMode="ltGray">
          <a:xfrm>
            <a:off x="-3443" y="6766560"/>
            <a:ext cx="12192265" cy="91440"/>
          </a:xfrm>
          <a:prstGeom prst="rect">
            <a:avLst/>
          </a:prstGeom>
          <a:gradFill flip="none" rotWithShape="1">
            <a:gsLst>
              <a:gs pos="0">
                <a:srgbClr val="AADB1E"/>
              </a:gs>
              <a:gs pos="25000">
                <a:schemeClr val="accent4"/>
              </a:gs>
              <a:gs pos="100000">
                <a:srgbClr val="003D79"/>
              </a:gs>
              <a:gs pos="50000">
                <a:schemeClr val="accent1"/>
              </a:gs>
              <a:gs pos="75000">
                <a:schemeClr val="accent3"/>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129" name="Group 1128">
            <a:extLst>
              <a:ext uri="{FF2B5EF4-FFF2-40B4-BE49-F238E27FC236}">
                <a16:creationId xmlns:a16="http://schemas.microsoft.com/office/drawing/2014/main" id="{66764AA4-C392-4C69-974A-C7CE49FEB0B9}"/>
              </a:ext>
            </a:extLst>
          </p:cNvPr>
          <p:cNvGrpSpPr/>
          <p:nvPr/>
        </p:nvGrpSpPr>
        <p:grpSpPr bwMode="black">
          <a:xfrm>
            <a:off x="617878" y="6446044"/>
            <a:ext cx="1099793" cy="173355"/>
            <a:chOff x="-84138" y="5622925"/>
            <a:chExt cx="4330701" cy="682626"/>
          </a:xfrm>
        </p:grpSpPr>
        <p:sp>
          <p:nvSpPr>
            <p:cNvPr id="1130" name="Freeform 6">
              <a:extLst>
                <a:ext uri="{FF2B5EF4-FFF2-40B4-BE49-F238E27FC236}">
                  <a16:creationId xmlns:a16="http://schemas.microsoft.com/office/drawing/2014/main" id="{B7235521-DFA3-4FE8-AD1B-4D4A25B27DBC}"/>
                </a:ext>
              </a:extLst>
            </p:cNvPr>
            <p:cNvSpPr>
              <a:spLocks/>
            </p:cNvSpPr>
            <p:nvPr userDrawn="1"/>
          </p:nvSpPr>
          <p:spPr bwMode="black">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131" name="Freeform 7">
              <a:extLst>
                <a:ext uri="{FF2B5EF4-FFF2-40B4-BE49-F238E27FC236}">
                  <a16:creationId xmlns:a16="http://schemas.microsoft.com/office/drawing/2014/main" id="{2E469487-ABC8-4A80-9CE4-747949D059F2}"/>
                </a:ext>
              </a:extLst>
            </p:cNvPr>
            <p:cNvSpPr>
              <a:spLocks/>
            </p:cNvSpPr>
            <p:nvPr userDrawn="1"/>
          </p:nvSpPr>
          <p:spPr bwMode="black">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132" name="Freeform 8">
              <a:extLst>
                <a:ext uri="{FF2B5EF4-FFF2-40B4-BE49-F238E27FC236}">
                  <a16:creationId xmlns:a16="http://schemas.microsoft.com/office/drawing/2014/main" id="{A6B015BD-72F9-4BD2-84C2-0246CCDE236C}"/>
                </a:ext>
              </a:extLst>
            </p:cNvPr>
            <p:cNvSpPr>
              <a:spLocks noEditPoints="1"/>
            </p:cNvSpPr>
            <p:nvPr userDrawn="1"/>
          </p:nvSpPr>
          <p:spPr bwMode="black">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133" name="Freeform 9">
              <a:extLst>
                <a:ext uri="{FF2B5EF4-FFF2-40B4-BE49-F238E27FC236}">
                  <a16:creationId xmlns:a16="http://schemas.microsoft.com/office/drawing/2014/main" id="{54804375-3F44-46DC-8753-BDC2B55F6895}"/>
                </a:ext>
              </a:extLst>
            </p:cNvPr>
            <p:cNvSpPr>
              <a:spLocks noEditPoints="1"/>
            </p:cNvSpPr>
            <p:nvPr userDrawn="1"/>
          </p:nvSpPr>
          <p:spPr bwMode="black">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134" name="Freeform 10">
              <a:extLst>
                <a:ext uri="{FF2B5EF4-FFF2-40B4-BE49-F238E27FC236}">
                  <a16:creationId xmlns:a16="http://schemas.microsoft.com/office/drawing/2014/main" id="{D3D2471D-B7BE-4028-A203-858BBDABE809}"/>
                </a:ext>
              </a:extLst>
            </p:cNvPr>
            <p:cNvSpPr>
              <a:spLocks/>
            </p:cNvSpPr>
            <p:nvPr userDrawn="1"/>
          </p:nvSpPr>
          <p:spPr bwMode="black">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135" name="Freeform 11">
              <a:extLst>
                <a:ext uri="{FF2B5EF4-FFF2-40B4-BE49-F238E27FC236}">
                  <a16:creationId xmlns:a16="http://schemas.microsoft.com/office/drawing/2014/main" id="{4CB9E2A8-8617-429C-B073-F966EDB4DAC3}"/>
                </a:ext>
              </a:extLst>
            </p:cNvPr>
            <p:cNvSpPr>
              <a:spLocks noEditPoints="1"/>
            </p:cNvSpPr>
            <p:nvPr userDrawn="1"/>
          </p:nvSpPr>
          <p:spPr bwMode="black">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136" name="Freeform 12">
              <a:extLst>
                <a:ext uri="{FF2B5EF4-FFF2-40B4-BE49-F238E27FC236}">
                  <a16:creationId xmlns:a16="http://schemas.microsoft.com/office/drawing/2014/main" id="{71A43D73-6DE7-4E70-A52B-D910CAE4CA3C}"/>
                </a:ext>
              </a:extLst>
            </p:cNvPr>
            <p:cNvSpPr>
              <a:spLocks noEditPoints="1"/>
            </p:cNvSpPr>
            <p:nvPr userDrawn="1"/>
          </p:nvSpPr>
          <p:spPr bwMode="black">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502" name="Freeform: Shape 501">
            <a:extLst>
              <a:ext uri="{FF2B5EF4-FFF2-40B4-BE49-F238E27FC236}">
                <a16:creationId xmlns:a16="http://schemas.microsoft.com/office/drawing/2014/main" id="{CD63DCC4-8271-40D4-A5AA-50A309573A43}"/>
              </a:ext>
            </a:extLst>
          </p:cNvPr>
          <p:cNvSpPr/>
          <p:nvPr/>
        </p:nvSpPr>
        <p:spPr bwMode="black">
          <a:xfrm>
            <a:off x="565464" y="2687486"/>
            <a:ext cx="45719" cy="1412491"/>
          </a:xfrm>
          <a:custGeom>
            <a:avLst/>
            <a:gdLst>
              <a:gd name="connsiteX0" fmla="*/ 0 w 45719"/>
              <a:gd name="connsiteY0" fmla="*/ 0 h 1412491"/>
              <a:gd name="connsiteX1" fmla="*/ 45719 w 45719"/>
              <a:gd name="connsiteY1" fmla="*/ 0 h 1412491"/>
              <a:gd name="connsiteX2" fmla="*/ 45719 w 45719"/>
              <a:gd name="connsiteY2" fmla="*/ 45129 h 1412491"/>
              <a:gd name="connsiteX3" fmla="*/ 45719 w 45719"/>
              <a:gd name="connsiteY3" fmla="*/ 1367362 h 1412491"/>
              <a:gd name="connsiteX4" fmla="*/ 45719 w 45719"/>
              <a:gd name="connsiteY4" fmla="*/ 1412491 h 1412491"/>
              <a:gd name="connsiteX5" fmla="*/ 0 w 45719"/>
              <a:gd name="connsiteY5" fmla="*/ 1412491 h 1412491"/>
              <a:gd name="connsiteX6" fmla="*/ 0 w 45719"/>
              <a:gd name="connsiteY6" fmla="*/ 1367362 h 1412491"/>
              <a:gd name="connsiteX7" fmla="*/ 0 w 45719"/>
              <a:gd name="connsiteY7" fmla="*/ 45129 h 141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19" h="1412491">
                <a:moveTo>
                  <a:pt x="0" y="0"/>
                </a:moveTo>
                <a:lnTo>
                  <a:pt x="45719" y="0"/>
                </a:lnTo>
                <a:lnTo>
                  <a:pt x="45719" y="45129"/>
                </a:lnTo>
                <a:lnTo>
                  <a:pt x="45719" y="1367362"/>
                </a:lnTo>
                <a:lnTo>
                  <a:pt x="45719" y="1412491"/>
                </a:lnTo>
                <a:lnTo>
                  <a:pt x="0" y="1412491"/>
                </a:lnTo>
                <a:lnTo>
                  <a:pt x="0" y="1367362"/>
                </a:lnTo>
                <a:lnTo>
                  <a:pt x="0" y="45129"/>
                </a:ln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7" name="TextBox 266">
            <a:extLst>
              <a:ext uri="{FF2B5EF4-FFF2-40B4-BE49-F238E27FC236}">
                <a16:creationId xmlns:a16="http://schemas.microsoft.com/office/drawing/2014/main" id="{2CFE3100-9B19-45D2-989A-461FFF0A766A}"/>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245917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Statistic">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0F1D41E-848B-4178-A0D2-2A18C6921400}"/>
              </a:ext>
            </a:extLst>
          </p:cNvPr>
          <p:cNvSpPr/>
          <p:nvPr userDrawn="1"/>
        </p:nvSpPr>
        <p:spPr bwMode="hidden">
          <a:xfrm>
            <a:off x="0" y="0"/>
            <a:ext cx="12188822" cy="43322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 name="Right Triangle 5">
            <a:extLst>
              <a:ext uri="{FF2B5EF4-FFF2-40B4-BE49-F238E27FC236}">
                <a16:creationId xmlns:a16="http://schemas.microsoft.com/office/drawing/2014/main" id="{33F19DD3-CF82-47C1-A5CA-791D0612BF86}"/>
              </a:ext>
            </a:extLst>
          </p:cNvPr>
          <p:cNvSpPr/>
          <p:nvPr userDrawn="1"/>
        </p:nvSpPr>
        <p:spPr bwMode="hidden">
          <a:xfrm>
            <a:off x="5193" y="0"/>
            <a:ext cx="4329112" cy="4329112"/>
          </a:xfrm>
          <a:prstGeom prst="rtTriangle">
            <a:avLst/>
          </a:pr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Oval 6">
            <a:extLst>
              <a:ext uri="{FF2B5EF4-FFF2-40B4-BE49-F238E27FC236}">
                <a16:creationId xmlns:a16="http://schemas.microsoft.com/office/drawing/2014/main" id="{F1ED419A-30D8-44AB-9256-156B54D449CD}"/>
              </a:ext>
            </a:extLst>
          </p:cNvPr>
          <p:cNvSpPr/>
          <p:nvPr userDrawn="1"/>
        </p:nvSpPr>
        <p:spPr bwMode="white">
          <a:xfrm>
            <a:off x="672527" y="722997"/>
            <a:ext cx="4470400" cy="44704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Rectangle 7">
            <a:extLst>
              <a:ext uri="{FF2B5EF4-FFF2-40B4-BE49-F238E27FC236}">
                <a16:creationId xmlns:a16="http://schemas.microsoft.com/office/drawing/2014/main" id="{A441D50E-6C1F-492D-AA2F-1CE1D494AAF1}"/>
              </a:ext>
            </a:extLst>
          </p:cNvPr>
          <p:cNvSpPr/>
          <p:nvPr userDrawn="1">
            <p:custDataLst>
              <p:tags r:id="rId1"/>
            </p:custDataLst>
          </p:nvPr>
        </p:nvSpPr>
        <p:spPr bwMode="white">
          <a:xfrm>
            <a:off x="5849846" y="2509012"/>
            <a:ext cx="45719" cy="13673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Text Placeholder 14">
            <a:extLst>
              <a:ext uri="{FF2B5EF4-FFF2-40B4-BE49-F238E27FC236}">
                <a16:creationId xmlns:a16="http://schemas.microsoft.com/office/drawing/2014/main" id="{E4BDA96F-134D-4855-8751-F1043ABF3B47}"/>
              </a:ext>
            </a:extLst>
          </p:cNvPr>
          <p:cNvSpPr>
            <a:spLocks noGrp="1"/>
          </p:cNvSpPr>
          <p:nvPr>
            <p:ph type="body" sz="quarter" idx="11"/>
          </p:nvPr>
        </p:nvSpPr>
        <p:spPr>
          <a:xfrm>
            <a:off x="6096000" y="2667000"/>
            <a:ext cx="5351463" cy="1016000"/>
          </a:xfrm>
        </p:spPr>
        <p:txBody>
          <a:bodyPr anchor="ctr"/>
          <a:lstStyle>
            <a:lvl1pPr>
              <a:spcBef>
                <a:spcPts val="0"/>
              </a:spcBef>
              <a:defRPr sz="3600">
                <a:solidFill>
                  <a:schemeClr val="bg1"/>
                </a:solidFill>
              </a:defRPr>
            </a:lvl1pPr>
          </a:lstStyle>
          <a:p>
            <a:pPr lvl="0"/>
            <a:r>
              <a:rPr lang="en-US"/>
              <a:t>Click to edit Master text styles</a:t>
            </a:r>
          </a:p>
        </p:txBody>
      </p:sp>
      <p:sp>
        <p:nvSpPr>
          <p:cNvPr id="23" name="Chart Placeholder 22">
            <a:extLst>
              <a:ext uri="{FF2B5EF4-FFF2-40B4-BE49-F238E27FC236}">
                <a16:creationId xmlns:a16="http://schemas.microsoft.com/office/drawing/2014/main" id="{4093E53D-7586-4113-99BD-F45F1343692F}"/>
              </a:ext>
            </a:extLst>
          </p:cNvPr>
          <p:cNvSpPr>
            <a:spLocks noGrp="1"/>
          </p:cNvSpPr>
          <p:nvPr>
            <p:ph type="chart" sz="quarter" idx="13" hasCustomPrompt="1"/>
          </p:nvPr>
        </p:nvSpPr>
        <p:spPr>
          <a:xfrm>
            <a:off x="662672" y="722997"/>
            <a:ext cx="4480256" cy="4480256"/>
          </a:xfrm>
        </p:spPr>
        <p:txBody>
          <a:bodyPr anchor="ctr"/>
          <a:lstStyle>
            <a:lvl1pPr algn="ctr">
              <a:defRPr/>
            </a:lvl1pPr>
          </a:lstStyle>
          <a:p>
            <a:r>
              <a:rPr lang="en-US" dirty="0"/>
              <a:t>Click to insert a </a:t>
            </a:r>
            <a:br>
              <a:rPr lang="en-US" dirty="0"/>
            </a:br>
            <a:r>
              <a:rPr lang="en-US" dirty="0"/>
              <a:t>Doughnut chart</a:t>
            </a:r>
          </a:p>
        </p:txBody>
      </p:sp>
      <p:sp>
        <p:nvSpPr>
          <p:cNvPr id="13" name="Text Placeholder 12">
            <a:extLst>
              <a:ext uri="{FF2B5EF4-FFF2-40B4-BE49-F238E27FC236}">
                <a16:creationId xmlns:a16="http://schemas.microsoft.com/office/drawing/2014/main" id="{8C4F4198-4BE0-4282-8B86-20DED598DC17}"/>
              </a:ext>
            </a:extLst>
          </p:cNvPr>
          <p:cNvSpPr>
            <a:spLocks noGrp="1"/>
          </p:cNvSpPr>
          <p:nvPr>
            <p:ph type="body" sz="quarter" idx="18"/>
          </p:nvPr>
        </p:nvSpPr>
        <p:spPr>
          <a:xfrm>
            <a:off x="608330" y="5507147"/>
            <a:ext cx="1371064" cy="423862"/>
          </a:xfrm>
        </p:spPr>
        <p:txBody>
          <a:bodyPr/>
          <a:lstStyle>
            <a:lvl1pPr algn="l">
              <a:defRPr sz="1200">
                <a:solidFill>
                  <a:schemeClr val="accent5"/>
                </a:solidFill>
              </a:defRPr>
            </a:lvl1pPr>
          </a:lstStyle>
          <a:p>
            <a:pPr lvl="0"/>
            <a:r>
              <a:rPr lang="en-US"/>
              <a:t>Click to edit Master text styles</a:t>
            </a:r>
          </a:p>
        </p:txBody>
      </p:sp>
      <p:sp>
        <p:nvSpPr>
          <p:cNvPr id="70" name="Text Placeholder 12">
            <a:extLst>
              <a:ext uri="{FF2B5EF4-FFF2-40B4-BE49-F238E27FC236}">
                <a16:creationId xmlns:a16="http://schemas.microsoft.com/office/drawing/2014/main" id="{4B5F4E67-F2E8-4777-B495-668C321DCBAF}"/>
              </a:ext>
            </a:extLst>
          </p:cNvPr>
          <p:cNvSpPr>
            <a:spLocks noGrp="1"/>
          </p:cNvSpPr>
          <p:nvPr>
            <p:ph type="body" sz="quarter" idx="19"/>
          </p:nvPr>
        </p:nvSpPr>
        <p:spPr>
          <a:xfrm>
            <a:off x="2436416" y="5507147"/>
            <a:ext cx="1371064" cy="423862"/>
          </a:xfrm>
        </p:spPr>
        <p:txBody>
          <a:bodyPr/>
          <a:lstStyle>
            <a:lvl1pPr algn="l">
              <a:defRPr sz="1200">
                <a:solidFill>
                  <a:schemeClr val="accent4"/>
                </a:solidFill>
              </a:defRPr>
            </a:lvl1pPr>
          </a:lstStyle>
          <a:p>
            <a:pPr lvl="0"/>
            <a:r>
              <a:rPr lang="en-US"/>
              <a:t>Click to edit Master text styles</a:t>
            </a:r>
          </a:p>
        </p:txBody>
      </p:sp>
      <p:sp>
        <p:nvSpPr>
          <p:cNvPr id="71" name="Text Placeholder 12">
            <a:extLst>
              <a:ext uri="{FF2B5EF4-FFF2-40B4-BE49-F238E27FC236}">
                <a16:creationId xmlns:a16="http://schemas.microsoft.com/office/drawing/2014/main" id="{704846F3-64ED-4181-8AEC-68B9734DA96D}"/>
              </a:ext>
            </a:extLst>
          </p:cNvPr>
          <p:cNvSpPr>
            <a:spLocks noGrp="1"/>
          </p:cNvSpPr>
          <p:nvPr>
            <p:ph type="body" sz="quarter" idx="20"/>
          </p:nvPr>
        </p:nvSpPr>
        <p:spPr>
          <a:xfrm>
            <a:off x="4261103" y="5507147"/>
            <a:ext cx="1371064" cy="423862"/>
          </a:xfrm>
        </p:spPr>
        <p:txBody>
          <a:bodyPr/>
          <a:lstStyle>
            <a:lvl1pPr algn="l">
              <a:defRPr sz="1200">
                <a:solidFill>
                  <a:schemeClr val="accent6"/>
                </a:solidFill>
              </a:defRPr>
            </a:lvl1pPr>
          </a:lstStyle>
          <a:p>
            <a:pPr lvl="0"/>
            <a:r>
              <a:rPr lang="en-US"/>
              <a:t>Click to edit Master text styles</a:t>
            </a:r>
          </a:p>
        </p:txBody>
      </p:sp>
      <p:sp>
        <p:nvSpPr>
          <p:cNvPr id="72" name="Text Placeholder 12">
            <a:extLst>
              <a:ext uri="{FF2B5EF4-FFF2-40B4-BE49-F238E27FC236}">
                <a16:creationId xmlns:a16="http://schemas.microsoft.com/office/drawing/2014/main" id="{DD17F439-D919-44B7-889F-96A1DAF172D4}"/>
              </a:ext>
            </a:extLst>
          </p:cNvPr>
          <p:cNvSpPr>
            <a:spLocks noGrp="1"/>
          </p:cNvSpPr>
          <p:nvPr>
            <p:ph type="body" sz="quarter" idx="21"/>
          </p:nvPr>
        </p:nvSpPr>
        <p:spPr>
          <a:xfrm>
            <a:off x="6088109" y="5507147"/>
            <a:ext cx="1371064" cy="423862"/>
          </a:xfrm>
        </p:spPr>
        <p:txBody>
          <a:bodyPr/>
          <a:lstStyle>
            <a:lvl1pPr algn="l">
              <a:defRPr sz="1200">
                <a:solidFill>
                  <a:schemeClr val="accent1"/>
                </a:solidFill>
              </a:defRPr>
            </a:lvl1pPr>
          </a:lstStyle>
          <a:p>
            <a:pPr lvl="0"/>
            <a:r>
              <a:rPr lang="en-US"/>
              <a:t>Click to edit Master text styles</a:t>
            </a:r>
          </a:p>
        </p:txBody>
      </p:sp>
      <p:sp>
        <p:nvSpPr>
          <p:cNvPr id="73" name="Text Placeholder 12">
            <a:extLst>
              <a:ext uri="{FF2B5EF4-FFF2-40B4-BE49-F238E27FC236}">
                <a16:creationId xmlns:a16="http://schemas.microsoft.com/office/drawing/2014/main" id="{0DA74846-CC03-44FE-9AE5-4975E808F8A0}"/>
              </a:ext>
            </a:extLst>
          </p:cNvPr>
          <p:cNvSpPr>
            <a:spLocks noGrp="1"/>
          </p:cNvSpPr>
          <p:nvPr>
            <p:ph type="body" sz="quarter" idx="22"/>
          </p:nvPr>
        </p:nvSpPr>
        <p:spPr>
          <a:xfrm>
            <a:off x="7920672" y="5507147"/>
            <a:ext cx="1371064" cy="423862"/>
          </a:xfrm>
        </p:spPr>
        <p:txBody>
          <a:bodyPr/>
          <a:lstStyle>
            <a:lvl1pPr algn="l">
              <a:defRPr sz="1200">
                <a:solidFill>
                  <a:schemeClr val="accent3"/>
                </a:solidFill>
              </a:defRPr>
            </a:lvl1pPr>
          </a:lstStyle>
          <a:p>
            <a:pPr lvl="0"/>
            <a:r>
              <a:rPr lang="en-US"/>
              <a:t>Click to edit Master text styles</a:t>
            </a:r>
          </a:p>
        </p:txBody>
      </p:sp>
      <p:sp>
        <p:nvSpPr>
          <p:cNvPr id="74" name="Text Placeholder 12">
            <a:extLst>
              <a:ext uri="{FF2B5EF4-FFF2-40B4-BE49-F238E27FC236}">
                <a16:creationId xmlns:a16="http://schemas.microsoft.com/office/drawing/2014/main" id="{EB51A67B-FBDC-4AB8-B81A-6B6B96D04F4E}"/>
              </a:ext>
            </a:extLst>
          </p:cNvPr>
          <p:cNvSpPr>
            <a:spLocks noGrp="1"/>
          </p:cNvSpPr>
          <p:nvPr>
            <p:ph type="body" sz="quarter" idx="23"/>
          </p:nvPr>
        </p:nvSpPr>
        <p:spPr>
          <a:xfrm>
            <a:off x="9750028" y="5507147"/>
            <a:ext cx="1371064" cy="423862"/>
          </a:xfrm>
        </p:spPr>
        <p:txBody>
          <a:bodyPr/>
          <a:lstStyle>
            <a:lvl1pPr algn="l">
              <a:defRPr sz="1200">
                <a:solidFill>
                  <a:schemeClr val="accent2"/>
                </a:solidFill>
              </a:defRPr>
            </a:lvl1pPr>
          </a:lstStyle>
          <a:p>
            <a:pPr lvl="0"/>
            <a:r>
              <a:rPr lang="en-US"/>
              <a:t>Click to edit Master text styles</a:t>
            </a:r>
          </a:p>
        </p:txBody>
      </p:sp>
      <p:sp>
        <p:nvSpPr>
          <p:cNvPr id="75" name="TextBox 74">
            <a:extLst>
              <a:ext uri="{FF2B5EF4-FFF2-40B4-BE49-F238E27FC236}">
                <a16:creationId xmlns:a16="http://schemas.microsoft.com/office/drawing/2014/main" id="{6C03ACE7-B591-43FD-A636-47D01F482F04}"/>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8" name="TextBox 17">
            <a:extLst>
              <a:ext uri="{FF2B5EF4-FFF2-40B4-BE49-F238E27FC236}">
                <a16:creationId xmlns:a16="http://schemas.microsoft.com/office/drawing/2014/main" id="{183CE7EA-9EA2-4DF1-B906-6A42393236D8}"/>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472214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9" name="TextBox 8">
            <a:extLst>
              <a:ext uri="{FF2B5EF4-FFF2-40B4-BE49-F238E27FC236}">
                <a16:creationId xmlns:a16="http://schemas.microsoft.com/office/drawing/2014/main" id="{CE1BCD8C-97DA-4F07-B9DD-4F3DE630D041}"/>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1042834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ank You / Closin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A73C23-56DE-4A7B-B974-6593CE39F432}"/>
              </a:ext>
            </a:extLst>
          </p:cNvPr>
          <p:cNvPicPr>
            <a:picLocks noChangeAspect="1"/>
          </p:cNvPicPr>
          <p:nvPr userDrawn="1"/>
        </p:nvPicPr>
        <p:blipFill>
          <a:blip r:embed="rId2"/>
          <a:stretch>
            <a:fillRect/>
          </a:stretch>
        </p:blipFill>
        <p:spPr bwMode="ltGray">
          <a:xfrm flipH="1" flipV="1">
            <a:off x="4129912" y="0"/>
            <a:ext cx="8058913" cy="6858000"/>
          </a:xfrm>
          <a:prstGeom prst="rect">
            <a:avLst/>
          </a:prstGeom>
        </p:spPr>
      </p:pic>
      <p:sp>
        <p:nvSpPr>
          <p:cNvPr id="2" name="Title 1"/>
          <p:cNvSpPr>
            <a:spLocks noGrp="1"/>
          </p:cNvSpPr>
          <p:nvPr>
            <p:ph type="title" hasCustomPrompt="1"/>
          </p:nvPr>
        </p:nvSpPr>
        <p:spPr>
          <a:xfrm>
            <a:off x="584041" y="3728720"/>
            <a:ext cx="6427328" cy="1229360"/>
          </a:xfrm>
        </p:spPr>
        <p:txBody>
          <a:bodyPr wrap="square" anchor="b"/>
          <a:lstStyle>
            <a:lvl1pPr algn="l">
              <a:defRPr sz="5000" b="0" cap="none" baseline="0"/>
            </a:lvl1pPr>
          </a:lstStyle>
          <a:p>
            <a:r>
              <a:rPr lang="en-US" dirty="0"/>
              <a:t>Thank You</a:t>
            </a:r>
          </a:p>
        </p:txBody>
      </p:sp>
      <p:grpSp>
        <p:nvGrpSpPr>
          <p:cNvPr id="140" name="Group 139">
            <a:extLst>
              <a:ext uri="{FF2B5EF4-FFF2-40B4-BE49-F238E27FC236}">
                <a16:creationId xmlns:a16="http://schemas.microsoft.com/office/drawing/2014/main" id="{78885EFB-2229-4796-8D57-8C571C2535ED}"/>
              </a:ext>
            </a:extLst>
          </p:cNvPr>
          <p:cNvGrpSpPr/>
          <p:nvPr userDrawn="1"/>
        </p:nvGrpSpPr>
        <p:grpSpPr bwMode="black">
          <a:xfrm>
            <a:off x="617878" y="6446044"/>
            <a:ext cx="1099793" cy="173355"/>
            <a:chOff x="-84138" y="5622925"/>
            <a:chExt cx="4330701" cy="682626"/>
          </a:xfrm>
        </p:grpSpPr>
        <p:sp>
          <p:nvSpPr>
            <p:cNvPr id="141" name="Freeform 6">
              <a:extLst>
                <a:ext uri="{FF2B5EF4-FFF2-40B4-BE49-F238E27FC236}">
                  <a16:creationId xmlns:a16="http://schemas.microsoft.com/office/drawing/2014/main" id="{CED77201-EF96-4E69-992A-CF56FF08D6C8}"/>
                </a:ext>
              </a:extLst>
            </p:cNvPr>
            <p:cNvSpPr>
              <a:spLocks/>
            </p:cNvSpPr>
            <p:nvPr userDrawn="1"/>
          </p:nvSpPr>
          <p:spPr bwMode="black">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42" name="Freeform 7">
              <a:extLst>
                <a:ext uri="{FF2B5EF4-FFF2-40B4-BE49-F238E27FC236}">
                  <a16:creationId xmlns:a16="http://schemas.microsoft.com/office/drawing/2014/main" id="{F0E8F838-CCAD-4AD0-BFCB-F9EBD64AA16F}"/>
                </a:ext>
              </a:extLst>
            </p:cNvPr>
            <p:cNvSpPr>
              <a:spLocks/>
            </p:cNvSpPr>
            <p:nvPr userDrawn="1"/>
          </p:nvSpPr>
          <p:spPr bwMode="black">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43" name="Freeform 8">
              <a:extLst>
                <a:ext uri="{FF2B5EF4-FFF2-40B4-BE49-F238E27FC236}">
                  <a16:creationId xmlns:a16="http://schemas.microsoft.com/office/drawing/2014/main" id="{DAD5F303-4B2B-4BA7-9E3E-CF2ECE2DE1D8}"/>
                </a:ext>
              </a:extLst>
            </p:cNvPr>
            <p:cNvSpPr>
              <a:spLocks noEditPoints="1"/>
            </p:cNvSpPr>
            <p:nvPr userDrawn="1"/>
          </p:nvSpPr>
          <p:spPr bwMode="black">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44" name="Freeform 9">
              <a:extLst>
                <a:ext uri="{FF2B5EF4-FFF2-40B4-BE49-F238E27FC236}">
                  <a16:creationId xmlns:a16="http://schemas.microsoft.com/office/drawing/2014/main" id="{32B47895-6440-4252-83A9-6D02AEBE7B9B}"/>
                </a:ext>
              </a:extLst>
            </p:cNvPr>
            <p:cNvSpPr>
              <a:spLocks noEditPoints="1"/>
            </p:cNvSpPr>
            <p:nvPr userDrawn="1"/>
          </p:nvSpPr>
          <p:spPr bwMode="black">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45" name="Freeform 10">
              <a:extLst>
                <a:ext uri="{FF2B5EF4-FFF2-40B4-BE49-F238E27FC236}">
                  <a16:creationId xmlns:a16="http://schemas.microsoft.com/office/drawing/2014/main" id="{8C4B9FB6-DFBC-448B-B083-4BA70D71CE1E}"/>
                </a:ext>
              </a:extLst>
            </p:cNvPr>
            <p:cNvSpPr>
              <a:spLocks/>
            </p:cNvSpPr>
            <p:nvPr userDrawn="1"/>
          </p:nvSpPr>
          <p:spPr bwMode="black">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46" name="Freeform 11">
              <a:extLst>
                <a:ext uri="{FF2B5EF4-FFF2-40B4-BE49-F238E27FC236}">
                  <a16:creationId xmlns:a16="http://schemas.microsoft.com/office/drawing/2014/main" id="{29826BF7-37CF-42AD-A881-1A8C836A493D}"/>
                </a:ext>
              </a:extLst>
            </p:cNvPr>
            <p:cNvSpPr>
              <a:spLocks noEditPoints="1"/>
            </p:cNvSpPr>
            <p:nvPr userDrawn="1"/>
          </p:nvSpPr>
          <p:spPr bwMode="black">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47" name="Freeform 12">
              <a:extLst>
                <a:ext uri="{FF2B5EF4-FFF2-40B4-BE49-F238E27FC236}">
                  <a16:creationId xmlns:a16="http://schemas.microsoft.com/office/drawing/2014/main" id="{6CD892BB-45E6-46AC-9E99-F58D53FB63D6}"/>
                </a:ext>
              </a:extLst>
            </p:cNvPr>
            <p:cNvSpPr>
              <a:spLocks noEditPoints="1"/>
            </p:cNvSpPr>
            <p:nvPr userDrawn="1"/>
          </p:nvSpPr>
          <p:spPr bwMode="black">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15" name="TextBox 14">
            <a:extLst>
              <a:ext uri="{FF2B5EF4-FFF2-40B4-BE49-F238E27FC236}">
                <a16:creationId xmlns:a16="http://schemas.microsoft.com/office/drawing/2014/main" id="{D61B41E9-D951-4347-864C-73789BD1F80F}"/>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24059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9108" y="1167394"/>
            <a:ext cx="6427626" cy="1229360"/>
          </a:xfrm>
        </p:spPr>
        <p:txBody>
          <a:bodyPr wrap="square" anchor="b"/>
          <a:lstStyle>
            <a:lvl1pPr algn="l">
              <a:defRPr sz="3600" b="0" cap="none" baseline="0">
                <a:solidFill>
                  <a:schemeClr val="accent2"/>
                </a:solidFill>
              </a:defRPr>
            </a:lvl1pPr>
          </a:lstStyle>
          <a:p>
            <a:r>
              <a:rPr lang="en-US"/>
              <a:t>Click to Edit Master Title Style</a:t>
            </a:r>
            <a:endParaRPr lang="en-US" dirty="0"/>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02966" y="2484060"/>
            <a:ext cx="6408402" cy="700882"/>
          </a:xfrm>
        </p:spPr>
        <p:txBody>
          <a:bodyPr/>
          <a:lstStyle>
            <a:lvl1pPr marL="0" indent="0" algn="l">
              <a:buNone/>
              <a:defRPr sz="240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5" name="Picture 4">
            <a:extLst>
              <a:ext uri="{FF2B5EF4-FFF2-40B4-BE49-F238E27FC236}">
                <a16:creationId xmlns:a16="http://schemas.microsoft.com/office/drawing/2014/main" id="{E2854D23-C99F-41C3-9EA1-37368E9748C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4772"/>
          <a:stretch/>
        </p:blipFill>
        <p:spPr bwMode="ltGray">
          <a:xfrm>
            <a:off x="4238571" y="0"/>
            <a:ext cx="7949373" cy="6858000"/>
          </a:xfrm>
          <a:prstGeom prst="rect">
            <a:avLst/>
          </a:prstGeom>
        </p:spPr>
      </p:pic>
      <p:grpSp>
        <p:nvGrpSpPr>
          <p:cNvPr id="67" name="Group 66">
            <a:extLst>
              <a:ext uri="{FF2B5EF4-FFF2-40B4-BE49-F238E27FC236}">
                <a16:creationId xmlns:a16="http://schemas.microsoft.com/office/drawing/2014/main" id="{FA7583E3-5C48-49C6-991B-C25E2AA2FBAB}"/>
              </a:ext>
            </a:extLst>
          </p:cNvPr>
          <p:cNvGrpSpPr/>
          <p:nvPr userDrawn="1"/>
        </p:nvGrpSpPr>
        <p:grpSpPr bwMode="black">
          <a:xfrm>
            <a:off x="617878" y="6446044"/>
            <a:ext cx="1099793" cy="173355"/>
            <a:chOff x="-84138" y="5622925"/>
            <a:chExt cx="4330701" cy="682626"/>
          </a:xfrm>
        </p:grpSpPr>
        <p:sp>
          <p:nvSpPr>
            <p:cNvPr id="68" name="Freeform 6">
              <a:extLst>
                <a:ext uri="{FF2B5EF4-FFF2-40B4-BE49-F238E27FC236}">
                  <a16:creationId xmlns:a16="http://schemas.microsoft.com/office/drawing/2014/main" id="{367C169C-1300-467E-BD2B-CFFF80080264}"/>
                </a:ext>
              </a:extLst>
            </p:cNvPr>
            <p:cNvSpPr>
              <a:spLocks/>
            </p:cNvSpPr>
            <p:nvPr userDrawn="1"/>
          </p:nvSpPr>
          <p:spPr bwMode="black">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69" name="Freeform 7">
              <a:extLst>
                <a:ext uri="{FF2B5EF4-FFF2-40B4-BE49-F238E27FC236}">
                  <a16:creationId xmlns:a16="http://schemas.microsoft.com/office/drawing/2014/main" id="{E38C4A5D-89F1-4554-BE68-BC848EF53E95}"/>
                </a:ext>
              </a:extLst>
            </p:cNvPr>
            <p:cNvSpPr>
              <a:spLocks/>
            </p:cNvSpPr>
            <p:nvPr userDrawn="1"/>
          </p:nvSpPr>
          <p:spPr bwMode="black">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0" name="Freeform 8">
              <a:extLst>
                <a:ext uri="{FF2B5EF4-FFF2-40B4-BE49-F238E27FC236}">
                  <a16:creationId xmlns:a16="http://schemas.microsoft.com/office/drawing/2014/main" id="{10270507-0676-4A8B-87BD-BDCA1210CC37}"/>
                </a:ext>
              </a:extLst>
            </p:cNvPr>
            <p:cNvSpPr>
              <a:spLocks noEditPoints="1"/>
            </p:cNvSpPr>
            <p:nvPr userDrawn="1"/>
          </p:nvSpPr>
          <p:spPr bwMode="black">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1" name="Freeform 9">
              <a:extLst>
                <a:ext uri="{FF2B5EF4-FFF2-40B4-BE49-F238E27FC236}">
                  <a16:creationId xmlns:a16="http://schemas.microsoft.com/office/drawing/2014/main" id="{3D84D470-4587-4DEE-91E9-770026878769}"/>
                </a:ext>
              </a:extLst>
            </p:cNvPr>
            <p:cNvSpPr>
              <a:spLocks noEditPoints="1"/>
            </p:cNvSpPr>
            <p:nvPr userDrawn="1"/>
          </p:nvSpPr>
          <p:spPr bwMode="black">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2" name="Freeform 10">
              <a:extLst>
                <a:ext uri="{FF2B5EF4-FFF2-40B4-BE49-F238E27FC236}">
                  <a16:creationId xmlns:a16="http://schemas.microsoft.com/office/drawing/2014/main" id="{ADFCC155-955A-44B0-9432-CA6DC3C15253}"/>
                </a:ext>
              </a:extLst>
            </p:cNvPr>
            <p:cNvSpPr>
              <a:spLocks/>
            </p:cNvSpPr>
            <p:nvPr userDrawn="1"/>
          </p:nvSpPr>
          <p:spPr bwMode="black">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3" name="Freeform 11">
              <a:extLst>
                <a:ext uri="{FF2B5EF4-FFF2-40B4-BE49-F238E27FC236}">
                  <a16:creationId xmlns:a16="http://schemas.microsoft.com/office/drawing/2014/main" id="{5B4316E4-B109-42D8-B12A-FBD6286C9C74}"/>
                </a:ext>
              </a:extLst>
            </p:cNvPr>
            <p:cNvSpPr>
              <a:spLocks noEditPoints="1"/>
            </p:cNvSpPr>
            <p:nvPr userDrawn="1"/>
          </p:nvSpPr>
          <p:spPr bwMode="black">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4" name="Freeform 12">
              <a:extLst>
                <a:ext uri="{FF2B5EF4-FFF2-40B4-BE49-F238E27FC236}">
                  <a16:creationId xmlns:a16="http://schemas.microsoft.com/office/drawing/2014/main" id="{A3D32D1A-08E0-4BFC-A3E0-CB5C3BB04F65}"/>
                </a:ext>
              </a:extLst>
            </p:cNvPr>
            <p:cNvSpPr>
              <a:spLocks noEditPoints="1"/>
            </p:cNvSpPr>
            <p:nvPr userDrawn="1"/>
          </p:nvSpPr>
          <p:spPr bwMode="black">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14" name="TextBox 13">
            <a:extLst>
              <a:ext uri="{FF2B5EF4-FFF2-40B4-BE49-F238E27FC236}">
                <a16:creationId xmlns:a16="http://schemas.microsoft.com/office/drawing/2014/main" id="{3E46B5F2-170B-43F3-865D-92F5CD3F3546}"/>
              </a:ext>
            </a:extLst>
          </p:cNvPr>
          <p:cNvSpPr txBox="1"/>
          <p:nvPr userDrawn="1"/>
        </p:nvSpPr>
        <p:spPr bwMode="white">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solidFill>
                  <a:schemeClr val="bg1"/>
                </a:solidFill>
                <a:latin typeface="+mj-lt"/>
              </a:rPr>
              <a:pPr algn="r">
                <a:lnSpc>
                  <a:spcPct val="90000"/>
                </a:lnSpc>
              </a:pPr>
              <a:t>‹#›</a:t>
            </a:fld>
            <a:endParaRPr lang="en-US" dirty="0">
              <a:solidFill>
                <a:schemeClr val="bg1"/>
              </a:solidFill>
              <a:latin typeface="+mj-lt"/>
            </a:endParaRPr>
          </a:p>
        </p:txBody>
      </p:sp>
      <p:sp>
        <p:nvSpPr>
          <p:cNvPr id="16" name="TextBox 15">
            <a:extLst>
              <a:ext uri="{FF2B5EF4-FFF2-40B4-BE49-F238E27FC236}">
                <a16:creationId xmlns:a16="http://schemas.microsoft.com/office/drawing/2014/main" id="{3612D976-FA11-4943-92A0-719F347D1191}"/>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3509652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Font Chec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EA75217-7D87-4C71-8F80-833477FCB149}"/>
              </a:ext>
            </a:extLst>
          </p:cNvPr>
          <p:cNvSpPr/>
          <p:nvPr/>
        </p:nvSpPr>
        <p:spPr bwMode="hidden">
          <a:xfrm>
            <a:off x="0" y="0"/>
            <a:ext cx="12188825"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Title 1">
            <a:extLst>
              <a:ext uri="{FF2B5EF4-FFF2-40B4-BE49-F238E27FC236}">
                <a16:creationId xmlns:a16="http://schemas.microsoft.com/office/drawing/2014/main" id="{549AC7DF-BFC1-4044-BB52-C9946AD8A327}"/>
              </a:ext>
            </a:extLst>
          </p:cNvPr>
          <p:cNvSpPr txBox="1">
            <a:spLocks/>
          </p:cNvSpPr>
          <p:nvPr userDrawn="1"/>
        </p:nvSpPr>
        <p:spPr>
          <a:xfrm>
            <a:off x="564569" y="366687"/>
            <a:ext cx="11001004" cy="70611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endParaRPr lang="en-US" sz="5000" dirty="0">
              <a:solidFill>
                <a:schemeClr val="bg1"/>
              </a:solidFill>
            </a:endParaRPr>
          </a:p>
        </p:txBody>
      </p:sp>
      <p:sp>
        <p:nvSpPr>
          <p:cNvPr id="13" name="TextBox 12">
            <a:extLst>
              <a:ext uri="{FF2B5EF4-FFF2-40B4-BE49-F238E27FC236}">
                <a16:creationId xmlns:a16="http://schemas.microsoft.com/office/drawing/2014/main" id="{13C12014-9EC5-4F8C-BD3D-B60E85EC9FFD}"/>
              </a:ext>
            </a:extLst>
          </p:cNvPr>
          <p:cNvSpPr txBox="1"/>
          <p:nvPr userDrawn="1"/>
        </p:nvSpPr>
        <p:spPr>
          <a:xfrm>
            <a:off x="620895" y="3906060"/>
            <a:ext cx="10962687" cy="2380795"/>
          </a:xfrm>
          <a:prstGeom prst="rect">
            <a:avLst/>
          </a:prstGeom>
          <a:noFill/>
        </p:spPr>
        <p:txBody>
          <a:bodyPr wrap="square" lIns="0" tIns="0" rIns="0" bIns="0" rtlCol="0">
            <a:noAutofit/>
          </a:bodyPr>
          <a:lstStyle/>
          <a:p>
            <a:pPr>
              <a:lnSpc>
                <a:spcPct val="130000"/>
              </a:lnSpc>
            </a:pPr>
            <a:r>
              <a:rPr lang="en-US" sz="1800" dirty="0">
                <a:solidFill>
                  <a:schemeClr val="bg1"/>
                </a:solidFill>
              </a:rPr>
              <a:t>If yes, you are good to go!</a:t>
            </a:r>
          </a:p>
          <a:p>
            <a:pPr>
              <a:lnSpc>
                <a:spcPct val="130000"/>
              </a:lnSpc>
            </a:pPr>
            <a:r>
              <a:rPr lang="en-US" sz="1800" dirty="0">
                <a:solidFill>
                  <a:schemeClr val="bg1"/>
                </a:solidFill>
              </a:rPr>
              <a:t>If the answer is no, you do not have the Metropolis font installed.</a:t>
            </a:r>
          </a:p>
          <a:p>
            <a:pPr>
              <a:lnSpc>
                <a:spcPct val="130000"/>
              </a:lnSpc>
            </a:pPr>
            <a:endParaRPr lang="en-US" sz="1800" dirty="0">
              <a:solidFill>
                <a:schemeClr val="bg1"/>
              </a:solidFill>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1800" dirty="0">
                <a:solidFill>
                  <a:schemeClr val="bg1"/>
                </a:solidFill>
              </a:rPr>
              <a:t>Click here to download the font: </a:t>
            </a:r>
            <a:r>
              <a:rPr lang="en-US" sz="1800" dirty="0">
                <a:solidFill>
                  <a:schemeClr val="tx2"/>
                </a:solidFill>
                <a:hlinkClick r:id="rId2"/>
              </a:rPr>
              <a:t>www.vmware.com/brand</a:t>
            </a:r>
            <a:r>
              <a:rPr lang="en-US" sz="1800" baseline="0" dirty="0">
                <a:solidFill>
                  <a:schemeClr val="bg1"/>
                </a:solidFill>
              </a:rPr>
              <a:t> </a:t>
            </a:r>
          </a:p>
          <a:p>
            <a:pPr marL="400050" marR="0" lvl="0" indent="-227013" algn="l" defTabSz="914400" rtl="0" eaLnBrk="1" fontAlgn="auto" latinLnBrk="0" hangingPunct="1">
              <a:lnSpc>
                <a:spcPct val="130000"/>
              </a:lnSpc>
              <a:spcBef>
                <a:spcPts val="0"/>
              </a:spcBef>
              <a:spcAft>
                <a:spcPts val="0"/>
              </a:spcAft>
              <a:buClrTx/>
              <a:buSzTx/>
              <a:buFont typeface="Arial" charset="0"/>
              <a:buChar char="•"/>
              <a:tabLst/>
              <a:defRPr/>
            </a:pPr>
            <a:r>
              <a:rPr lang="en-US" strike="noStrike" baseline="0" dirty="0">
                <a:solidFill>
                  <a:schemeClr val="bg1"/>
                </a:solidFill>
              </a:rPr>
              <a:t>Log in with SSO and select the Brand Assets tab in the portal</a:t>
            </a:r>
          </a:p>
          <a:p>
            <a:pPr>
              <a:lnSpc>
                <a:spcPct val="130000"/>
              </a:lnSpc>
            </a:pPr>
            <a:r>
              <a:rPr lang="en-US" sz="1800" dirty="0">
                <a:solidFill>
                  <a:schemeClr val="bg1"/>
                </a:solidFill>
              </a:rPr>
              <a:t>Need more information on how to install fonts? </a:t>
            </a:r>
            <a:br>
              <a:rPr lang="en-US" sz="1800" dirty="0">
                <a:solidFill>
                  <a:schemeClr val="bg1"/>
                </a:solidFill>
              </a:rPr>
            </a:br>
            <a:r>
              <a:rPr lang="en-US" sz="1800" dirty="0">
                <a:solidFill>
                  <a:schemeClr val="bg1"/>
                </a:solidFill>
              </a:rPr>
              <a:t>Refer to the quick-start section in the template guideline or contact Oasis.</a:t>
            </a:r>
          </a:p>
          <a:p>
            <a:pPr>
              <a:lnSpc>
                <a:spcPct val="130000"/>
              </a:lnSpc>
            </a:pPr>
            <a:r>
              <a:rPr lang="en-US" sz="1800" dirty="0">
                <a:solidFill>
                  <a:schemeClr val="bg1"/>
                </a:solidFill>
              </a:rPr>
              <a:t> </a:t>
            </a:r>
            <a:endParaRPr lang="en-US" sz="3200" dirty="0">
              <a:solidFill>
                <a:schemeClr val="bg1"/>
              </a:solidFill>
            </a:endParaRPr>
          </a:p>
        </p:txBody>
      </p:sp>
      <p:grpSp>
        <p:nvGrpSpPr>
          <p:cNvPr id="25" name="Group 4">
            <a:extLst>
              <a:ext uri="{FF2B5EF4-FFF2-40B4-BE49-F238E27FC236}">
                <a16:creationId xmlns:a16="http://schemas.microsoft.com/office/drawing/2014/main" id="{B78C1ED4-5F96-47A3-9C43-F6672F5A0A43}"/>
              </a:ext>
            </a:extLst>
          </p:cNvPr>
          <p:cNvGrpSpPr>
            <a:grpSpLocks noChangeAspect="1"/>
          </p:cNvGrpSpPr>
          <p:nvPr userDrawn="1"/>
        </p:nvGrpSpPr>
        <p:grpSpPr bwMode="black">
          <a:xfrm>
            <a:off x="620895" y="2249109"/>
            <a:ext cx="5115292" cy="542314"/>
            <a:chOff x="901" y="1857"/>
            <a:chExt cx="5716" cy="606"/>
          </a:xfrm>
          <a:solidFill>
            <a:schemeClr val="bg1"/>
          </a:solidFill>
        </p:grpSpPr>
        <p:sp>
          <p:nvSpPr>
            <p:cNvPr id="26" name="Freeform 5">
              <a:extLst>
                <a:ext uri="{FF2B5EF4-FFF2-40B4-BE49-F238E27FC236}">
                  <a16:creationId xmlns:a16="http://schemas.microsoft.com/office/drawing/2014/main" id="{6893F64C-5733-4A41-A4C0-08B9B0763432}"/>
                </a:ext>
              </a:extLst>
            </p:cNvPr>
            <p:cNvSpPr>
              <a:spLocks/>
            </p:cNvSpPr>
            <p:nvPr/>
          </p:nvSpPr>
          <p:spPr bwMode="black">
            <a:xfrm>
              <a:off x="901" y="1873"/>
              <a:ext cx="378" cy="472"/>
            </a:xfrm>
            <a:custGeom>
              <a:avLst/>
              <a:gdLst>
                <a:gd name="T0" fmla="*/ 162 w 378"/>
                <a:gd name="T1" fmla="*/ 51 h 472"/>
                <a:gd name="T2" fmla="*/ 0 w 378"/>
                <a:gd name="T3" fmla="*/ 51 h 472"/>
                <a:gd name="T4" fmla="*/ 0 w 378"/>
                <a:gd name="T5" fmla="*/ 0 h 472"/>
                <a:gd name="T6" fmla="*/ 378 w 378"/>
                <a:gd name="T7" fmla="*/ 0 h 472"/>
                <a:gd name="T8" fmla="*/ 378 w 378"/>
                <a:gd name="T9" fmla="*/ 51 h 472"/>
                <a:gd name="T10" fmla="*/ 217 w 378"/>
                <a:gd name="T11" fmla="*/ 51 h 472"/>
                <a:gd name="T12" fmla="*/ 217 w 378"/>
                <a:gd name="T13" fmla="*/ 472 h 472"/>
                <a:gd name="T14" fmla="*/ 162 w 378"/>
                <a:gd name="T15" fmla="*/ 472 h 472"/>
                <a:gd name="T16" fmla="*/ 162 w 378"/>
                <a:gd name="T17" fmla="*/ 5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472">
                  <a:moveTo>
                    <a:pt x="162" y="51"/>
                  </a:moveTo>
                  <a:lnTo>
                    <a:pt x="0" y="51"/>
                  </a:lnTo>
                  <a:lnTo>
                    <a:pt x="0" y="0"/>
                  </a:lnTo>
                  <a:lnTo>
                    <a:pt x="378" y="0"/>
                  </a:lnTo>
                  <a:lnTo>
                    <a:pt x="378" y="51"/>
                  </a:lnTo>
                  <a:lnTo>
                    <a:pt x="217" y="51"/>
                  </a:lnTo>
                  <a:lnTo>
                    <a:pt x="217" y="472"/>
                  </a:lnTo>
                  <a:lnTo>
                    <a:pt x="162" y="472"/>
                  </a:lnTo>
                  <a:lnTo>
                    <a:pt x="16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6">
              <a:extLst>
                <a:ext uri="{FF2B5EF4-FFF2-40B4-BE49-F238E27FC236}">
                  <a16:creationId xmlns:a16="http://schemas.microsoft.com/office/drawing/2014/main" id="{CD9B8C87-89AE-40B9-A968-988D8580FB80}"/>
                </a:ext>
              </a:extLst>
            </p:cNvPr>
            <p:cNvSpPr>
              <a:spLocks/>
            </p:cNvSpPr>
            <p:nvPr/>
          </p:nvSpPr>
          <p:spPr bwMode="black">
            <a:xfrm>
              <a:off x="1364" y="1865"/>
              <a:ext cx="307" cy="480"/>
            </a:xfrm>
            <a:custGeom>
              <a:avLst/>
              <a:gdLst>
                <a:gd name="T0" fmla="*/ 251 w 251"/>
                <a:gd name="T1" fmla="*/ 211 h 399"/>
                <a:gd name="T2" fmla="*/ 251 w 251"/>
                <a:gd name="T3" fmla="*/ 399 h 399"/>
                <a:gd name="T4" fmla="*/ 208 w 251"/>
                <a:gd name="T5" fmla="*/ 399 h 399"/>
                <a:gd name="T6" fmla="*/ 208 w 251"/>
                <a:gd name="T7" fmla="*/ 216 h 399"/>
                <a:gd name="T8" fmla="*/ 134 w 251"/>
                <a:gd name="T9" fmla="*/ 135 h 399"/>
                <a:gd name="T10" fmla="*/ 43 w 251"/>
                <a:gd name="T11" fmla="*/ 211 h 399"/>
                <a:gd name="T12" fmla="*/ 43 w 251"/>
                <a:gd name="T13" fmla="*/ 399 h 399"/>
                <a:gd name="T14" fmla="*/ 0 w 251"/>
                <a:gd name="T15" fmla="*/ 399 h 399"/>
                <a:gd name="T16" fmla="*/ 0 w 251"/>
                <a:gd name="T17" fmla="*/ 0 h 399"/>
                <a:gd name="T18" fmla="*/ 43 w 251"/>
                <a:gd name="T19" fmla="*/ 0 h 399"/>
                <a:gd name="T20" fmla="*/ 43 w 251"/>
                <a:gd name="T21" fmla="*/ 151 h 399"/>
                <a:gd name="T22" fmla="*/ 140 w 251"/>
                <a:gd name="T23" fmla="*/ 97 h 399"/>
                <a:gd name="T24" fmla="*/ 251 w 251"/>
                <a:gd name="T25" fmla="*/ 21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1" h="399">
                  <a:moveTo>
                    <a:pt x="251" y="211"/>
                  </a:moveTo>
                  <a:cubicBezTo>
                    <a:pt x="251" y="399"/>
                    <a:pt x="251" y="399"/>
                    <a:pt x="251" y="399"/>
                  </a:cubicBezTo>
                  <a:cubicBezTo>
                    <a:pt x="208" y="399"/>
                    <a:pt x="208" y="399"/>
                    <a:pt x="208" y="399"/>
                  </a:cubicBezTo>
                  <a:cubicBezTo>
                    <a:pt x="208" y="216"/>
                    <a:pt x="208" y="216"/>
                    <a:pt x="208" y="216"/>
                  </a:cubicBezTo>
                  <a:cubicBezTo>
                    <a:pt x="208" y="169"/>
                    <a:pt x="178" y="135"/>
                    <a:pt x="134" y="135"/>
                  </a:cubicBezTo>
                  <a:cubicBezTo>
                    <a:pt x="85" y="135"/>
                    <a:pt x="43" y="170"/>
                    <a:pt x="43" y="211"/>
                  </a:cubicBezTo>
                  <a:cubicBezTo>
                    <a:pt x="43" y="399"/>
                    <a:pt x="43" y="399"/>
                    <a:pt x="43" y="399"/>
                  </a:cubicBezTo>
                  <a:cubicBezTo>
                    <a:pt x="0" y="399"/>
                    <a:pt x="0" y="399"/>
                    <a:pt x="0" y="399"/>
                  </a:cubicBezTo>
                  <a:cubicBezTo>
                    <a:pt x="0" y="0"/>
                    <a:pt x="0" y="0"/>
                    <a:pt x="0" y="0"/>
                  </a:cubicBezTo>
                  <a:cubicBezTo>
                    <a:pt x="43" y="0"/>
                    <a:pt x="43" y="0"/>
                    <a:pt x="43" y="0"/>
                  </a:cubicBezTo>
                  <a:cubicBezTo>
                    <a:pt x="43" y="151"/>
                    <a:pt x="43" y="151"/>
                    <a:pt x="43" y="151"/>
                  </a:cubicBezTo>
                  <a:cubicBezTo>
                    <a:pt x="60" y="119"/>
                    <a:pt x="98" y="97"/>
                    <a:pt x="140" y="97"/>
                  </a:cubicBezTo>
                  <a:cubicBezTo>
                    <a:pt x="205" y="97"/>
                    <a:pt x="251" y="144"/>
                    <a:pt x="251"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7">
              <a:extLst>
                <a:ext uri="{FF2B5EF4-FFF2-40B4-BE49-F238E27FC236}">
                  <a16:creationId xmlns:a16="http://schemas.microsoft.com/office/drawing/2014/main" id="{002BD709-64FB-44DB-A81E-BCC570D9EA6B}"/>
                </a:ext>
              </a:extLst>
            </p:cNvPr>
            <p:cNvSpPr>
              <a:spLocks noEditPoints="1"/>
            </p:cNvSpPr>
            <p:nvPr/>
          </p:nvSpPr>
          <p:spPr bwMode="black">
            <a:xfrm>
              <a:off x="1767" y="1857"/>
              <a:ext cx="70" cy="488"/>
            </a:xfrm>
            <a:custGeom>
              <a:avLst/>
              <a:gdLst>
                <a:gd name="T0" fmla="*/ 0 w 57"/>
                <a:gd name="T1" fmla="*/ 28 h 406"/>
                <a:gd name="T2" fmla="*/ 29 w 57"/>
                <a:gd name="T3" fmla="*/ 0 h 406"/>
                <a:gd name="T4" fmla="*/ 57 w 57"/>
                <a:gd name="T5" fmla="*/ 28 h 406"/>
                <a:gd name="T6" fmla="*/ 29 w 57"/>
                <a:gd name="T7" fmla="*/ 57 h 406"/>
                <a:gd name="T8" fmla="*/ 0 w 57"/>
                <a:gd name="T9" fmla="*/ 28 h 406"/>
                <a:gd name="T10" fmla="*/ 7 w 57"/>
                <a:gd name="T11" fmla="*/ 110 h 406"/>
                <a:gd name="T12" fmla="*/ 50 w 57"/>
                <a:gd name="T13" fmla="*/ 110 h 406"/>
                <a:gd name="T14" fmla="*/ 50 w 57"/>
                <a:gd name="T15" fmla="*/ 406 h 406"/>
                <a:gd name="T16" fmla="*/ 7 w 57"/>
                <a:gd name="T17" fmla="*/ 406 h 406"/>
                <a:gd name="T18" fmla="*/ 7 w 57"/>
                <a:gd name="T19" fmla="*/ 11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06">
                  <a:moveTo>
                    <a:pt x="0" y="28"/>
                  </a:moveTo>
                  <a:cubicBezTo>
                    <a:pt x="0" y="13"/>
                    <a:pt x="13" y="0"/>
                    <a:pt x="29" y="0"/>
                  </a:cubicBezTo>
                  <a:cubicBezTo>
                    <a:pt x="44" y="0"/>
                    <a:pt x="57" y="13"/>
                    <a:pt x="57" y="28"/>
                  </a:cubicBezTo>
                  <a:cubicBezTo>
                    <a:pt x="57" y="44"/>
                    <a:pt x="44" y="57"/>
                    <a:pt x="29" y="57"/>
                  </a:cubicBezTo>
                  <a:cubicBezTo>
                    <a:pt x="13" y="57"/>
                    <a:pt x="0" y="44"/>
                    <a:pt x="0" y="28"/>
                  </a:cubicBezTo>
                  <a:close/>
                  <a:moveTo>
                    <a:pt x="7" y="110"/>
                  </a:moveTo>
                  <a:cubicBezTo>
                    <a:pt x="50" y="110"/>
                    <a:pt x="50" y="110"/>
                    <a:pt x="50" y="110"/>
                  </a:cubicBezTo>
                  <a:cubicBezTo>
                    <a:pt x="50" y="406"/>
                    <a:pt x="50" y="406"/>
                    <a:pt x="50" y="406"/>
                  </a:cubicBezTo>
                  <a:cubicBezTo>
                    <a:pt x="7" y="406"/>
                    <a:pt x="7" y="406"/>
                    <a:pt x="7" y="406"/>
                  </a:cubicBezTo>
                  <a:lnTo>
                    <a:pt x="7"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8">
              <a:extLst>
                <a:ext uri="{FF2B5EF4-FFF2-40B4-BE49-F238E27FC236}">
                  <a16:creationId xmlns:a16="http://schemas.microsoft.com/office/drawing/2014/main" id="{926C9A2F-AD42-40CE-AD48-16ED2F5E2C23}"/>
                </a:ext>
              </a:extLst>
            </p:cNvPr>
            <p:cNvSpPr>
              <a:spLocks/>
            </p:cNvSpPr>
            <p:nvPr/>
          </p:nvSpPr>
          <p:spPr bwMode="black">
            <a:xfrm>
              <a:off x="1912" y="1982"/>
              <a:ext cx="281" cy="370"/>
            </a:xfrm>
            <a:custGeom>
              <a:avLst/>
              <a:gdLst>
                <a:gd name="T0" fmla="*/ 0 w 230"/>
                <a:gd name="T1" fmla="*/ 264 h 308"/>
                <a:gd name="T2" fmla="*/ 23 w 230"/>
                <a:gd name="T3" fmla="*/ 233 h 308"/>
                <a:gd name="T4" fmla="*/ 122 w 230"/>
                <a:gd name="T5" fmla="*/ 270 h 308"/>
                <a:gd name="T6" fmla="*/ 188 w 230"/>
                <a:gd name="T7" fmla="*/ 224 h 308"/>
                <a:gd name="T8" fmla="*/ 113 w 230"/>
                <a:gd name="T9" fmla="*/ 170 h 308"/>
                <a:gd name="T10" fmla="*/ 15 w 230"/>
                <a:gd name="T11" fmla="*/ 86 h 308"/>
                <a:gd name="T12" fmla="*/ 118 w 230"/>
                <a:gd name="T13" fmla="*/ 0 h 308"/>
                <a:gd name="T14" fmla="*/ 223 w 230"/>
                <a:gd name="T15" fmla="*/ 33 h 308"/>
                <a:gd name="T16" fmla="*/ 203 w 230"/>
                <a:gd name="T17" fmla="*/ 66 h 308"/>
                <a:gd name="T18" fmla="*/ 118 w 230"/>
                <a:gd name="T19" fmla="*/ 38 h 308"/>
                <a:gd name="T20" fmla="*/ 57 w 230"/>
                <a:gd name="T21" fmla="*/ 81 h 308"/>
                <a:gd name="T22" fmla="*/ 134 w 230"/>
                <a:gd name="T23" fmla="*/ 133 h 308"/>
                <a:gd name="T24" fmla="*/ 230 w 230"/>
                <a:gd name="T25" fmla="*/ 219 h 308"/>
                <a:gd name="T26" fmla="*/ 122 w 230"/>
                <a:gd name="T27" fmla="*/ 308 h 308"/>
                <a:gd name="T28" fmla="*/ 0 w 230"/>
                <a:gd name="T29" fmla="*/ 26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0" h="308">
                  <a:moveTo>
                    <a:pt x="0" y="264"/>
                  </a:moveTo>
                  <a:cubicBezTo>
                    <a:pt x="23" y="233"/>
                    <a:pt x="23" y="233"/>
                    <a:pt x="23" y="233"/>
                  </a:cubicBezTo>
                  <a:cubicBezTo>
                    <a:pt x="56" y="258"/>
                    <a:pt x="90" y="270"/>
                    <a:pt x="122" y="270"/>
                  </a:cubicBezTo>
                  <a:cubicBezTo>
                    <a:pt x="161" y="270"/>
                    <a:pt x="188" y="252"/>
                    <a:pt x="188" y="224"/>
                  </a:cubicBezTo>
                  <a:cubicBezTo>
                    <a:pt x="188" y="192"/>
                    <a:pt x="153" y="182"/>
                    <a:pt x="113" y="170"/>
                  </a:cubicBezTo>
                  <a:cubicBezTo>
                    <a:pt x="42" y="150"/>
                    <a:pt x="15" y="129"/>
                    <a:pt x="15" y="86"/>
                  </a:cubicBezTo>
                  <a:cubicBezTo>
                    <a:pt x="15" y="33"/>
                    <a:pt x="59" y="0"/>
                    <a:pt x="118" y="0"/>
                  </a:cubicBezTo>
                  <a:cubicBezTo>
                    <a:pt x="154" y="0"/>
                    <a:pt x="192" y="12"/>
                    <a:pt x="223" y="33"/>
                  </a:cubicBezTo>
                  <a:cubicBezTo>
                    <a:pt x="203" y="66"/>
                    <a:pt x="203" y="66"/>
                    <a:pt x="203" y="66"/>
                  </a:cubicBezTo>
                  <a:cubicBezTo>
                    <a:pt x="173" y="47"/>
                    <a:pt x="144" y="38"/>
                    <a:pt x="118" y="38"/>
                  </a:cubicBezTo>
                  <a:cubicBezTo>
                    <a:pt x="85" y="38"/>
                    <a:pt x="57" y="53"/>
                    <a:pt x="57" y="81"/>
                  </a:cubicBezTo>
                  <a:cubicBezTo>
                    <a:pt x="57" y="107"/>
                    <a:pt x="79" y="115"/>
                    <a:pt x="134" y="133"/>
                  </a:cubicBezTo>
                  <a:cubicBezTo>
                    <a:pt x="181" y="147"/>
                    <a:pt x="230" y="163"/>
                    <a:pt x="230" y="219"/>
                  </a:cubicBezTo>
                  <a:cubicBezTo>
                    <a:pt x="230" y="274"/>
                    <a:pt x="184" y="308"/>
                    <a:pt x="122" y="308"/>
                  </a:cubicBezTo>
                  <a:cubicBezTo>
                    <a:pt x="81" y="308"/>
                    <a:pt x="36" y="293"/>
                    <a:pt x="0" y="2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9">
              <a:extLst>
                <a:ext uri="{FF2B5EF4-FFF2-40B4-BE49-F238E27FC236}">
                  <a16:creationId xmlns:a16="http://schemas.microsoft.com/office/drawing/2014/main" id="{AF6E45DA-A3A4-4FA3-9A95-1F83D1FA42C5}"/>
                </a:ext>
              </a:extLst>
            </p:cNvPr>
            <p:cNvSpPr>
              <a:spLocks noEditPoints="1"/>
            </p:cNvSpPr>
            <p:nvPr/>
          </p:nvSpPr>
          <p:spPr bwMode="black">
            <a:xfrm>
              <a:off x="2473" y="1857"/>
              <a:ext cx="70" cy="488"/>
            </a:xfrm>
            <a:custGeom>
              <a:avLst/>
              <a:gdLst>
                <a:gd name="T0" fmla="*/ 0 w 57"/>
                <a:gd name="T1" fmla="*/ 28 h 406"/>
                <a:gd name="T2" fmla="*/ 29 w 57"/>
                <a:gd name="T3" fmla="*/ 0 h 406"/>
                <a:gd name="T4" fmla="*/ 57 w 57"/>
                <a:gd name="T5" fmla="*/ 28 h 406"/>
                <a:gd name="T6" fmla="*/ 29 w 57"/>
                <a:gd name="T7" fmla="*/ 57 h 406"/>
                <a:gd name="T8" fmla="*/ 0 w 57"/>
                <a:gd name="T9" fmla="*/ 28 h 406"/>
                <a:gd name="T10" fmla="*/ 7 w 57"/>
                <a:gd name="T11" fmla="*/ 110 h 406"/>
                <a:gd name="T12" fmla="*/ 50 w 57"/>
                <a:gd name="T13" fmla="*/ 110 h 406"/>
                <a:gd name="T14" fmla="*/ 50 w 57"/>
                <a:gd name="T15" fmla="*/ 406 h 406"/>
                <a:gd name="T16" fmla="*/ 7 w 57"/>
                <a:gd name="T17" fmla="*/ 406 h 406"/>
                <a:gd name="T18" fmla="*/ 7 w 57"/>
                <a:gd name="T19" fmla="*/ 11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06">
                  <a:moveTo>
                    <a:pt x="0" y="28"/>
                  </a:moveTo>
                  <a:cubicBezTo>
                    <a:pt x="0" y="13"/>
                    <a:pt x="13" y="0"/>
                    <a:pt x="29" y="0"/>
                  </a:cubicBezTo>
                  <a:cubicBezTo>
                    <a:pt x="44" y="0"/>
                    <a:pt x="57" y="13"/>
                    <a:pt x="57" y="28"/>
                  </a:cubicBezTo>
                  <a:cubicBezTo>
                    <a:pt x="57" y="44"/>
                    <a:pt x="44" y="57"/>
                    <a:pt x="29" y="57"/>
                  </a:cubicBezTo>
                  <a:cubicBezTo>
                    <a:pt x="13" y="57"/>
                    <a:pt x="0" y="44"/>
                    <a:pt x="0" y="28"/>
                  </a:cubicBezTo>
                  <a:close/>
                  <a:moveTo>
                    <a:pt x="7" y="110"/>
                  </a:moveTo>
                  <a:cubicBezTo>
                    <a:pt x="50" y="110"/>
                    <a:pt x="50" y="110"/>
                    <a:pt x="50" y="110"/>
                  </a:cubicBezTo>
                  <a:cubicBezTo>
                    <a:pt x="50" y="406"/>
                    <a:pt x="50" y="406"/>
                    <a:pt x="50" y="406"/>
                  </a:cubicBezTo>
                  <a:cubicBezTo>
                    <a:pt x="7" y="406"/>
                    <a:pt x="7" y="406"/>
                    <a:pt x="7" y="406"/>
                  </a:cubicBezTo>
                  <a:lnTo>
                    <a:pt x="7"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0">
              <a:extLst>
                <a:ext uri="{FF2B5EF4-FFF2-40B4-BE49-F238E27FC236}">
                  <a16:creationId xmlns:a16="http://schemas.microsoft.com/office/drawing/2014/main" id="{0E9BB012-66AD-4575-AACA-AA4D8882A4B6}"/>
                </a:ext>
              </a:extLst>
            </p:cNvPr>
            <p:cNvSpPr>
              <a:spLocks/>
            </p:cNvSpPr>
            <p:nvPr/>
          </p:nvSpPr>
          <p:spPr bwMode="black">
            <a:xfrm>
              <a:off x="2617" y="1982"/>
              <a:ext cx="282" cy="370"/>
            </a:xfrm>
            <a:custGeom>
              <a:avLst/>
              <a:gdLst>
                <a:gd name="T0" fmla="*/ 0 w 230"/>
                <a:gd name="T1" fmla="*/ 264 h 308"/>
                <a:gd name="T2" fmla="*/ 23 w 230"/>
                <a:gd name="T3" fmla="*/ 233 h 308"/>
                <a:gd name="T4" fmla="*/ 122 w 230"/>
                <a:gd name="T5" fmla="*/ 270 h 308"/>
                <a:gd name="T6" fmla="*/ 188 w 230"/>
                <a:gd name="T7" fmla="*/ 224 h 308"/>
                <a:gd name="T8" fmla="*/ 113 w 230"/>
                <a:gd name="T9" fmla="*/ 170 h 308"/>
                <a:gd name="T10" fmla="*/ 15 w 230"/>
                <a:gd name="T11" fmla="*/ 86 h 308"/>
                <a:gd name="T12" fmla="*/ 118 w 230"/>
                <a:gd name="T13" fmla="*/ 0 h 308"/>
                <a:gd name="T14" fmla="*/ 224 w 230"/>
                <a:gd name="T15" fmla="*/ 33 h 308"/>
                <a:gd name="T16" fmla="*/ 203 w 230"/>
                <a:gd name="T17" fmla="*/ 66 h 308"/>
                <a:gd name="T18" fmla="*/ 118 w 230"/>
                <a:gd name="T19" fmla="*/ 38 h 308"/>
                <a:gd name="T20" fmla="*/ 57 w 230"/>
                <a:gd name="T21" fmla="*/ 81 h 308"/>
                <a:gd name="T22" fmla="*/ 134 w 230"/>
                <a:gd name="T23" fmla="*/ 133 h 308"/>
                <a:gd name="T24" fmla="*/ 230 w 230"/>
                <a:gd name="T25" fmla="*/ 219 h 308"/>
                <a:gd name="T26" fmla="*/ 122 w 230"/>
                <a:gd name="T27" fmla="*/ 308 h 308"/>
                <a:gd name="T28" fmla="*/ 0 w 230"/>
                <a:gd name="T29" fmla="*/ 26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0" h="308">
                  <a:moveTo>
                    <a:pt x="0" y="264"/>
                  </a:moveTo>
                  <a:cubicBezTo>
                    <a:pt x="23" y="233"/>
                    <a:pt x="23" y="233"/>
                    <a:pt x="23" y="233"/>
                  </a:cubicBezTo>
                  <a:cubicBezTo>
                    <a:pt x="56" y="258"/>
                    <a:pt x="90" y="270"/>
                    <a:pt x="122" y="270"/>
                  </a:cubicBezTo>
                  <a:cubicBezTo>
                    <a:pt x="161" y="270"/>
                    <a:pt x="188" y="252"/>
                    <a:pt x="188" y="224"/>
                  </a:cubicBezTo>
                  <a:cubicBezTo>
                    <a:pt x="188" y="192"/>
                    <a:pt x="153" y="182"/>
                    <a:pt x="113" y="170"/>
                  </a:cubicBezTo>
                  <a:cubicBezTo>
                    <a:pt x="42" y="150"/>
                    <a:pt x="15" y="129"/>
                    <a:pt x="15" y="86"/>
                  </a:cubicBezTo>
                  <a:cubicBezTo>
                    <a:pt x="15" y="33"/>
                    <a:pt x="59" y="0"/>
                    <a:pt x="118" y="0"/>
                  </a:cubicBezTo>
                  <a:cubicBezTo>
                    <a:pt x="154" y="0"/>
                    <a:pt x="192" y="12"/>
                    <a:pt x="224" y="33"/>
                  </a:cubicBezTo>
                  <a:cubicBezTo>
                    <a:pt x="203" y="66"/>
                    <a:pt x="203" y="66"/>
                    <a:pt x="203" y="66"/>
                  </a:cubicBezTo>
                  <a:cubicBezTo>
                    <a:pt x="173" y="47"/>
                    <a:pt x="144" y="38"/>
                    <a:pt x="118" y="38"/>
                  </a:cubicBezTo>
                  <a:cubicBezTo>
                    <a:pt x="85" y="38"/>
                    <a:pt x="57" y="53"/>
                    <a:pt x="57" y="81"/>
                  </a:cubicBezTo>
                  <a:cubicBezTo>
                    <a:pt x="57" y="107"/>
                    <a:pt x="79" y="115"/>
                    <a:pt x="134" y="133"/>
                  </a:cubicBezTo>
                  <a:cubicBezTo>
                    <a:pt x="181" y="147"/>
                    <a:pt x="230" y="163"/>
                    <a:pt x="230" y="219"/>
                  </a:cubicBezTo>
                  <a:cubicBezTo>
                    <a:pt x="230" y="274"/>
                    <a:pt x="184" y="308"/>
                    <a:pt x="122" y="308"/>
                  </a:cubicBezTo>
                  <a:cubicBezTo>
                    <a:pt x="81" y="308"/>
                    <a:pt x="36" y="293"/>
                    <a:pt x="0" y="2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1">
              <a:extLst>
                <a:ext uri="{FF2B5EF4-FFF2-40B4-BE49-F238E27FC236}">
                  <a16:creationId xmlns:a16="http://schemas.microsoft.com/office/drawing/2014/main" id="{16C674FD-9428-487D-86F2-E34B74F88508}"/>
                </a:ext>
              </a:extLst>
            </p:cNvPr>
            <p:cNvSpPr>
              <a:spLocks/>
            </p:cNvSpPr>
            <p:nvPr/>
          </p:nvSpPr>
          <p:spPr bwMode="black">
            <a:xfrm>
              <a:off x="3201" y="1873"/>
              <a:ext cx="464" cy="472"/>
            </a:xfrm>
            <a:custGeom>
              <a:avLst/>
              <a:gdLst>
                <a:gd name="T0" fmla="*/ 0 w 464"/>
                <a:gd name="T1" fmla="*/ 0 h 472"/>
                <a:gd name="T2" fmla="*/ 53 w 464"/>
                <a:gd name="T3" fmla="*/ 0 h 472"/>
                <a:gd name="T4" fmla="*/ 232 w 464"/>
                <a:gd name="T5" fmla="*/ 329 h 472"/>
                <a:gd name="T6" fmla="*/ 411 w 464"/>
                <a:gd name="T7" fmla="*/ 0 h 472"/>
                <a:gd name="T8" fmla="*/ 464 w 464"/>
                <a:gd name="T9" fmla="*/ 0 h 472"/>
                <a:gd name="T10" fmla="*/ 464 w 464"/>
                <a:gd name="T11" fmla="*/ 472 h 472"/>
                <a:gd name="T12" fmla="*/ 411 w 464"/>
                <a:gd name="T13" fmla="*/ 472 h 472"/>
                <a:gd name="T14" fmla="*/ 411 w 464"/>
                <a:gd name="T15" fmla="*/ 115 h 472"/>
                <a:gd name="T16" fmla="*/ 232 w 464"/>
                <a:gd name="T17" fmla="*/ 445 h 472"/>
                <a:gd name="T18" fmla="*/ 53 w 464"/>
                <a:gd name="T19" fmla="*/ 115 h 472"/>
                <a:gd name="T20" fmla="*/ 53 w 464"/>
                <a:gd name="T21" fmla="*/ 472 h 472"/>
                <a:gd name="T22" fmla="*/ 0 w 464"/>
                <a:gd name="T23" fmla="*/ 472 h 472"/>
                <a:gd name="T24" fmla="*/ 0 w 464"/>
                <a:gd name="T2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4" h="472">
                  <a:moveTo>
                    <a:pt x="0" y="0"/>
                  </a:moveTo>
                  <a:lnTo>
                    <a:pt x="53" y="0"/>
                  </a:lnTo>
                  <a:lnTo>
                    <a:pt x="232" y="329"/>
                  </a:lnTo>
                  <a:lnTo>
                    <a:pt x="411" y="0"/>
                  </a:lnTo>
                  <a:lnTo>
                    <a:pt x="464" y="0"/>
                  </a:lnTo>
                  <a:lnTo>
                    <a:pt x="464" y="472"/>
                  </a:lnTo>
                  <a:lnTo>
                    <a:pt x="411" y="472"/>
                  </a:lnTo>
                  <a:lnTo>
                    <a:pt x="411" y="115"/>
                  </a:lnTo>
                  <a:lnTo>
                    <a:pt x="232" y="445"/>
                  </a:lnTo>
                  <a:lnTo>
                    <a:pt x="53" y="115"/>
                  </a:lnTo>
                  <a:lnTo>
                    <a:pt x="53" y="472"/>
                  </a:lnTo>
                  <a:lnTo>
                    <a:pt x="0" y="47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2">
              <a:extLst>
                <a:ext uri="{FF2B5EF4-FFF2-40B4-BE49-F238E27FC236}">
                  <a16:creationId xmlns:a16="http://schemas.microsoft.com/office/drawing/2014/main" id="{5A7840E1-3DFB-4EFA-830E-6F280C833C9D}"/>
                </a:ext>
              </a:extLst>
            </p:cNvPr>
            <p:cNvSpPr>
              <a:spLocks noEditPoints="1"/>
            </p:cNvSpPr>
            <p:nvPr/>
          </p:nvSpPr>
          <p:spPr bwMode="black">
            <a:xfrm>
              <a:off x="3764" y="1982"/>
              <a:ext cx="349" cy="370"/>
            </a:xfrm>
            <a:custGeom>
              <a:avLst/>
              <a:gdLst>
                <a:gd name="T0" fmla="*/ 242 w 285"/>
                <a:gd name="T1" fmla="*/ 235 h 308"/>
                <a:gd name="T2" fmla="*/ 268 w 285"/>
                <a:gd name="T3" fmla="*/ 263 h 308"/>
                <a:gd name="T4" fmla="*/ 150 w 285"/>
                <a:gd name="T5" fmla="*/ 308 h 308"/>
                <a:gd name="T6" fmla="*/ 0 w 285"/>
                <a:gd name="T7" fmla="*/ 153 h 308"/>
                <a:gd name="T8" fmla="*/ 146 w 285"/>
                <a:gd name="T9" fmla="*/ 0 h 308"/>
                <a:gd name="T10" fmla="*/ 285 w 285"/>
                <a:gd name="T11" fmla="*/ 170 h 308"/>
                <a:gd name="T12" fmla="*/ 44 w 285"/>
                <a:gd name="T13" fmla="*/ 170 h 308"/>
                <a:gd name="T14" fmla="*/ 149 w 285"/>
                <a:gd name="T15" fmla="*/ 270 h 308"/>
                <a:gd name="T16" fmla="*/ 242 w 285"/>
                <a:gd name="T17" fmla="*/ 235 h 308"/>
                <a:gd name="T18" fmla="*/ 45 w 285"/>
                <a:gd name="T19" fmla="*/ 132 h 308"/>
                <a:gd name="T20" fmla="*/ 243 w 285"/>
                <a:gd name="T21" fmla="*/ 132 h 308"/>
                <a:gd name="T22" fmla="*/ 147 w 285"/>
                <a:gd name="T23" fmla="*/ 38 h 308"/>
                <a:gd name="T24" fmla="*/ 45 w 285"/>
                <a:gd name="T25" fmla="*/ 13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 h="308">
                  <a:moveTo>
                    <a:pt x="242" y="235"/>
                  </a:moveTo>
                  <a:cubicBezTo>
                    <a:pt x="268" y="263"/>
                    <a:pt x="268" y="263"/>
                    <a:pt x="268" y="263"/>
                  </a:cubicBezTo>
                  <a:cubicBezTo>
                    <a:pt x="243" y="291"/>
                    <a:pt x="191" y="308"/>
                    <a:pt x="150" y="308"/>
                  </a:cubicBezTo>
                  <a:cubicBezTo>
                    <a:pt x="71" y="308"/>
                    <a:pt x="0" y="244"/>
                    <a:pt x="0" y="153"/>
                  </a:cubicBezTo>
                  <a:cubicBezTo>
                    <a:pt x="0" y="65"/>
                    <a:pt x="66" y="0"/>
                    <a:pt x="146" y="0"/>
                  </a:cubicBezTo>
                  <a:cubicBezTo>
                    <a:pt x="235" y="0"/>
                    <a:pt x="285" y="67"/>
                    <a:pt x="285" y="170"/>
                  </a:cubicBezTo>
                  <a:cubicBezTo>
                    <a:pt x="44" y="170"/>
                    <a:pt x="44" y="170"/>
                    <a:pt x="44" y="170"/>
                  </a:cubicBezTo>
                  <a:cubicBezTo>
                    <a:pt x="50" y="228"/>
                    <a:pt x="91" y="270"/>
                    <a:pt x="149" y="270"/>
                  </a:cubicBezTo>
                  <a:cubicBezTo>
                    <a:pt x="184" y="270"/>
                    <a:pt x="224" y="255"/>
                    <a:pt x="242" y="235"/>
                  </a:cubicBezTo>
                  <a:close/>
                  <a:moveTo>
                    <a:pt x="45" y="132"/>
                  </a:moveTo>
                  <a:cubicBezTo>
                    <a:pt x="243" y="132"/>
                    <a:pt x="243" y="132"/>
                    <a:pt x="243" y="132"/>
                  </a:cubicBezTo>
                  <a:cubicBezTo>
                    <a:pt x="238" y="79"/>
                    <a:pt x="206" y="38"/>
                    <a:pt x="147" y="38"/>
                  </a:cubicBezTo>
                  <a:cubicBezTo>
                    <a:pt x="95" y="38"/>
                    <a:pt x="53" y="75"/>
                    <a:pt x="45"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3">
              <a:extLst>
                <a:ext uri="{FF2B5EF4-FFF2-40B4-BE49-F238E27FC236}">
                  <a16:creationId xmlns:a16="http://schemas.microsoft.com/office/drawing/2014/main" id="{FE8FA87F-3177-4DEA-9E9C-DDA472353330}"/>
                </a:ext>
              </a:extLst>
            </p:cNvPr>
            <p:cNvSpPr>
              <a:spLocks/>
            </p:cNvSpPr>
            <p:nvPr/>
          </p:nvSpPr>
          <p:spPr bwMode="black">
            <a:xfrm>
              <a:off x="4172" y="1892"/>
              <a:ext cx="211" cy="460"/>
            </a:xfrm>
            <a:custGeom>
              <a:avLst/>
              <a:gdLst>
                <a:gd name="T0" fmla="*/ 173 w 173"/>
                <a:gd name="T1" fmla="*/ 365 h 383"/>
                <a:gd name="T2" fmla="*/ 119 w 173"/>
                <a:gd name="T3" fmla="*/ 383 h 383"/>
                <a:gd name="T4" fmla="*/ 47 w 173"/>
                <a:gd name="T5" fmla="*/ 308 h 383"/>
                <a:gd name="T6" fmla="*/ 47 w 173"/>
                <a:gd name="T7" fmla="*/ 120 h 383"/>
                <a:gd name="T8" fmla="*/ 0 w 173"/>
                <a:gd name="T9" fmla="*/ 120 h 383"/>
                <a:gd name="T10" fmla="*/ 0 w 173"/>
                <a:gd name="T11" fmla="*/ 81 h 383"/>
                <a:gd name="T12" fmla="*/ 47 w 173"/>
                <a:gd name="T13" fmla="*/ 81 h 383"/>
                <a:gd name="T14" fmla="*/ 47 w 173"/>
                <a:gd name="T15" fmla="*/ 0 h 383"/>
                <a:gd name="T16" fmla="*/ 89 w 173"/>
                <a:gd name="T17" fmla="*/ 0 h 383"/>
                <a:gd name="T18" fmla="*/ 89 w 173"/>
                <a:gd name="T19" fmla="*/ 81 h 383"/>
                <a:gd name="T20" fmla="*/ 162 w 173"/>
                <a:gd name="T21" fmla="*/ 81 h 383"/>
                <a:gd name="T22" fmla="*/ 162 w 173"/>
                <a:gd name="T23" fmla="*/ 120 h 383"/>
                <a:gd name="T24" fmla="*/ 89 w 173"/>
                <a:gd name="T25" fmla="*/ 120 h 383"/>
                <a:gd name="T26" fmla="*/ 89 w 173"/>
                <a:gd name="T27" fmla="*/ 308 h 383"/>
                <a:gd name="T28" fmla="*/ 121 w 173"/>
                <a:gd name="T29" fmla="*/ 345 h 383"/>
                <a:gd name="T30" fmla="*/ 152 w 173"/>
                <a:gd name="T31" fmla="*/ 333 h 383"/>
                <a:gd name="T32" fmla="*/ 173 w 173"/>
                <a:gd name="T33" fmla="*/ 36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383">
                  <a:moveTo>
                    <a:pt x="173" y="365"/>
                  </a:moveTo>
                  <a:cubicBezTo>
                    <a:pt x="158" y="377"/>
                    <a:pt x="139" y="383"/>
                    <a:pt x="119" y="383"/>
                  </a:cubicBezTo>
                  <a:cubicBezTo>
                    <a:pt x="76" y="383"/>
                    <a:pt x="47" y="352"/>
                    <a:pt x="47" y="308"/>
                  </a:cubicBezTo>
                  <a:cubicBezTo>
                    <a:pt x="47" y="120"/>
                    <a:pt x="47" y="120"/>
                    <a:pt x="47" y="120"/>
                  </a:cubicBezTo>
                  <a:cubicBezTo>
                    <a:pt x="0" y="120"/>
                    <a:pt x="0" y="120"/>
                    <a:pt x="0" y="120"/>
                  </a:cubicBezTo>
                  <a:cubicBezTo>
                    <a:pt x="0" y="81"/>
                    <a:pt x="0" y="81"/>
                    <a:pt x="0" y="81"/>
                  </a:cubicBezTo>
                  <a:cubicBezTo>
                    <a:pt x="47" y="81"/>
                    <a:pt x="47" y="81"/>
                    <a:pt x="47" y="81"/>
                  </a:cubicBezTo>
                  <a:cubicBezTo>
                    <a:pt x="47" y="0"/>
                    <a:pt x="47" y="0"/>
                    <a:pt x="47" y="0"/>
                  </a:cubicBezTo>
                  <a:cubicBezTo>
                    <a:pt x="89" y="0"/>
                    <a:pt x="89" y="0"/>
                    <a:pt x="89" y="0"/>
                  </a:cubicBezTo>
                  <a:cubicBezTo>
                    <a:pt x="89" y="81"/>
                    <a:pt x="89" y="81"/>
                    <a:pt x="89" y="81"/>
                  </a:cubicBezTo>
                  <a:cubicBezTo>
                    <a:pt x="162" y="81"/>
                    <a:pt x="162" y="81"/>
                    <a:pt x="162" y="81"/>
                  </a:cubicBezTo>
                  <a:cubicBezTo>
                    <a:pt x="162" y="120"/>
                    <a:pt x="162" y="120"/>
                    <a:pt x="162" y="120"/>
                  </a:cubicBezTo>
                  <a:cubicBezTo>
                    <a:pt x="89" y="120"/>
                    <a:pt x="89" y="120"/>
                    <a:pt x="89" y="120"/>
                  </a:cubicBezTo>
                  <a:cubicBezTo>
                    <a:pt x="89" y="308"/>
                    <a:pt x="89" y="308"/>
                    <a:pt x="89" y="308"/>
                  </a:cubicBezTo>
                  <a:cubicBezTo>
                    <a:pt x="89" y="330"/>
                    <a:pt x="104" y="345"/>
                    <a:pt x="121" y="345"/>
                  </a:cubicBezTo>
                  <a:cubicBezTo>
                    <a:pt x="135" y="345"/>
                    <a:pt x="146" y="340"/>
                    <a:pt x="152" y="333"/>
                  </a:cubicBezTo>
                  <a:lnTo>
                    <a:pt x="17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4">
              <a:extLst>
                <a:ext uri="{FF2B5EF4-FFF2-40B4-BE49-F238E27FC236}">
                  <a16:creationId xmlns:a16="http://schemas.microsoft.com/office/drawing/2014/main" id="{C9209808-6696-40D2-BB08-D21DE71C53D8}"/>
                </a:ext>
              </a:extLst>
            </p:cNvPr>
            <p:cNvSpPr>
              <a:spLocks/>
            </p:cNvSpPr>
            <p:nvPr/>
          </p:nvSpPr>
          <p:spPr bwMode="black">
            <a:xfrm>
              <a:off x="4463" y="1982"/>
              <a:ext cx="192" cy="363"/>
            </a:xfrm>
            <a:custGeom>
              <a:avLst/>
              <a:gdLst>
                <a:gd name="T0" fmla="*/ 157 w 157"/>
                <a:gd name="T1" fmla="*/ 0 h 302"/>
                <a:gd name="T2" fmla="*/ 157 w 157"/>
                <a:gd name="T3" fmla="*/ 38 h 302"/>
                <a:gd name="T4" fmla="*/ 43 w 157"/>
                <a:gd name="T5" fmla="*/ 137 h 302"/>
                <a:gd name="T6" fmla="*/ 43 w 157"/>
                <a:gd name="T7" fmla="*/ 302 h 302"/>
                <a:gd name="T8" fmla="*/ 0 w 157"/>
                <a:gd name="T9" fmla="*/ 302 h 302"/>
                <a:gd name="T10" fmla="*/ 0 w 157"/>
                <a:gd name="T11" fmla="*/ 6 h 302"/>
                <a:gd name="T12" fmla="*/ 43 w 157"/>
                <a:gd name="T13" fmla="*/ 6 h 302"/>
                <a:gd name="T14" fmla="*/ 43 w 157"/>
                <a:gd name="T15" fmla="*/ 64 h 302"/>
                <a:gd name="T16" fmla="*/ 157 w 157"/>
                <a:gd name="T17"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302">
                  <a:moveTo>
                    <a:pt x="157" y="0"/>
                  </a:moveTo>
                  <a:cubicBezTo>
                    <a:pt x="157" y="38"/>
                    <a:pt x="157" y="38"/>
                    <a:pt x="157" y="38"/>
                  </a:cubicBezTo>
                  <a:cubicBezTo>
                    <a:pt x="90" y="38"/>
                    <a:pt x="43" y="79"/>
                    <a:pt x="43" y="137"/>
                  </a:cubicBezTo>
                  <a:cubicBezTo>
                    <a:pt x="43" y="302"/>
                    <a:pt x="43" y="302"/>
                    <a:pt x="43" y="302"/>
                  </a:cubicBezTo>
                  <a:cubicBezTo>
                    <a:pt x="0" y="302"/>
                    <a:pt x="0" y="302"/>
                    <a:pt x="0" y="302"/>
                  </a:cubicBezTo>
                  <a:cubicBezTo>
                    <a:pt x="0" y="6"/>
                    <a:pt x="0" y="6"/>
                    <a:pt x="0" y="6"/>
                  </a:cubicBezTo>
                  <a:cubicBezTo>
                    <a:pt x="43" y="6"/>
                    <a:pt x="43" y="6"/>
                    <a:pt x="43" y="6"/>
                  </a:cubicBezTo>
                  <a:cubicBezTo>
                    <a:pt x="43" y="64"/>
                    <a:pt x="43" y="64"/>
                    <a:pt x="43" y="64"/>
                  </a:cubicBezTo>
                  <a:cubicBezTo>
                    <a:pt x="60" y="25"/>
                    <a:pt x="103" y="0"/>
                    <a:pt x="1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5">
              <a:extLst>
                <a:ext uri="{FF2B5EF4-FFF2-40B4-BE49-F238E27FC236}">
                  <a16:creationId xmlns:a16="http://schemas.microsoft.com/office/drawing/2014/main" id="{1D3B2A8C-316B-4B50-9091-1B4AC66484A5}"/>
                </a:ext>
              </a:extLst>
            </p:cNvPr>
            <p:cNvSpPr>
              <a:spLocks noEditPoints="1"/>
            </p:cNvSpPr>
            <p:nvPr/>
          </p:nvSpPr>
          <p:spPr bwMode="black">
            <a:xfrm>
              <a:off x="4695" y="1982"/>
              <a:ext cx="374" cy="370"/>
            </a:xfrm>
            <a:custGeom>
              <a:avLst/>
              <a:gdLst>
                <a:gd name="T0" fmla="*/ 0 w 306"/>
                <a:gd name="T1" fmla="*/ 154 h 308"/>
                <a:gd name="T2" fmla="*/ 153 w 306"/>
                <a:gd name="T3" fmla="*/ 0 h 308"/>
                <a:gd name="T4" fmla="*/ 306 w 306"/>
                <a:gd name="T5" fmla="*/ 154 h 308"/>
                <a:gd name="T6" fmla="*/ 153 w 306"/>
                <a:gd name="T7" fmla="*/ 308 h 308"/>
                <a:gd name="T8" fmla="*/ 0 w 306"/>
                <a:gd name="T9" fmla="*/ 154 h 308"/>
                <a:gd name="T10" fmla="*/ 261 w 306"/>
                <a:gd name="T11" fmla="*/ 154 h 308"/>
                <a:gd name="T12" fmla="*/ 153 w 306"/>
                <a:gd name="T13" fmla="*/ 38 h 308"/>
                <a:gd name="T14" fmla="*/ 46 w 306"/>
                <a:gd name="T15" fmla="*/ 154 h 308"/>
                <a:gd name="T16" fmla="*/ 153 w 306"/>
                <a:gd name="T17" fmla="*/ 270 h 308"/>
                <a:gd name="T18" fmla="*/ 261 w 306"/>
                <a:gd name="T19" fmla="*/ 15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8">
                  <a:moveTo>
                    <a:pt x="0" y="154"/>
                  </a:moveTo>
                  <a:cubicBezTo>
                    <a:pt x="0" y="70"/>
                    <a:pt x="71" y="0"/>
                    <a:pt x="153" y="0"/>
                  </a:cubicBezTo>
                  <a:cubicBezTo>
                    <a:pt x="236" y="0"/>
                    <a:pt x="306" y="70"/>
                    <a:pt x="306" y="154"/>
                  </a:cubicBezTo>
                  <a:cubicBezTo>
                    <a:pt x="306" y="238"/>
                    <a:pt x="236" y="308"/>
                    <a:pt x="153" y="308"/>
                  </a:cubicBezTo>
                  <a:cubicBezTo>
                    <a:pt x="71" y="308"/>
                    <a:pt x="0" y="238"/>
                    <a:pt x="0" y="154"/>
                  </a:cubicBezTo>
                  <a:close/>
                  <a:moveTo>
                    <a:pt x="261" y="154"/>
                  </a:moveTo>
                  <a:cubicBezTo>
                    <a:pt x="261" y="91"/>
                    <a:pt x="212" y="38"/>
                    <a:pt x="153" y="38"/>
                  </a:cubicBezTo>
                  <a:cubicBezTo>
                    <a:pt x="95" y="38"/>
                    <a:pt x="46" y="91"/>
                    <a:pt x="46" y="154"/>
                  </a:cubicBezTo>
                  <a:cubicBezTo>
                    <a:pt x="46" y="217"/>
                    <a:pt x="95" y="270"/>
                    <a:pt x="153" y="270"/>
                  </a:cubicBezTo>
                  <a:cubicBezTo>
                    <a:pt x="212" y="270"/>
                    <a:pt x="261" y="217"/>
                    <a:pt x="261"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6">
              <a:extLst>
                <a:ext uri="{FF2B5EF4-FFF2-40B4-BE49-F238E27FC236}">
                  <a16:creationId xmlns:a16="http://schemas.microsoft.com/office/drawing/2014/main" id="{15C78FBB-9428-49FA-A406-331F81A8781F}"/>
                </a:ext>
              </a:extLst>
            </p:cNvPr>
            <p:cNvSpPr>
              <a:spLocks noEditPoints="1"/>
            </p:cNvSpPr>
            <p:nvPr/>
          </p:nvSpPr>
          <p:spPr bwMode="black">
            <a:xfrm>
              <a:off x="5161" y="1982"/>
              <a:ext cx="350" cy="481"/>
            </a:xfrm>
            <a:custGeom>
              <a:avLst/>
              <a:gdLst>
                <a:gd name="T0" fmla="*/ 286 w 286"/>
                <a:gd name="T1" fmla="*/ 154 h 400"/>
                <a:gd name="T2" fmla="*/ 150 w 286"/>
                <a:gd name="T3" fmla="*/ 308 h 400"/>
                <a:gd name="T4" fmla="*/ 42 w 286"/>
                <a:gd name="T5" fmla="*/ 246 h 400"/>
                <a:gd name="T6" fmla="*/ 42 w 286"/>
                <a:gd name="T7" fmla="*/ 400 h 400"/>
                <a:gd name="T8" fmla="*/ 0 w 286"/>
                <a:gd name="T9" fmla="*/ 400 h 400"/>
                <a:gd name="T10" fmla="*/ 0 w 286"/>
                <a:gd name="T11" fmla="*/ 6 h 400"/>
                <a:gd name="T12" fmla="*/ 42 w 286"/>
                <a:gd name="T13" fmla="*/ 6 h 400"/>
                <a:gd name="T14" fmla="*/ 42 w 286"/>
                <a:gd name="T15" fmla="*/ 62 h 400"/>
                <a:gd name="T16" fmla="*/ 150 w 286"/>
                <a:gd name="T17" fmla="*/ 0 h 400"/>
                <a:gd name="T18" fmla="*/ 286 w 286"/>
                <a:gd name="T19" fmla="*/ 154 h 400"/>
                <a:gd name="T20" fmla="*/ 240 w 286"/>
                <a:gd name="T21" fmla="*/ 154 h 400"/>
                <a:gd name="T22" fmla="*/ 142 w 286"/>
                <a:gd name="T23" fmla="*/ 38 h 400"/>
                <a:gd name="T24" fmla="*/ 42 w 286"/>
                <a:gd name="T25" fmla="*/ 154 h 400"/>
                <a:gd name="T26" fmla="*/ 142 w 286"/>
                <a:gd name="T27" fmla="*/ 270 h 400"/>
                <a:gd name="T28" fmla="*/ 240 w 286"/>
                <a:gd name="T29" fmla="*/ 15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400">
                  <a:moveTo>
                    <a:pt x="286" y="154"/>
                  </a:moveTo>
                  <a:cubicBezTo>
                    <a:pt x="286" y="244"/>
                    <a:pt x="227" y="308"/>
                    <a:pt x="150" y="308"/>
                  </a:cubicBezTo>
                  <a:cubicBezTo>
                    <a:pt x="102" y="308"/>
                    <a:pt x="65" y="285"/>
                    <a:pt x="42" y="246"/>
                  </a:cubicBezTo>
                  <a:cubicBezTo>
                    <a:pt x="42" y="400"/>
                    <a:pt x="42" y="400"/>
                    <a:pt x="42" y="400"/>
                  </a:cubicBezTo>
                  <a:cubicBezTo>
                    <a:pt x="0" y="400"/>
                    <a:pt x="0" y="400"/>
                    <a:pt x="0" y="400"/>
                  </a:cubicBezTo>
                  <a:cubicBezTo>
                    <a:pt x="0" y="6"/>
                    <a:pt x="0" y="6"/>
                    <a:pt x="0" y="6"/>
                  </a:cubicBezTo>
                  <a:cubicBezTo>
                    <a:pt x="42" y="6"/>
                    <a:pt x="42" y="6"/>
                    <a:pt x="42" y="6"/>
                  </a:cubicBezTo>
                  <a:cubicBezTo>
                    <a:pt x="42" y="62"/>
                    <a:pt x="42" y="62"/>
                    <a:pt x="42" y="62"/>
                  </a:cubicBezTo>
                  <a:cubicBezTo>
                    <a:pt x="65" y="23"/>
                    <a:pt x="102" y="0"/>
                    <a:pt x="150" y="0"/>
                  </a:cubicBezTo>
                  <a:cubicBezTo>
                    <a:pt x="227" y="0"/>
                    <a:pt x="286" y="64"/>
                    <a:pt x="286" y="154"/>
                  </a:cubicBezTo>
                  <a:close/>
                  <a:moveTo>
                    <a:pt x="240" y="154"/>
                  </a:moveTo>
                  <a:cubicBezTo>
                    <a:pt x="240" y="86"/>
                    <a:pt x="199" y="38"/>
                    <a:pt x="142" y="38"/>
                  </a:cubicBezTo>
                  <a:cubicBezTo>
                    <a:pt x="83" y="38"/>
                    <a:pt x="42" y="86"/>
                    <a:pt x="42" y="154"/>
                  </a:cubicBezTo>
                  <a:cubicBezTo>
                    <a:pt x="42" y="222"/>
                    <a:pt x="83" y="270"/>
                    <a:pt x="142" y="270"/>
                  </a:cubicBezTo>
                  <a:cubicBezTo>
                    <a:pt x="199" y="270"/>
                    <a:pt x="240" y="222"/>
                    <a:pt x="24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7">
              <a:extLst>
                <a:ext uri="{FF2B5EF4-FFF2-40B4-BE49-F238E27FC236}">
                  <a16:creationId xmlns:a16="http://schemas.microsoft.com/office/drawing/2014/main" id="{C1B41AC2-DF88-418C-89A8-77AE1C13487A}"/>
                </a:ext>
              </a:extLst>
            </p:cNvPr>
            <p:cNvSpPr>
              <a:spLocks noEditPoints="1"/>
            </p:cNvSpPr>
            <p:nvPr/>
          </p:nvSpPr>
          <p:spPr bwMode="black">
            <a:xfrm>
              <a:off x="5582" y="1982"/>
              <a:ext cx="373" cy="370"/>
            </a:xfrm>
            <a:custGeom>
              <a:avLst/>
              <a:gdLst>
                <a:gd name="T0" fmla="*/ 0 w 305"/>
                <a:gd name="T1" fmla="*/ 154 h 308"/>
                <a:gd name="T2" fmla="*/ 153 w 305"/>
                <a:gd name="T3" fmla="*/ 0 h 308"/>
                <a:gd name="T4" fmla="*/ 305 w 305"/>
                <a:gd name="T5" fmla="*/ 154 h 308"/>
                <a:gd name="T6" fmla="*/ 153 w 305"/>
                <a:gd name="T7" fmla="*/ 308 h 308"/>
                <a:gd name="T8" fmla="*/ 0 w 305"/>
                <a:gd name="T9" fmla="*/ 154 h 308"/>
                <a:gd name="T10" fmla="*/ 260 w 305"/>
                <a:gd name="T11" fmla="*/ 154 h 308"/>
                <a:gd name="T12" fmla="*/ 153 w 305"/>
                <a:gd name="T13" fmla="*/ 38 h 308"/>
                <a:gd name="T14" fmla="*/ 45 w 305"/>
                <a:gd name="T15" fmla="*/ 154 h 308"/>
                <a:gd name="T16" fmla="*/ 153 w 305"/>
                <a:gd name="T17" fmla="*/ 270 h 308"/>
                <a:gd name="T18" fmla="*/ 260 w 305"/>
                <a:gd name="T19" fmla="*/ 15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308">
                  <a:moveTo>
                    <a:pt x="0" y="154"/>
                  </a:moveTo>
                  <a:cubicBezTo>
                    <a:pt x="0" y="70"/>
                    <a:pt x="70" y="0"/>
                    <a:pt x="153" y="0"/>
                  </a:cubicBezTo>
                  <a:cubicBezTo>
                    <a:pt x="235" y="0"/>
                    <a:pt x="305" y="70"/>
                    <a:pt x="305" y="154"/>
                  </a:cubicBezTo>
                  <a:cubicBezTo>
                    <a:pt x="305" y="238"/>
                    <a:pt x="235" y="308"/>
                    <a:pt x="153" y="308"/>
                  </a:cubicBezTo>
                  <a:cubicBezTo>
                    <a:pt x="70" y="308"/>
                    <a:pt x="0" y="238"/>
                    <a:pt x="0" y="154"/>
                  </a:cubicBezTo>
                  <a:close/>
                  <a:moveTo>
                    <a:pt x="260" y="154"/>
                  </a:moveTo>
                  <a:cubicBezTo>
                    <a:pt x="260" y="91"/>
                    <a:pt x="211" y="38"/>
                    <a:pt x="153" y="38"/>
                  </a:cubicBezTo>
                  <a:cubicBezTo>
                    <a:pt x="94" y="38"/>
                    <a:pt x="45" y="91"/>
                    <a:pt x="45" y="154"/>
                  </a:cubicBezTo>
                  <a:cubicBezTo>
                    <a:pt x="45" y="217"/>
                    <a:pt x="94" y="270"/>
                    <a:pt x="153" y="270"/>
                  </a:cubicBezTo>
                  <a:cubicBezTo>
                    <a:pt x="211" y="270"/>
                    <a:pt x="260" y="217"/>
                    <a:pt x="26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18">
              <a:extLst>
                <a:ext uri="{FF2B5EF4-FFF2-40B4-BE49-F238E27FC236}">
                  <a16:creationId xmlns:a16="http://schemas.microsoft.com/office/drawing/2014/main" id="{8A52667A-7197-4718-A7CC-9DB76FD15044}"/>
                </a:ext>
              </a:extLst>
            </p:cNvPr>
            <p:cNvSpPr>
              <a:spLocks noChangeArrowheads="1"/>
            </p:cNvSpPr>
            <p:nvPr/>
          </p:nvSpPr>
          <p:spPr bwMode="black">
            <a:xfrm>
              <a:off x="6042" y="1865"/>
              <a:ext cx="52" cy="4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9">
              <a:extLst>
                <a:ext uri="{FF2B5EF4-FFF2-40B4-BE49-F238E27FC236}">
                  <a16:creationId xmlns:a16="http://schemas.microsoft.com/office/drawing/2014/main" id="{6E7E8DE2-C426-4707-B205-0D5D93A76152}"/>
                </a:ext>
              </a:extLst>
            </p:cNvPr>
            <p:cNvSpPr>
              <a:spLocks noEditPoints="1"/>
            </p:cNvSpPr>
            <p:nvPr/>
          </p:nvSpPr>
          <p:spPr bwMode="black">
            <a:xfrm>
              <a:off x="6191" y="1857"/>
              <a:ext cx="68" cy="488"/>
            </a:xfrm>
            <a:custGeom>
              <a:avLst/>
              <a:gdLst>
                <a:gd name="T0" fmla="*/ 0 w 56"/>
                <a:gd name="T1" fmla="*/ 28 h 406"/>
                <a:gd name="T2" fmla="*/ 29 w 56"/>
                <a:gd name="T3" fmla="*/ 0 h 406"/>
                <a:gd name="T4" fmla="*/ 56 w 56"/>
                <a:gd name="T5" fmla="*/ 28 h 406"/>
                <a:gd name="T6" fmla="*/ 29 w 56"/>
                <a:gd name="T7" fmla="*/ 57 h 406"/>
                <a:gd name="T8" fmla="*/ 0 w 56"/>
                <a:gd name="T9" fmla="*/ 28 h 406"/>
                <a:gd name="T10" fmla="*/ 7 w 56"/>
                <a:gd name="T11" fmla="*/ 110 h 406"/>
                <a:gd name="T12" fmla="*/ 50 w 56"/>
                <a:gd name="T13" fmla="*/ 110 h 406"/>
                <a:gd name="T14" fmla="*/ 50 w 56"/>
                <a:gd name="T15" fmla="*/ 406 h 406"/>
                <a:gd name="T16" fmla="*/ 7 w 56"/>
                <a:gd name="T17" fmla="*/ 406 h 406"/>
                <a:gd name="T18" fmla="*/ 7 w 56"/>
                <a:gd name="T19" fmla="*/ 11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06">
                  <a:moveTo>
                    <a:pt x="0" y="28"/>
                  </a:moveTo>
                  <a:cubicBezTo>
                    <a:pt x="0" y="13"/>
                    <a:pt x="13" y="0"/>
                    <a:pt x="29" y="0"/>
                  </a:cubicBezTo>
                  <a:cubicBezTo>
                    <a:pt x="44" y="0"/>
                    <a:pt x="56" y="13"/>
                    <a:pt x="56" y="28"/>
                  </a:cubicBezTo>
                  <a:cubicBezTo>
                    <a:pt x="56" y="44"/>
                    <a:pt x="44" y="57"/>
                    <a:pt x="29" y="57"/>
                  </a:cubicBezTo>
                  <a:cubicBezTo>
                    <a:pt x="13" y="57"/>
                    <a:pt x="0" y="44"/>
                    <a:pt x="0" y="28"/>
                  </a:cubicBezTo>
                  <a:close/>
                  <a:moveTo>
                    <a:pt x="7" y="110"/>
                  </a:moveTo>
                  <a:cubicBezTo>
                    <a:pt x="50" y="110"/>
                    <a:pt x="50" y="110"/>
                    <a:pt x="50" y="110"/>
                  </a:cubicBezTo>
                  <a:cubicBezTo>
                    <a:pt x="50" y="406"/>
                    <a:pt x="50" y="406"/>
                    <a:pt x="50" y="406"/>
                  </a:cubicBezTo>
                  <a:cubicBezTo>
                    <a:pt x="7" y="406"/>
                    <a:pt x="7" y="406"/>
                    <a:pt x="7" y="406"/>
                  </a:cubicBezTo>
                  <a:lnTo>
                    <a:pt x="7"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20">
              <a:extLst>
                <a:ext uri="{FF2B5EF4-FFF2-40B4-BE49-F238E27FC236}">
                  <a16:creationId xmlns:a16="http://schemas.microsoft.com/office/drawing/2014/main" id="{D3B127C7-22FD-48BC-9B8E-27EBE146499C}"/>
                </a:ext>
              </a:extLst>
            </p:cNvPr>
            <p:cNvSpPr>
              <a:spLocks/>
            </p:cNvSpPr>
            <p:nvPr/>
          </p:nvSpPr>
          <p:spPr bwMode="black">
            <a:xfrm>
              <a:off x="6335" y="1982"/>
              <a:ext cx="282" cy="370"/>
            </a:xfrm>
            <a:custGeom>
              <a:avLst/>
              <a:gdLst>
                <a:gd name="T0" fmla="*/ 0 w 230"/>
                <a:gd name="T1" fmla="*/ 264 h 308"/>
                <a:gd name="T2" fmla="*/ 22 w 230"/>
                <a:gd name="T3" fmla="*/ 233 h 308"/>
                <a:gd name="T4" fmla="*/ 122 w 230"/>
                <a:gd name="T5" fmla="*/ 270 h 308"/>
                <a:gd name="T6" fmla="*/ 187 w 230"/>
                <a:gd name="T7" fmla="*/ 224 h 308"/>
                <a:gd name="T8" fmla="*/ 113 w 230"/>
                <a:gd name="T9" fmla="*/ 170 h 308"/>
                <a:gd name="T10" fmla="*/ 14 w 230"/>
                <a:gd name="T11" fmla="*/ 86 h 308"/>
                <a:gd name="T12" fmla="*/ 118 w 230"/>
                <a:gd name="T13" fmla="*/ 0 h 308"/>
                <a:gd name="T14" fmla="*/ 223 w 230"/>
                <a:gd name="T15" fmla="*/ 33 h 308"/>
                <a:gd name="T16" fmla="*/ 203 w 230"/>
                <a:gd name="T17" fmla="*/ 66 h 308"/>
                <a:gd name="T18" fmla="*/ 118 w 230"/>
                <a:gd name="T19" fmla="*/ 38 h 308"/>
                <a:gd name="T20" fmla="*/ 57 w 230"/>
                <a:gd name="T21" fmla="*/ 81 h 308"/>
                <a:gd name="T22" fmla="*/ 134 w 230"/>
                <a:gd name="T23" fmla="*/ 133 h 308"/>
                <a:gd name="T24" fmla="*/ 230 w 230"/>
                <a:gd name="T25" fmla="*/ 219 h 308"/>
                <a:gd name="T26" fmla="*/ 122 w 230"/>
                <a:gd name="T27" fmla="*/ 308 h 308"/>
                <a:gd name="T28" fmla="*/ 0 w 230"/>
                <a:gd name="T29" fmla="*/ 26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0" h="308">
                  <a:moveTo>
                    <a:pt x="0" y="264"/>
                  </a:moveTo>
                  <a:cubicBezTo>
                    <a:pt x="22" y="233"/>
                    <a:pt x="22" y="233"/>
                    <a:pt x="22" y="233"/>
                  </a:cubicBezTo>
                  <a:cubicBezTo>
                    <a:pt x="56" y="258"/>
                    <a:pt x="90" y="270"/>
                    <a:pt x="122" y="270"/>
                  </a:cubicBezTo>
                  <a:cubicBezTo>
                    <a:pt x="161" y="270"/>
                    <a:pt x="187" y="252"/>
                    <a:pt x="187" y="224"/>
                  </a:cubicBezTo>
                  <a:cubicBezTo>
                    <a:pt x="187" y="192"/>
                    <a:pt x="153" y="182"/>
                    <a:pt x="113" y="170"/>
                  </a:cubicBezTo>
                  <a:cubicBezTo>
                    <a:pt x="42" y="150"/>
                    <a:pt x="14" y="129"/>
                    <a:pt x="14" y="86"/>
                  </a:cubicBezTo>
                  <a:cubicBezTo>
                    <a:pt x="14" y="33"/>
                    <a:pt x="59" y="0"/>
                    <a:pt x="118" y="0"/>
                  </a:cubicBezTo>
                  <a:cubicBezTo>
                    <a:pt x="154" y="0"/>
                    <a:pt x="192" y="12"/>
                    <a:pt x="223" y="33"/>
                  </a:cubicBezTo>
                  <a:cubicBezTo>
                    <a:pt x="203" y="66"/>
                    <a:pt x="203" y="66"/>
                    <a:pt x="203" y="66"/>
                  </a:cubicBezTo>
                  <a:cubicBezTo>
                    <a:pt x="173" y="47"/>
                    <a:pt x="144" y="38"/>
                    <a:pt x="118" y="38"/>
                  </a:cubicBezTo>
                  <a:cubicBezTo>
                    <a:pt x="85" y="38"/>
                    <a:pt x="57" y="53"/>
                    <a:pt x="57" y="81"/>
                  </a:cubicBezTo>
                  <a:cubicBezTo>
                    <a:pt x="57" y="107"/>
                    <a:pt x="79" y="115"/>
                    <a:pt x="134" y="133"/>
                  </a:cubicBezTo>
                  <a:cubicBezTo>
                    <a:pt x="181" y="147"/>
                    <a:pt x="230" y="163"/>
                    <a:pt x="230" y="219"/>
                  </a:cubicBezTo>
                  <a:cubicBezTo>
                    <a:pt x="230" y="274"/>
                    <a:pt x="183" y="308"/>
                    <a:pt x="122" y="308"/>
                  </a:cubicBezTo>
                  <a:cubicBezTo>
                    <a:pt x="81" y="308"/>
                    <a:pt x="36" y="293"/>
                    <a:pt x="0" y="2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4" name="Text Placeholder 43">
            <a:extLst>
              <a:ext uri="{FF2B5EF4-FFF2-40B4-BE49-F238E27FC236}">
                <a16:creationId xmlns:a16="http://schemas.microsoft.com/office/drawing/2014/main" id="{DDDC76C1-EE98-469A-A6AD-21148374D6C8}"/>
              </a:ext>
            </a:extLst>
          </p:cNvPr>
          <p:cNvSpPr>
            <a:spLocks noGrp="1"/>
          </p:cNvSpPr>
          <p:nvPr>
            <p:ph type="body" sz="quarter" idx="12" hasCustomPrompt="1"/>
          </p:nvPr>
        </p:nvSpPr>
        <p:spPr>
          <a:xfrm>
            <a:off x="598114" y="2908233"/>
            <a:ext cx="5354637" cy="895350"/>
          </a:xfrm>
        </p:spPr>
        <p:txBody>
          <a:bodyPr/>
          <a:lstStyle>
            <a:lvl1pPr>
              <a:defRPr sz="4900">
                <a:solidFill>
                  <a:schemeClr val="bg1"/>
                </a:solidFill>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dirty="0"/>
              <a:t>This is Metropolis</a:t>
            </a:r>
          </a:p>
        </p:txBody>
      </p:sp>
      <p:sp>
        <p:nvSpPr>
          <p:cNvPr id="9" name="Title 8">
            <a:extLst>
              <a:ext uri="{FF2B5EF4-FFF2-40B4-BE49-F238E27FC236}">
                <a16:creationId xmlns:a16="http://schemas.microsoft.com/office/drawing/2014/main" id="{029BE03A-21B0-4196-A033-4E90957BA156}"/>
              </a:ext>
            </a:extLst>
          </p:cNvPr>
          <p:cNvSpPr>
            <a:spLocks noGrp="1"/>
          </p:cNvSpPr>
          <p:nvPr>
            <p:ph type="title" hasCustomPrompt="1"/>
          </p:nvPr>
        </p:nvSpPr>
        <p:spPr/>
        <p:txBody>
          <a:bodyPr/>
          <a:lstStyle>
            <a:lvl1pPr>
              <a:defRPr>
                <a:solidFill>
                  <a:schemeClr val="bg1"/>
                </a:solidFill>
              </a:defRPr>
            </a:lvl1pPr>
          </a:lstStyle>
          <a:p>
            <a:r>
              <a:rPr lang="en-US" sz="2800" dirty="0">
                <a:solidFill>
                  <a:schemeClr val="bg1"/>
                </a:solidFill>
              </a:rPr>
              <a:t>Metropolis Font Check</a:t>
            </a:r>
          </a:p>
        </p:txBody>
      </p:sp>
      <p:sp>
        <p:nvSpPr>
          <p:cNvPr id="51" name="Subtitle 2">
            <a:extLst>
              <a:ext uri="{FF2B5EF4-FFF2-40B4-BE49-F238E27FC236}">
                <a16:creationId xmlns:a16="http://schemas.microsoft.com/office/drawing/2014/main" id="{CB049186-CC25-4BD3-8410-4DE62ED4B08B}"/>
              </a:ext>
            </a:extLst>
          </p:cNvPr>
          <p:cNvSpPr>
            <a:spLocks noGrp="1"/>
          </p:cNvSpPr>
          <p:nvPr>
            <p:ph type="subTitle" idx="10" hasCustomPrompt="1"/>
          </p:nvPr>
        </p:nvSpPr>
        <p:spPr>
          <a:xfrm>
            <a:off x="592866" y="838105"/>
            <a:ext cx="10962687" cy="247743"/>
          </a:xfrm>
        </p:spPr>
        <p:txBody>
          <a:bodyPr/>
          <a:lstStyle>
            <a:lvl1pPr marL="0" indent="0" algn="l">
              <a:buNone/>
              <a:defRPr sz="20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Is the Metropolis font installed on my computer?</a:t>
            </a:r>
          </a:p>
        </p:txBody>
      </p:sp>
      <p:sp>
        <p:nvSpPr>
          <p:cNvPr id="43" name="Rectangle 42">
            <a:extLst>
              <a:ext uri="{FF2B5EF4-FFF2-40B4-BE49-F238E27FC236}">
                <a16:creationId xmlns:a16="http://schemas.microsoft.com/office/drawing/2014/main" id="{51A92F24-FC82-4FA9-9362-801284731CC8}"/>
              </a:ext>
            </a:extLst>
          </p:cNvPr>
          <p:cNvSpPr/>
          <p:nvPr userDrawn="1"/>
        </p:nvSpPr>
        <p:spPr bwMode="gray">
          <a:xfrm>
            <a:off x="623363" y="1616678"/>
            <a:ext cx="4633737" cy="24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dirty="0">
                <a:solidFill>
                  <a:schemeClr val="accent4">
                    <a:lumMod val="75000"/>
                  </a:schemeClr>
                </a:solidFill>
              </a:rPr>
              <a:t>Do the fonts in these two sentences match on your screen?</a:t>
            </a:r>
          </a:p>
        </p:txBody>
      </p:sp>
      <p:cxnSp>
        <p:nvCxnSpPr>
          <p:cNvPr id="45" name="Straight Connector 44">
            <a:extLst>
              <a:ext uri="{FF2B5EF4-FFF2-40B4-BE49-F238E27FC236}">
                <a16:creationId xmlns:a16="http://schemas.microsoft.com/office/drawing/2014/main" id="{B59E37DB-3217-4772-AE8E-E9673A139975}"/>
              </a:ext>
            </a:extLst>
          </p:cNvPr>
          <p:cNvCxnSpPr>
            <a:cxnSpLocks/>
          </p:cNvCxnSpPr>
          <p:nvPr userDrawn="1"/>
        </p:nvCxnSpPr>
        <p:spPr>
          <a:xfrm>
            <a:off x="623364" y="1860778"/>
            <a:ext cx="7299849" cy="0"/>
          </a:xfrm>
          <a:prstGeom prst="line">
            <a:avLst/>
          </a:prstGeom>
          <a:ln w="25400">
            <a:solidFill>
              <a:schemeClr val="bg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77D2EEA5-A8C6-A14B-90CE-A101494ACCCA}"/>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1432634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8442F8FF-5DB1-44B3-AF2C-1A531EA36FEA}"/>
              </a:ext>
            </a:extLst>
          </p:cNvPr>
          <p:cNvGrpSpPr/>
          <p:nvPr userDrawn="1"/>
        </p:nvGrpSpPr>
        <p:grpSpPr bwMode="gray">
          <a:xfrm>
            <a:off x="0" y="0"/>
            <a:ext cx="12188826" cy="6858004"/>
            <a:chOff x="0" y="-4"/>
            <a:chExt cx="12188826" cy="6858004"/>
          </a:xfrm>
        </p:grpSpPr>
        <p:grpSp>
          <p:nvGrpSpPr>
            <p:cNvPr id="61" name="Group 60">
              <a:extLst>
                <a:ext uri="{FF2B5EF4-FFF2-40B4-BE49-F238E27FC236}">
                  <a16:creationId xmlns:a16="http://schemas.microsoft.com/office/drawing/2014/main" id="{E2F285D2-B641-461F-87F0-20A9C65B2EF7}"/>
                </a:ext>
              </a:extLst>
            </p:cNvPr>
            <p:cNvGrpSpPr/>
            <p:nvPr/>
          </p:nvGrpSpPr>
          <p:grpSpPr bwMode="gray">
            <a:xfrm>
              <a:off x="609441" y="1600198"/>
              <a:ext cx="10055941" cy="4580469"/>
              <a:chOff x="609441" y="1600198"/>
              <a:chExt cx="10055941" cy="4580469"/>
            </a:xfrm>
          </p:grpSpPr>
          <p:sp>
            <p:nvSpPr>
              <p:cNvPr id="110" name="Rectangle 109">
                <a:extLst>
                  <a:ext uri="{FF2B5EF4-FFF2-40B4-BE49-F238E27FC236}">
                    <a16:creationId xmlns:a16="http://schemas.microsoft.com/office/drawing/2014/main" id="{115EE1AC-AAA1-4CAF-886B-474B1A0C95C4}"/>
                  </a:ext>
                </a:extLst>
              </p:cNvPr>
              <p:cNvSpPr/>
              <p:nvPr/>
            </p:nvSpPr>
            <p:spPr bwMode="gray">
              <a:xfrm>
                <a:off x="609441" y="1600199"/>
                <a:ext cx="914203"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1" name="Rectangle 110">
                <a:extLst>
                  <a:ext uri="{FF2B5EF4-FFF2-40B4-BE49-F238E27FC236}">
                    <a16:creationId xmlns:a16="http://schemas.microsoft.com/office/drawing/2014/main" id="{7037B7F2-249C-4DB7-A4FF-AD7E08892A0F}"/>
                  </a:ext>
                </a:extLst>
              </p:cNvPr>
              <p:cNvSpPr/>
              <p:nvPr/>
            </p:nvSpPr>
            <p:spPr bwMode="gray">
              <a:xfrm>
                <a:off x="2436448" y="1600198"/>
                <a:ext cx="915282"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2" name="Rectangle 111">
                <a:extLst>
                  <a:ext uri="{FF2B5EF4-FFF2-40B4-BE49-F238E27FC236}">
                    <a16:creationId xmlns:a16="http://schemas.microsoft.com/office/drawing/2014/main" id="{6B02FE08-2379-4E6C-AE27-D7D2ECAB18B8}"/>
                  </a:ext>
                </a:extLst>
              </p:cNvPr>
              <p:cNvSpPr/>
              <p:nvPr/>
            </p:nvSpPr>
            <p:spPr bwMode="gray">
              <a:xfrm>
                <a:off x="4263453"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3" name="Rectangle 112">
                <a:extLst>
                  <a:ext uri="{FF2B5EF4-FFF2-40B4-BE49-F238E27FC236}">
                    <a16:creationId xmlns:a16="http://schemas.microsoft.com/office/drawing/2014/main" id="{D7C17E9A-3B70-4668-8EAE-9C7D73BACCA1}"/>
                  </a:ext>
                </a:extLst>
              </p:cNvPr>
              <p:cNvSpPr/>
              <p:nvPr/>
            </p:nvSpPr>
            <p:spPr bwMode="gray">
              <a:xfrm>
                <a:off x="6090459"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4" name="Rectangle 113">
                <a:extLst>
                  <a:ext uri="{FF2B5EF4-FFF2-40B4-BE49-F238E27FC236}">
                    <a16:creationId xmlns:a16="http://schemas.microsoft.com/office/drawing/2014/main" id="{E02751E5-34AD-4357-BC67-2269F668FD57}"/>
                  </a:ext>
                </a:extLst>
              </p:cNvPr>
              <p:cNvSpPr/>
              <p:nvPr/>
            </p:nvSpPr>
            <p:spPr bwMode="gray">
              <a:xfrm>
                <a:off x="7921943" y="1600198"/>
                <a:ext cx="916431"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5" name="Rectangle 114">
                <a:extLst>
                  <a:ext uri="{FF2B5EF4-FFF2-40B4-BE49-F238E27FC236}">
                    <a16:creationId xmlns:a16="http://schemas.microsoft.com/office/drawing/2014/main" id="{452A85DA-B39F-40AB-B423-9F7CCB3D0D63}"/>
                  </a:ext>
                </a:extLst>
              </p:cNvPr>
              <p:cNvSpPr/>
              <p:nvPr/>
            </p:nvSpPr>
            <p:spPr bwMode="gray">
              <a:xfrm>
                <a:off x="9750028" y="1600198"/>
                <a:ext cx="915354"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62" name="Group 61">
              <a:extLst>
                <a:ext uri="{FF2B5EF4-FFF2-40B4-BE49-F238E27FC236}">
                  <a16:creationId xmlns:a16="http://schemas.microsoft.com/office/drawing/2014/main" id="{C5C1459D-4F6E-4671-8566-3143311EA541}"/>
                </a:ext>
              </a:extLst>
            </p:cNvPr>
            <p:cNvGrpSpPr/>
            <p:nvPr userDrawn="1"/>
          </p:nvGrpSpPr>
          <p:grpSpPr bwMode="gray">
            <a:xfrm>
              <a:off x="0" y="-4"/>
              <a:ext cx="12188826" cy="6858004"/>
              <a:chOff x="0" y="-4"/>
              <a:chExt cx="12188826" cy="6858004"/>
            </a:xfrm>
          </p:grpSpPr>
          <p:grpSp>
            <p:nvGrpSpPr>
              <p:cNvPr id="63" name="Group 62">
                <a:extLst>
                  <a:ext uri="{FF2B5EF4-FFF2-40B4-BE49-F238E27FC236}">
                    <a16:creationId xmlns:a16="http://schemas.microsoft.com/office/drawing/2014/main" id="{015AFD00-19E3-4F92-9570-1F3E8AEC3EC4}"/>
                  </a:ext>
                </a:extLst>
              </p:cNvPr>
              <p:cNvGrpSpPr/>
              <p:nvPr>
                <p:custDataLst>
                  <p:tags r:id="rId1"/>
                </p:custDataLst>
              </p:nvPr>
            </p:nvGrpSpPr>
            <p:grpSpPr bwMode="gray">
              <a:xfrm>
                <a:off x="0" y="-4"/>
                <a:ext cx="12188826" cy="6858004"/>
                <a:chOff x="0" y="1"/>
                <a:chExt cx="12188826" cy="6858004"/>
              </a:xfrm>
            </p:grpSpPr>
            <p:grpSp>
              <p:nvGrpSpPr>
                <p:cNvPr id="65" name="Group 64">
                  <a:extLst>
                    <a:ext uri="{FF2B5EF4-FFF2-40B4-BE49-F238E27FC236}">
                      <a16:creationId xmlns:a16="http://schemas.microsoft.com/office/drawing/2014/main" id="{56B51E9A-9BC0-4A23-95C7-9E14C94FDF8A}"/>
                    </a:ext>
                  </a:extLst>
                </p:cNvPr>
                <p:cNvGrpSpPr/>
                <p:nvPr/>
              </p:nvGrpSpPr>
              <p:grpSpPr bwMode="gray">
                <a:xfrm>
                  <a:off x="609601" y="2684"/>
                  <a:ext cx="10962504" cy="6855315"/>
                  <a:chOff x="0" y="0"/>
                  <a:chExt cx="10962504" cy="6858000"/>
                </a:xfrm>
              </p:grpSpPr>
              <p:cxnSp>
                <p:nvCxnSpPr>
                  <p:cNvPr id="85" name="Straight Connector 84">
                    <a:extLst>
                      <a:ext uri="{FF2B5EF4-FFF2-40B4-BE49-F238E27FC236}">
                        <a16:creationId xmlns:a16="http://schemas.microsoft.com/office/drawing/2014/main" id="{5B6B4CFD-041A-4081-89A4-C2B194E6465E}"/>
                      </a:ext>
                    </a:extLst>
                  </p:cNvPr>
                  <p:cNvCxnSpPr/>
                  <p:nvPr/>
                </p:nvCxnSpPr>
                <p:spPr bwMode="gray">
                  <a:xfrm>
                    <a:off x="0"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63B978F-4215-434A-A0BE-E77776CE37B1}"/>
                      </a:ext>
                    </a:extLst>
                  </p:cNvPr>
                  <p:cNvCxnSpPr/>
                  <p:nvPr/>
                </p:nvCxnSpPr>
                <p:spPr bwMode="gray">
                  <a:xfrm>
                    <a:off x="91404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9EEB78C-3DA9-4AD7-BFB1-207EDE403F9D}"/>
                      </a:ext>
                    </a:extLst>
                  </p:cNvPr>
                  <p:cNvCxnSpPr/>
                  <p:nvPr/>
                </p:nvCxnSpPr>
                <p:spPr bwMode="gray">
                  <a:xfrm>
                    <a:off x="137106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F062D7CE-4A4A-4C41-833F-B30B3E74AEAC}"/>
                      </a:ext>
                    </a:extLst>
                  </p:cNvPr>
                  <p:cNvCxnSpPr/>
                  <p:nvPr/>
                </p:nvCxnSpPr>
                <p:spPr bwMode="gray">
                  <a:xfrm>
                    <a:off x="182808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19C628EF-969E-4429-A992-9AD0AFECF81E}"/>
                      </a:ext>
                    </a:extLst>
                  </p:cNvPr>
                  <p:cNvCxnSpPr/>
                  <p:nvPr/>
                </p:nvCxnSpPr>
                <p:spPr bwMode="gray">
                  <a:xfrm>
                    <a:off x="228510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C7BD383-0D5C-4E3A-99F7-4DC5A51DF948}"/>
                      </a:ext>
                    </a:extLst>
                  </p:cNvPr>
                  <p:cNvCxnSpPr/>
                  <p:nvPr/>
                </p:nvCxnSpPr>
                <p:spPr bwMode="gray">
                  <a:xfrm>
                    <a:off x="274212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AA2EE63-4F24-4A26-9268-D15D92D5B068}"/>
                      </a:ext>
                    </a:extLst>
                  </p:cNvPr>
                  <p:cNvCxnSpPr/>
                  <p:nvPr/>
                </p:nvCxnSpPr>
                <p:spPr bwMode="gray">
                  <a:xfrm>
                    <a:off x="319914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64BB08D-864A-44D4-88F6-679DBAE518B7}"/>
                      </a:ext>
                    </a:extLst>
                  </p:cNvPr>
                  <p:cNvCxnSpPr/>
                  <p:nvPr/>
                </p:nvCxnSpPr>
                <p:spPr bwMode="gray">
                  <a:xfrm>
                    <a:off x="365617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FA3F8A1-60DA-47E1-92DD-967475B2DF58}"/>
                      </a:ext>
                    </a:extLst>
                  </p:cNvPr>
                  <p:cNvCxnSpPr/>
                  <p:nvPr/>
                </p:nvCxnSpPr>
                <p:spPr bwMode="gray">
                  <a:xfrm>
                    <a:off x="411319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4DECF40D-CC60-45F8-B236-F9FAC1F3E8CF}"/>
                      </a:ext>
                    </a:extLst>
                  </p:cNvPr>
                  <p:cNvCxnSpPr/>
                  <p:nvPr/>
                </p:nvCxnSpPr>
                <p:spPr bwMode="gray">
                  <a:xfrm>
                    <a:off x="457021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23BAEC6-A3C2-4892-9093-BD8EA8A7E0F6}"/>
                      </a:ext>
                    </a:extLst>
                  </p:cNvPr>
                  <p:cNvCxnSpPr/>
                  <p:nvPr/>
                </p:nvCxnSpPr>
                <p:spPr bwMode="gray">
                  <a:xfrm>
                    <a:off x="502723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D4E16FB9-EDCA-4CA6-9212-0AEBFCE175D7}"/>
                      </a:ext>
                    </a:extLst>
                  </p:cNvPr>
                  <p:cNvCxnSpPr/>
                  <p:nvPr/>
                </p:nvCxnSpPr>
                <p:spPr bwMode="gray">
                  <a:xfrm>
                    <a:off x="548425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3AE637F-804F-4244-9AA9-FF4A629A143C}"/>
                      </a:ext>
                    </a:extLst>
                  </p:cNvPr>
                  <p:cNvCxnSpPr/>
                  <p:nvPr/>
                </p:nvCxnSpPr>
                <p:spPr bwMode="gray">
                  <a:xfrm>
                    <a:off x="594127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EFB8414-3949-428A-B700-7C38A44425B2}"/>
                      </a:ext>
                    </a:extLst>
                  </p:cNvPr>
                  <p:cNvCxnSpPr/>
                  <p:nvPr/>
                </p:nvCxnSpPr>
                <p:spPr bwMode="gray">
                  <a:xfrm>
                    <a:off x="639829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BA61D1AB-B7D2-4169-B38F-56371D50E1DA}"/>
                      </a:ext>
                    </a:extLst>
                  </p:cNvPr>
                  <p:cNvCxnSpPr/>
                  <p:nvPr/>
                </p:nvCxnSpPr>
                <p:spPr bwMode="gray">
                  <a:xfrm>
                    <a:off x="685532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00C4593-A442-4B6C-8E9D-80BFEB1746D6}"/>
                      </a:ext>
                    </a:extLst>
                  </p:cNvPr>
                  <p:cNvCxnSpPr/>
                  <p:nvPr/>
                </p:nvCxnSpPr>
                <p:spPr bwMode="gray">
                  <a:xfrm>
                    <a:off x="731234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5B5E413-FAFF-430F-B105-4D122D50AEE1}"/>
                      </a:ext>
                    </a:extLst>
                  </p:cNvPr>
                  <p:cNvCxnSpPr/>
                  <p:nvPr/>
                </p:nvCxnSpPr>
                <p:spPr bwMode="gray">
                  <a:xfrm>
                    <a:off x="776936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B845328-662D-4D12-A209-6A0B1E78DF14}"/>
                      </a:ext>
                    </a:extLst>
                  </p:cNvPr>
                  <p:cNvCxnSpPr/>
                  <p:nvPr/>
                </p:nvCxnSpPr>
                <p:spPr bwMode="gray">
                  <a:xfrm>
                    <a:off x="822638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2AC19B5D-D919-4A48-953C-03994329E19B}"/>
                      </a:ext>
                    </a:extLst>
                  </p:cNvPr>
                  <p:cNvCxnSpPr/>
                  <p:nvPr/>
                </p:nvCxnSpPr>
                <p:spPr bwMode="gray">
                  <a:xfrm>
                    <a:off x="914042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81C8DC-CB2F-445A-8F7B-5A864393B553}"/>
                      </a:ext>
                    </a:extLst>
                  </p:cNvPr>
                  <p:cNvCxnSpPr/>
                  <p:nvPr/>
                </p:nvCxnSpPr>
                <p:spPr bwMode="gray">
                  <a:xfrm>
                    <a:off x="868340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3CD9F68-6C35-4B43-B8E1-1ABF75D8D588}"/>
                      </a:ext>
                    </a:extLst>
                  </p:cNvPr>
                  <p:cNvCxnSpPr/>
                  <p:nvPr/>
                </p:nvCxnSpPr>
                <p:spPr bwMode="gray">
                  <a:xfrm>
                    <a:off x="959744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BBCE95B-721C-44A5-8B94-8F0E42FF53FE}"/>
                      </a:ext>
                    </a:extLst>
                  </p:cNvPr>
                  <p:cNvCxnSpPr/>
                  <p:nvPr/>
                </p:nvCxnSpPr>
                <p:spPr bwMode="gray">
                  <a:xfrm>
                    <a:off x="1005447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B934F61-1ED7-4209-A1E3-04C68085B10E}"/>
                      </a:ext>
                    </a:extLst>
                  </p:cNvPr>
                  <p:cNvCxnSpPr/>
                  <p:nvPr/>
                </p:nvCxnSpPr>
                <p:spPr bwMode="gray">
                  <a:xfrm>
                    <a:off x="1051149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F636E46-095E-439D-B78B-EBC72DB23290}"/>
                      </a:ext>
                    </a:extLst>
                  </p:cNvPr>
                  <p:cNvCxnSpPr/>
                  <p:nvPr/>
                </p:nvCxnSpPr>
                <p:spPr bwMode="gray">
                  <a:xfrm>
                    <a:off x="45702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61497272-E949-488B-B9F6-FD10BA6526BF}"/>
                      </a:ext>
                    </a:extLst>
                  </p:cNvPr>
                  <p:cNvCxnSpPr/>
                  <p:nvPr/>
                </p:nvCxnSpPr>
                <p:spPr bwMode="gray">
                  <a:xfrm>
                    <a:off x="10962504"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B645DFBA-090A-4E89-BFE2-570C1D04D7A5}"/>
                    </a:ext>
                  </a:extLst>
                </p:cNvPr>
                <p:cNvGrpSpPr/>
                <p:nvPr/>
              </p:nvGrpSpPr>
              <p:grpSpPr bwMode="gray">
                <a:xfrm>
                  <a:off x="0" y="1"/>
                  <a:ext cx="12188826" cy="6858004"/>
                  <a:chOff x="0" y="1"/>
                  <a:chExt cx="12188826" cy="6858004"/>
                </a:xfrm>
              </p:grpSpPr>
              <p:cxnSp>
                <p:nvCxnSpPr>
                  <p:cNvPr id="67" name="Straight Connector 66">
                    <a:extLst>
                      <a:ext uri="{FF2B5EF4-FFF2-40B4-BE49-F238E27FC236}">
                        <a16:creationId xmlns:a16="http://schemas.microsoft.com/office/drawing/2014/main" id="{E34689D4-9BAE-40BF-B953-E1A0CA4F5C15}"/>
                      </a:ext>
                    </a:extLst>
                  </p:cNvPr>
                  <p:cNvCxnSpPr/>
                  <p:nvPr/>
                </p:nvCxnSpPr>
                <p:spPr bwMode="gray">
                  <a:xfrm rot="5400000">
                    <a:off x="6094413" y="-609441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74A3364-6F4C-4749-A110-B336801330E0}"/>
                      </a:ext>
                    </a:extLst>
                  </p:cNvPr>
                  <p:cNvCxnSpPr/>
                  <p:nvPr/>
                </p:nvCxnSpPr>
                <p:spPr bwMode="gray">
                  <a:xfrm rot="5400000">
                    <a:off x="6094413" y="-56372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90EC6B6-039D-4549-B1B1-8FF8A3FC2F66}"/>
                      </a:ext>
                    </a:extLst>
                  </p:cNvPr>
                  <p:cNvCxnSpPr/>
                  <p:nvPr/>
                </p:nvCxnSpPr>
                <p:spPr bwMode="gray">
                  <a:xfrm rot="5400000">
                    <a:off x="6094413" y="-51800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155F4FAC-9412-45E9-99EC-FDC351D60453}"/>
                      </a:ext>
                    </a:extLst>
                  </p:cNvPr>
                  <p:cNvCxnSpPr/>
                  <p:nvPr/>
                </p:nvCxnSpPr>
                <p:spPr bwMode="gray">
                  <a:xfrm rot="5400000">
                    <a:off x="6094413" y="-31202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A0C0A33-67B3-48C9-9B83-C39DFDEF5E0A}"/>
                      </a:ext>
                    </a:extLst>
                  </p:cNvPr>
                  <p:cNvCxnSpPr/>
                  <p:nvPr/>
                </p:nvCxnSpPr>
                <p:spPr bwMode="gray">
                  <a:xfrm rot="5400000">
                    <a:off x="6094413" y="-26630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87FF284-D960-4A05-8053-9886608C6599}"/>
                      </a:ext>
                    </a:extLst>
                  </p:cNvPr>
                  <p:cNvCxnSpPr/>
                  <p:nvPr/>
                </p:nvCxnSpPr>
                <p:spPr bwMode="gray">
                  <a:xfrm rot="5400000">
                    <a:off x="6094413" y="-22058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BA61019-342C-4EDD-97C6-EDA59774644E}"/>
                      </a:ext>
                    </a:extLst>
                  </p:cNvPr>
                  <p:cNvCxnSpPr/>
                  <p:nvPr/>
                </p:nvCxnSpPr>
                <p:spPr bwMode="gray">
                  <a:xfrm rot="5400000">
                    <a:off x="6094413" y="-1748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34785CB-17D0-49DD-8DC9-3C93626DC776}"/>
                      </a:ext>
                    </a:extLst>
                  </p:cNvPr>
                  <p:cNvCxnSpPr/>
                  <p:nvPr/>
                </p:nvCxnSpPr>
                <p:spPr bwMode="gray">
                  <a:xfrm rot="5400000">
                    <a:off x="6094413" y="-12914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25DB222-E3A0-48A3-BBD5-FD2616577D2D}"/>
                      </a:ext>
                    </a:extLst>
                  </p:cNvPr>
                  <p:cNvCxnSpPr/>
                  <p:nvPr/>
                </p:nvCxnSpPr>
                <p:spPr bwMode="gray">
                  <a:xfrm rot="5400000">
                    <a:off x="6094413" y="-8342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433E4E5-A945-4652-B574-37C6580344B0}"/>
                      </a:ext>
                    </a:extLst>
                  </p:cNvPr>
                  <p:cNvCxnSpPr>
                    <a:cxnSpLocks/>
                  </p:cNvCxnSpPr>
                  <p:nvPr/>
                </p:nvCxnSpPr>
                <p:spPr bwMode="gray">
                  <a:xfrm flipH="1">
                    <a:off x="1" y="5717376"/>
                    <a:ext cx="12188825" cy="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52A597B-2B35-4BD4-B07E-D8CEF25A597D}"/>
                      </a:ext>
                    </a:extLst>
                  </p:cNvPr>
                  <p:cNvCxnSpPr/>
                  <p:nvPr/>
                </p:nvCxnSpPr>
                <p:spPr bwMode="gray">
                  <a:xfrm rot="5400000">
                    <a:off x="6094413" y="76359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351C336-9D65-42C9-A33F-6971E6322E46}"/>
                      </a:ext>
                    </a:extLst>
                  </p:cNvPr>
                  <p:cNvCxnSpPr/>
                  <p:nvPr/>
                </p:nvCxnSpPr>
                <p:spPr bwMode="gray">
                  <a:xfrm rot="5400000">
                    <a:off x="6094413" y="-5637212"/>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CAD9518-36D4-43F7-839D-D8FE389DF1F1}"/>
                      </a:ext>
                    </a:extLst>
                  </p:cNvPr>
                  <p:cNvCxnSpPr/>
                  <p:nvPr/>
                </p:nvCxnSpPr>
                <p:spPr bwMode="gray">
                  <a:xfrm rot="5400000">
                    <a:off x="6094413" y="-49514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5575B3F-2A8B-4175-B6A5-D60652B87ED0}"/>
                      </a:ext>
                    </a:extLst>
                  </p:cNvPr>
                  <p:cNvCxnSpPr/>
                  <p:nvPr/>
                </p:nvCxnSpPr>
                <p:spPr bwMode="gray">
                  <a:xfrm rot="5400000">
                    <a:off x="6094413" y="86257"/>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CCC90FC-8476-4A2A-8DF1-ECAB053A24FD}"/>
                      </a:ext>
                    </a:extLst>
                  </p:cNvPr>
                  <p:cNvCxnSpPr/>
                  <p:nvPr/>
                </p:nvCxnSpPr>
                <p:spPr bwMode="gray">
                  <a:xfrm rot="5400000">
                    <a:off x="6094413" y="30638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DFB03C8E-4661-465A-B25F-147D497525A0}"/>
                      </a:ext>
                    </a:extLst>
                  </p:cNvPr>
                  <p:cNvCxnSpPr/>
                  <p:nvPr/>
                </p:nvCxnSpPr>
                <p:spPr bwMode="gray">
                  <a:xfrm rot="5400000">
                    <a:off x="6094413" y="-4034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8C8E030-5491-4C40-9E10-B197BD5CD587}"/>
                      </a:ext>
                    </a:extLst>
                  </p:cNvPr>
                  <p:cNvCxnSpPr/>
                  <p:nvPr/>
                </p:nvCxnSpPr>
                <p:spPr bwMode="gray">
                  <a:xfrm rot="5400000">
                    <a:off x="6094413" y="-35774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0EBA261-0409-41DC-98E2-4BF8173333E9}"/>
                      </a:ext>
                    </a:extLst>
                  </p:cNvPr>
                  <p:cNvCxnSpPr>
                    <a:cxnSpLocks/>
                  </p:cNvCxnSpPr>
                  <p:nvPr/>
                </p:nvCxnSpPr>
                <p:spPr bwMode="gray">
                  <a:xfrm rot="5400000">
                    <a:off x="6094413" y="-44942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119DAC7-36FB-491E-A6EB-B78E57CAECBF}"/>
                  </a:ext>
                </a:extLst>
              </p:cNvPr>
              <p:cNvSpPr txBox="1"/>
              <p:nvPr userDrawn="1"/>
            </p:nvSpPr>
            <p:spPr bwMode="gray">
              <a:xfrm>
                <a:off x="592866" y="5723466"/>
                <a:ext cx="7329077" cy="474133"/>
              </a:xfrm>
              <a:prstGeom prst="rect">
                <a:avLst/>
              </a:prstGeom>
              <a:noFill/>
            </p:spPr>
            <p:txBody>
              <a:bodyPr wrap="square" lIns="0" tIns="0" rIns="0" bIns="0" rtlCol="0" anchor="b">
                <a:noAutofit/>
              </a:bodyPr>
              <a:lstStyle/>
              <a:p>
                <a:pPr>
                  <a:lnSpc>
                    <a:spcPct val="90000"/>
                  </a:lnSpc>
                </a:pPr>
                <a:r>
                  <a:rPr lang="en-US" sz="700" dirty="0"/>
                  <a:t>Footnote: Lorem ipsum dolor sit amet, consectetur adipiscing elit. Maecenas dui magna, sagittis at feugiat eget, viverra eu libero. Vestibulum a justo mi. Etiam blandit tempus odio. Fusce orci lectus, tincidunt eget hendrerit quis, blandit non</a:t>
                </a:r>
              </a:p>
            </p:txBody>
          </p:sp>
        </p:grpSp>
      </p:grpSp>
      <p:sp>
        <p:nvSpPr>
          <p:cNvPr id="58" name="TextBox 57">
            <a:extLst>
              <a:ext uri="{FF2B5EF4-FFF2-40B4-BE49-F238E27FC236}">
                <a16:creationId xmlns:a16="http://schemas.microsoft.com/office/drawing/2014/main" id="{6D891F77-9101-F345-818B-868B8894BB07}"/>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374289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B535B2D-9361-4E88-8BBD-C6E1EB066B37}"/>
              </a:ext>
            </a:extLst>
          </p:cNvPr>
          <p:cNvSpPr/>
          <p:nvPr userDrawn="1"/>
        </p:nvSpPr>
        <p:spPr>
          <a:xfrm>
            <a:off x="0" y="0"/>
            <a:ext cx="12188825" cy="6858000"/>
          </a:xfrm>
          <a:prstGeom prst="rect">
            <a:avLst/>
          </a:prstGeom>
          <a:solidFill>
            <a:srgbClr val="F8981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accent2"/>
              </a:solidFill>
            </a:endParaRPr>
          </a:p>
        </p:txBody>
      </p:sp>
      <p:sp>
        <p:nvSpPr>
          <p:cNvPr id="6" name="TextBox 5">
            <a:extLst>
              <a:ext uri="{FF2B5EF4-FFF2-40B4-BE49-F238E27FC236}">
                <a16:creationId xmlns:a16="http://schemas.microsoft.com/office/drawing/2014/main" id="{D5AED08D-D489-4C23-BFE9-9C4A6A94C4DA}"/>
              </a:ext>
            </a:extLst>
          </p:cNvPr>
          <p:cNvSpPr txBox="1"/>
          <p:nvPr userDrawn="1"/>
        </p:nvSpPr>
        <p:spPr>
          <a:xfrm>
            <a:off x="606392" y="721895"/>
            <a:ext cx="10876547" cy="4880008"/>
          </a:xfrm>
          <a:prstGeom prst="rect">
            <a:avLst/>
          </a:prstGeom>
          <a:noFill/>
        </p:spPr>
        <p:txBody>
          <a:bodyPr wrap="square" lIns="0" tIns="0" rIns="0" bIns="0" rtlCol="0" anchor="ctr">
            <a:noAutofit/>
          </a:bodyPr>
          <a:lstStyle/>
          <a:p>
            <a:pPr algn="ctr">
              <a:lnSpc>
                <a:spcPct val="90000"/>
              </a:lnSpc>
            </a:pPr>
            <a:r>
              <a:rPr lang="en-US" sz="5400" spc="300" dirty="0">
                <a:solidFill>
                  <a:schemeClr val="bg1"/>
                </a:solidFill>
              </a:rPr>
              <a:t>DO NOT USE </a:t>
            </a:r>
          </a:p>
          <a:p>
            <a:pPr algn="ctr">
              <a:lnSpc>
                <a:spcPct val="90000"/>
              </a:lnSpc>
            </a:pPr>
            <a:endParaRPr lang="en-US" sz="5400" spc="300" dirty="0">
              <a:solidFill>
                <a:schemeClr val="bg1"/>
              </a:solidFill>
            </a:endParaRPr>
          </a:p>
          <a:p>
            <a:pPr algn="ctr">
              <a:lnSpc>
                <a:spcPct val="90000"/>
              </a:lnSpc>
            </a:pPr>
            <a:r>
              <a:rPr lang="en-US" sz="5400" spc="300" dirty="0">
                <a:solidFill>
                  <a:schemeClr val="bg1"/>
                </a:solidFill>
              </a:rPr>
              <a:t>ALL LAYOUTS PAST THIS ARE NOT PART OF THIS TEMPLATE</a:t>
            </a:r>
          </a:p>
        </p:txBody>
      </p:sp>
      <p:sp>
        <p:nvSpPr>
          <p:cNvPr id="4" name="TextBox 3">
            <a:extLst>
              <a:ext uri="{FF2B5EF4-FFF2-40B4-BE49-F238E27FC236}">
                <a16:creationId xmlns:a16="http://schemas.microsoft.com/office/drawing/2014/main" id="{338A2E8F-0F63-D94D-A516-2582426C973E}"/>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324753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17" name="Picture 16"/>
          <p:cNvPicPr>
            <a:picLocks noChangeAspect="1"/>
          </p:cNvPicPr>
          <p:nvPr/>
        </p:nvPicPr>
        <p:blipFill>
          <a:blip r:embed="rId2">
            <a:extLst>
              <a:ext uri="{28A0092B-C50C-407E-A947-70E740481C1C}">
                <a14:useLocalDpi xmlns:a14="http://schemas.microsoft.com/office/drawing/2010/main"/>
              </a:ext>
            </a:extLst>
          </a:blip>
          <a:stretch>
            <a:fillRect/>
          </a:stretch>
        </p:blipFill>
        <p:spPr bwMode="ltGray">
          <a:xfrm>
            <a:off x="0" y="0"/>
            <a:ext cx="12188825" cy="6858246"/>
          </a:xfrm>
          <a:prstGeom prst="rect">
            <a:avLst/>
          </a:prstGeom>
        </p:spPr>
      </p:pic>
      <p:sp>
        <p:nvSpPr>
          <p:cNvPr id="2" name="Title 1"/>
          <p:cNvSpPr>
            <a:spLocks noGrp="1"/>
          </p:cNvSpPr>
          <p:nvPr>
            <p:ph type="ctrTitle"/>
          </p:nvPr>
        </p:nvSpPr>
        <p:spPr>
          <a:xfrm>
            <a:off x="609441" y="426720"/>
            <a:ext cx="9141619" cy="1097280"/>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609441" y="1600200"/>
            <a:ext cx="9141619" cy="685800"/>
          </a:xfrm>
        </p:spPr>
        <p:txBody>
          <a:bodyPr/>
          <a:lstStyle>
            <a:lvl1pPr marL="0" indent="0" algn="l">
              <a:lnSpc>
                <a:spcPct val="90000"/>
              </a:lnSpc>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18" name="Group 17"/>
          <p:cNvGrpSpPr/>
          <p:nvPr/>
        </p:nvGrpSpPr>
        <p:grpSpPr>
          <a:xfrm>
            <a:off x="10206138" y="6074829"/>
            <a:ext cx="1373087" cy="216433"/>
            <a:chOff x="-84138" y="5622925"/>
            <a:chExt cx="4330701" cy="682626"/>
          </a:xfrm>
          <a:solidFill>
            <a:srgbClr val="FFFFFF"/>
          </a:solidFill>
        </p:grpSpPr>
        <p:sp>
          <p:nvSpPr>
            <p:cNvPr id="19" name="Freeform 6"/>
            <p:cNvSpPr>
              <a:spLocks/>
            </p:cNvSpPr>
            <p:nvPr/>
          </p:nvSpPr>
          <p:spPr bwMode="auto">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717074"/>
                </a:solidFill>
              </a:endParaRPr>
            </a:p>
          </p:txBody>
        </p:sp>
        <p:sp>
          <p:nvSpPr>
            <p:cNvPr id="20" name="Freeform 7"/>
            <p:cNvSpPr>
              <a:spLocks/>
            </p:cNvSpPr>
            <p:nvPr/>
          </p:nvSpPr>
          <p:spPr bwMode="auto">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717074"/>
                </a:solidFill>
              </a:endParaRPr>
            </a:p>
          </p:txBody>
        </p:sp>
        <p:sp>
          <p:nvSpPr>
            <p:cNvPr id="21" name="Freeform 8"/>
            <p:cNvSpPr>
              <a:spLocks noEditPoints="1"/>
            </p:cNvSpPr>
            <p:nvPr/>
          </p:nvSpPr>
          <p:spPr bwMode="auto">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717074"/>
                </a:solidFill>
              </a:endParaRPr>
            </a:p>
          </p:txBody>
        </p:sp>
        <p:sp>
          <p:nvSpPr>
            <p:cNvPr id="22" name="Freeform 9"/>
            <p:cNvSpPr>
              <a:spLocks noEditPoints="1"/>
            </p:cNvSpPr>
            <p:nvPr/>
          </p:nvSpPr>
          <p:spPr bwMode="auto">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717074"/>
                </a:solidFill>
              </a:endParaRPr>
            </a:p>
          </p:txBody>
        </p:sp>
        <p:sp>
          <p:nvSpPr>
            <p:cNvPr id="23" name="Freeform 10"/>
            <p:cNvSpPr>
              <a:spLocks/>
            </p:cNvSpPr>
            <p:nvPr/>
          </p:nvSpPr>
          <p:spPr bwMode="auto">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717074"/>
                </a:solidFill>
              </a:endParaRPr>
            </a:p>
          </p:txBody>
        </p:sp>
        <p:sp>
          <p:nvSpPr>
            <p:cNvPr id="24" name="Freeform 11"/>
            <p:cNvSpPr>
              <a:spLocks noEditPoints="1"/>
            </p:cNvSpPr>
            <p:nvPr/>
          </p:nvSpPr>
          <p:spPr bwMode="auto">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717074"/>
                </a:solidFill>
              </a:endParaRPr>
            </a:p>
          </p:txBody>
        </p:sp>
        <p:sp>
          <p:nvSpPr>
            <p:cNvPr id="25" name="Freeform 12"/>
            <p:cNvSpPr>
              <a:spLocks noEditPoints="1"/>
            </p:cNvSpPr>
            <p:nvPr/>
          </p:nvSpPr>
          <p:spPr bwMode="auto">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717074"/>
                </a:solidFill>
              </a:endParaRPr>
            </a:p>
          </p:txBody>
        </p:sp>
      </p:grpSp>
      <p:sp>
        <p:nvSpPr>
          <p:cNvPr id="13" name="TextBox 12"/>
          <p:cNvSpPr txBox="1"/>
          <p:nvPr/>
        </p:nvSpPr>
        <p:spPr>
          <a:xfrm>
            <a:off x="9827519" y="6505956"/>
            <a:ext cx="1751706" cy="199644"/>
          </a:xfrm>
          <a:prstGeom prst="rect">
            <a:avLst/>
          </a:prstGeom>
          <a:noFill/>
        </p:spPr>
        <p:txBody>
          <a:bodyPr wrap="square" lIns="0" tIns="0" rIns="0" bIns="0" rtlCol="0">
            <a:noAutofit/>
          </a:bodyPr>
          <a:lstStyle/>
          <a:p>
            <a:pPr algn="r">
              <a:lnSpc>
                <a:spcPct val="90000"/>
              </a:lnSpc>
            </a:pPr>
            <a:r>
              <a:rPr lang="en-US" sz="700">
                <a:solidFill>
                  <a:prstClr val="white"/>
                </a:solidFill>
              </a:rPr>
              <a:t>© 2016 VMware Inc. All rights reserved.</a:t>
            </a:r>
          </a:p>
        </p:txBody>
      </p:sp>
      <p:sp>
        <p:nvSpPr>
          <p:cNvPr id="14" name="TextBox 13"/>
          <p:cNvSpPr txBox="1"/>
          <p:nvPr userDrawn="1"/>
        </p:nvSpPr>
        <p:spPr>
          <a:xfrm>
            <a:off x="9827519" y="6505956"/>
            <a:ext cx="1751706" cy="199644"/>
          </a:xfrm>
          <a:prstGeom prst="rect">
            <a:avLst/>
          </a:prstGeom>
          <a:noFill/>
        </p:spPr>
        <p:txBody>
          <a:bodyPr wrap="square" lIns="0" tIns="0" rIns="0" bIns="0" rtlCol="0">
            <a:noAutofit/>
          </a:bodyPr>
          <a:lstStyle/>
          <a:p>
            <a:pPr algn="r">
              <a:lnSpc>
                <a:spcPct val="90000"/>
              </a:lnSpc>
            </a:pPr>
            <a:r>
              <a:rPr lang="en-US" sz="700">
                <a:solidFill>
                  <a:prstClr val="white"/>
                </a:solidFill>
              </a:rPr>
              <a:t>© 2016 VMware Inc. All rights reserved.</a:t>
            </a:r>
          </a:p>
        </p:txBody>
      </p:sp>
      <p:sp>
        <p:nvSpPr>
          <p:cNvPr id="15" name="TextBox 14">
            <a:extLst>
              <a:ext uri="{FF2B5EF4-FFF2-40B4-BE49-F238E27FC236}">
                <a16:creationId xmlns:a16="http://schemas.microsoft.com/office/drawing/2014/main" id="{1D5B2435-69C5-BE43-8E6E-AF001E6553C7}"/>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13590673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a:solidFill>
                  <a:srgbClr val="717074">
                    <a:tint val="75000"/>
                  </a:srgbClr>
                </a:solidFill>
              </a:rPr>
              <a:t>CONFIDENTIAL</a:t>
            </a:r>
          </a:p>
        </p:txBody>
      </p:sp>
      <p:sp>
        <p:nvSpPr>
          <p:cNvPr id="5" name="Slide Number Placeholder 4"/>
          <p:cNvSpPr>
            <a:spLocks noGrp="1"/>
          </p:cNvSpPr>
          <p:nvPr>
            <p:ph type="sldNum" sz="quarter" idx="12"/>
          </p:nvPr>
        </p:nvSpPr>
        <p:spPr/>
        <p:txBody>
          <a:bodyPr/>
          <a:lstStyle/>
          <a:p>
            <a:fld id="{6EA6D8CF-3CDE-4807-BCD2-C9F2B831AAA5}" type="slidenum">
              <a:rPr lang="en-US" smtClean="0">
                <a:solidFill>
                  <a:prstClr val="white"/>
                </a:solidFill>
              </a:rPr>
              <a:pPr/>
              <a:t>‹#›</a:t>
            </a:fld>
            <a:endParaRPr lang="en-US">
              <a:solidFill>
                <a:prstClr val="white"/>
              </a:solidFill>
            </a:endParaRPr>
          </a:p>
        </p:txBody>
      </p:sp>
      <p:sp>
        <p:nvSpPr>
          <p:cNvPr id="6" name="TextBox 5">
            <a:extLst>
              <a:ext uri="{FF2B5EF4-FFF2-40B4-BE49-F238E27FC236}">
                <a16:creationId xmlns:a16="http://schemas.microsoft.com/office/drawing/2014/main" id="{A542205C-68D6-1441-B23C-ED1E2F038B79}"/>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16041107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330200"/>
            <a:ext cx="10969943" cy="812800"/>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solidFill>
                  <a:srgbClr val="717074">
                    <a:tint val="75000"/>
                  </a:srgbClr>
                </a:solidFill>
              </a:rPr>
              <a:t>CONFIDENTIAL</a:t>
            </a:r>
          </a:p>
        </p:txBody>
      </p:sp>
      <p:sp>
        <p:nvSpPr>
          <p:cNvPr id="6" name="Slide Number Placeholder 5"/>
          <p:cNvSpPr>
            <a:spLocks noGrp="1"/>
          </p:cNvSpPr>
          <p:nvPr>
            <p:ph type="sldNum" sz="quarter" idx="12"/>
          </p:nvPr>
        </p:nvSpPr>
        <p:spPr/>
        <p:txBody>
          <a:bodyPr/>
          <a:lstStyle/>
          <a:p>
            <a:fld id="{6EA6D8CF-3CDE-4807-BCD2-C9F2B831AAA5}" type="slidenum">
              <a:rPr lang="en-US" smtClean="0">
                <a:solidFill>
                  <a:prstClr val="white"/>
                </a:solidFill>
              </a:rPr>
              <a:pPr/>
              <a:t>‹#›</a:t>
            </a:fld>
            <a:endParaRPr lang="en-US">
              <a:solidFill>
                <a:prstClr val="white"/>
              </a:solidFill>
            </a:endParaRPr>
          </a:p>
        </p:txBody>
      </p:sp>
      <p:sp>
        <p:nvSpPr>
          <p:cNvPr id="7" name="TextBox 6">
            <a:extLst>
              <a:ext uri="{FF2B5EF4-FFF2-40B4-BE49-F238E27FC236}">
                <a16:creationId xmlns:a16="http://schemas.microsoft.com/office/drawing/2014/main" id="{9C8F885C-8078-9B40-9B62-DFC3CB7D1D68}"/>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18076986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Bullet_Title only">
    <p:spTree>
      <p:nvGrpSpPr>
        <p:cNvPr id="1" name=""/>
        <p:cNvGrpSpPr/>
        <p:nvPr/>
      </p:nvGrpSpPr>
      <p:grpSpPr>
        <a:xfrm>
          <a:off x="0" y="0"/>
          <a:ext cx="0" cy="0"/>
          <a:chOff x="0" y="0"/>
          <a:chExt cx="0" cy="0"/>
        </a:xfrm>
      </p:grpSpPr>
      <p:sp>
        <p:nvSpPr>
          <p:cNvPr id="3" name="Title Placeholder 5"/>
          <p:cNvSpPr>
            <a:spLocks noGrp="1"/>
          </p:cNvSpPr>
          <p:nvPr>
            <p:ph type="title"/>
          </p:nvPr>
        </p:nvSpPr>
        <p:spPr bwMode="auto">
          <a:xfrm>
            <a:off x="583536" y="455085"/>
            <a:ext cx="11124420" cy="975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2"/>
                </a:solidFill>
              </a:defRPr>
            </a:lvl1pPr>
          </a:lstStyle>
          <a:p>
            <a:pPr lvl="0"/>
            <a:r>
              <a:rPr lang="en-US"/>
              <a:t>Click to edit Master title style</a:t>
            </a:r>
            <a:endParaRPr lang="en-GB"/>
          </a:p>
        </p:txBody>
      </p:sp>
      <p:sp>
        <p:nvSpPr>
          <p:cNvPr id="4" name="TextBox 3">
            <a:extLst>
              <a:ext uri="{FF2B5EF4-FFF2-40B4-BE49-F238E27FC236}">
                <a16:creationId xmlns:a16="http://schemas.microsoft.com/office/drawing/2014/main" id="{492FF574-62A6-E84C-8750-F0B982F1208D}"/>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Tree>
    <p:extLst>
      <p:ext uri="{BB962C8B-B14F-4D97-AF65-F5344CB8AC3E}">
        <p14:creationId xmlns:p14="http://schemas.microsoft.com/office/powerpoint/2010/main" val="2143519623"/>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ullet Slide With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83537" y="1797051"/>
            <a:ext cx="11124419" cy="4224280"/>
          </a:xfrm>
          <a:prstGeom prst="rect">
            <a:avLst/>
          </a:prstGeom>
        </p:spPr>
        <p:txBody>
          <a:bodyPr lIns="91420" tIns="45710" rIns="91420" bIns="45710">
            <a:noAutofit/>
          </a:bodyPr>
          <a:lstStyle>
            <a:lvl1pPr marL="374449" indent="-298292">
              <a:lnSpc>
                <a:spcPct val="95000"/>
              </a:lnSpc>
              <a:spcBef>
                <a:spcPts val="1480"/>
              </a:spcBef>
              <a:buClr>
                <a:schemeClr val="tx1"/>
              </a:buClr>
              <a:buSzPct val="80000"/>
              <a:buFont typeface="Arial"/>
              <a:buChar char="•"/>
              <a:defRPr sz="4932" b="0" i="0">
                <a:solidFill>
                  <a:srgbClr val="676767"/>
                </a:solidFill>
                <a:latin typeface="+mn-lt"/>
                <a:cs typeface="CiscoSans ExtraLight"/>
              </a:defRPr>
            </a:lvl1pPr>
            <a:lvl2pPr marL="676973" indent="-287713">
              <a:lnSpc>
                <a:spcPct val="95000"/>
              </a:lnSpc>
              <a:spcBef>
                <a:spcPts val="600"/>
              </a:spcBef>
              <a:buClr>
                <a:schemeClr val="tx1"/>
              </a:buClr>
              <a:buSzPct val="80000"/>
              <a:buFont typeface="Arial"/>
              <a:buChar char="•"/>
              <a:defRPr sz="2399" b="0" i="0">
                <a:solidFill>
                  <a:srgbClr val="676767"/>
                </a:solidFill>
                <a:latin typeface="+mn-lt"/>
                <a:cs typeface="CiscoSans ExtraLight"/>
              </a:defRPr>
            </a:lvl2pPr>
            <a:lvl3pPr marL="996420" indent="-228479">
              <a:buClr>
                <a:schemeClr val="tx1"/>
              </a:buClr>
              <a:buSzPct val="80000"/>
              <a:buFont typeface="Arial"/>
              <a:buChar char="•"/>
              <a:defRPr sz="2132" b="0" i="0">
                <a:solidFill>
                  <a:srgbClr val="676767"/>
                </a:solidFill>
                <a:latin typeface="+mn-lt"/>
                <a:cs typeface="CiscoSans ExtraLight"/>
              </a:defRPr>
            </a:lvl3pPr>
            <a:lvl4pPr marL="1214319" indent="-228479">
              <a:buClr>
                <a:schemeClr val="tx1"/>
              </a:buClr>
              <a:buSzPct val="80000"/>
              <a:buFont typeface="Arial"/>
              <a:buChar char="•"/>
              <a:defRPr sz="1866" b="0" i="0">
                <a:solidFill>
                  <a:srgbClr val="676767"/>
                </a:solidFill>
                <a:latin typeface="+mn-lt"/>
                <a:cs typeface="CiscoSans ExtraLight"/>
              </a:defRPr>
            </a:lvl4pPr>
            <a:lvl5pPr marL="1442798" indent="-224247">
              <a:buClr>
                <a:schemeClr val="tx1"/>
              </a:buClr>
              <a:buSzPct val="80000"/>
              <a:buFont typeface="Arial"/>
              <a:buChar char="•"/>
              <a:defRPr sz="1600" b="0" i="0">
                <a:solidFill>
                  <a:srgbClr val="676767"/>
                </a:solidFill>
                <a:latin typeface="+mn-lt"/>
                <a:cs typeface="CiscoSans ExtraLight"/>
              </a:defRPr>
            </a:lvl5pPr>
          </a:lstStyle>
          <a:p>
            <a:pPr lvl="0"/>
            <a:r>
              <a:rPr lang="en-GB" dirty="0"/>
              <a:t>Click to edit text</a:t>
            </a:r>
          </a:p>
        </p:txBody>
      </p:sp>
      <p:sp>
        <p:nvSpPr>
          <p:cNvPr id="6" name="Title Placeholder 5"/>
          <p:cNvSpPr>
            <a:spLocks noGrp="1"/>
          </p:cNvSpPr>
          <p:nvPr>
            <p:ph type="title"/>
          </p:nvPr>
        </p:nvSpPr>
        <p:spPr bwMode="auto">
          <a:xfrm>
            <a:off x="583537" y="455085"/>
            <a:ext cx="11124419" cy="97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p>
            <a:pPr lvl="0"/>
            <a:r>
              <a:rPr lang="en-US"/>
              <a:t>Click to edit Master title style</a:t>
            </a:r>
            <a:endParaRPr lang="en-GB" dirty="0"/>
          </a:p>
        </p:txBody>
      </p:sp>
    </p:spTree>
    <p:extLst>
      <p:ext uri="{BB962C8B-B14F-4D97-AF65-F5344CB8AC3E}">
        <p14:creationId xmlns:p14="http://schemas.microsoft.com/office/powerpoint/2010/main" val="2067010854"/>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6726" y="254187"/>
            <a:ext cx="10955374" cy="744165"/>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3199790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0378" y="3450868"/>
            <a:ext cx="5961236" cy="1229360"/>
          </a:xfrm>
        </p:spPr>
        <p:txBody>
          <a:bodyPr wrap="square" anchor="b"/>
          <a:lstStyle>
            <a:lvl1pPr algn="l">
              <a:defRPr sz="3600" b="0" cap="none" baseline="0">
                <a:solidFill>
                  <a:schemeClr val="bg1"/>
                </a:solidFill>
              </a:defRPr>
            </a:lvl1pPr>
          </a:lstStyle>
          <a:p>
            <a:r>
              <a:rPr lang="en-US"/>
              <a:t>Click to Edit Master Title Style</a:t>
            </a:r>
            <a:endParaRPr lang="en-US" dirty="0"/>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02966" y="4768725"/>
            <a:ext cx="6863048" cy="700882"/>
          </a:xfrm>
        </p:spPr>
        <p:txBody>
          <a:bodyPr/>
          <a:lstStyle>
            <a:lvl1pPr marL="0" indent="0" algn="l">
              <a:buNone/>
              <a:defRPr sz="24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grpSp>
        <p:nvGrpSpPr>
          <p:cNvPr id="66" name="Group 65">
            <a:extLst>
              <a:ext uri="{FF2B5EF4-FFF2-40B4-BE49-F238E27FC236}">
                <a16:creationId xmlns:a16="http://schemas.microsoft.com/office/drawing/2014/main" id="{97E09E63-24A8-49D3-9685-8578A82AA161}"/>
              </a:ext>
            </a:extLst>
          </p:cNvPr>
          <p:cNvGrpSpPr/>
          <p:nvPr userDrawn="1"/>
        </p:nvGrpSpPr>
        <p:grpSpPr bwMode="white">
          <a:xfrm>
            <a:off x="617878" y="6446044"/>
            <a:ext cx="1099793" cy="173355"/>
            <a:chOff x="-84138" y="5622925"/>
            <a:chExt cx="4330701" cy="682626"/>
          </a:xfrm>
          <a:solidFill>
            <a:schemeClr val="bg1"/>
          </a:solidFill>
        </p:grpSpPr>
        <p:sp>
          <p:nvSpPr>
            <p:cNvPr id="67" name="Freeform 6">
              <a:extLst>
                <a:ext uri="{FF2B5EF4-FFF2-40B4-BE49-F238E27FC236}">
                  <a16:creationId xmlns:a16="http://schemas.microsoft.com/office/drawing/2014/main" id="{82AA2D8E-2CF2-47AE-8BA1-22AA0DC8C719}"/>
                </a:ext>
              </a:extLst>
            </p:cNvPr>
            <p:cNvSpPr>
              <a:spLocks/>
            </p:cNvSpPr>
            <p:nvPr userDrawn="1"/>
          </p:nvSpPr>
          <p:spPr bwMode="white">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68" name="Freeform 7">
              <a:extLst>
                <a:ext uri="{FF2B5EF4-FFF2-40B4-BE49-F238E27FC236}">
                  <a16:creationId xmlns:a16="http://schemas.microsoft.com/office/drawing/2014/main" id="{DB231781-0913-4FEB-A765-B02F9675E9A8}"/>
                </a:ext>
              </a:extLst>
            </p:cNvPr>
            <p:cNvSpPr>
              <a:spLocks/>
            </p:cNvSpPr>
            <p:nvPr userDrawn="1"/>
          </p:nvSpPr>
          <p:spPr bwMode="white">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69" name="Freeform 8">
              <a:extLst>
                <a:ext uri="{FF2B5EF4-FFF2-40B4-BE49-F238E27FC236}">
                  <a16:creationId xmlns:a16="http://schemas.microsoft.com/office/drawing/2014/main" id="{3ABF11FB-C738-4E99-9D81-B317B3B4FFF4}"/>
                </a:ext>
              </a:extLst>
            </p:cNvPr>
            <p:cNvSpPr>
              <a:spLocks noEditPoints="1"/>
            </p:cNvSpPr>
            <p:nvPr userDrawn="1"/>
          </p:nvSpPr>
          <p:spPr bwMode="white">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0" name="Freeform 9">
              <a:extLst>
                <a:ext uri="{FF2B5EF4-FFF2-40B4-BE49-F238E27FC236}">
                  <a16:creationId xmlns:a16="http://schemas.microsoft.com/office/drawing/2014/main" id="{21F9AEA1-3F12-4EE4-9B0A-11F6FC2F34FF}"/>
                </a:ext>
              </a:extLst>
            </p:cNvPr>
            <p:cNvSpPr>
              <a:spLocks noEditPoints="1"/>
            </p:cNvSpPr>
            <p:nvPr userDrawn="1"/>
          </p:nvSpPr>
          <p:spPr bwMode="white">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1" name="Freeform 10">
              <a:extLst>
                <a:ext uri="{FF2B5EF4-FFF2-40B4-BE49-F238E27FC236}">
                  <a16:creationId xmlns:a16="http://schemas.microsoft.com/office/drawing/2014/main" id="{87E382A9-F6F4-488E-98B8-A2C07D983E60}"/>
                </a:ext>
              </a:extLst>
            </p:cNvPr>
            <p:cNvSpPr>
              <a:spLocks/>
            </p:cNvSpPr>
            <p:nvPr userDrawn="1"/>
          </p:nvSpPr>
          <p:spPr bwMode="white">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2" name="Freeform 11">
              <a:extLst>
                <a:ext uri="{FF2B5EF4-FFF2-40B4-BE49-F238E27FC236}">
                  <a16:creationId xmlns:a16="http://schemas.microsoft.com/office/drawing/2014/main" id="{862FC631-21BD-4380-B20F-767EC3455CDB}"/>
                </a:ext>
              </a:extLst>
            </p:cNvPr>
            <p:cNvSpPr>
              <a:spLocks noEditPoints="1"/>
            </p:cNvSpPr>
            <p:nvPr userDrawn="1"/>
          </p:nvSpPr>
          <p:spPr bwMode="white">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73" name="Freeform 12">
              <a:extLst>
                <a:ext uri="{FF2B5EF4-FFF2-40B4-BE49-F238E27FC236}">
                  <a16:creationId xmlns:a16="http://schemas.microsoft.com/office/drawing/2014/main" id="{E30874F8-CC58-4DC5-8229-E1032A3E49B3}"/>
                </a:ext>
              </a:extLst>
            </p:cNvPr>
            <p:cNvSpPr>
              <a:spLocks noEditPoints="1"/>
            </p:cNvSpPr>
            <p:nvPr userDrawn="1"/>
          </p:nvSpPr>
          <p:spPr bwMode="white">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solidFill>
                  <a:schemeClr val="bg1"/>
                </a:solidFill>
                <a:latin typeface="+mj-lt"/>
              </a:rPr>
              <a:pPr algn="r">
                <a:lnSpc>
                  <a:spcPct val="90000"/>
                </a:lnSpc>
              </a:pPr>
              <a:t>‹#›</a:t>
            </a:fld>
            <a:endParaRPr lang="en-US" dirty="0">
              <a:solidFill>
                <a:schemeClr val="bg1"/>
              </a:solidFill>
              <a:latin typeface="+mj-lt"/>
            </a:endParaRPr>
          </a:p>
        </p:txBody>
      </p:sp>
      <p:sp>
        <p:nvSpPr>
          <p:cNvPr id="16" name="TextBox 15">
            <a:extLst>
              <a:ext uri="{FF2B5EF4-FFF2-40B4-BE49-F238E27FC236}">
                <a16:creationId xmlns:a16="http://schemas.microsoft.com/office/drawing/2014/main" id="{10B40497-F310-48EA-9016-3C0DFE5B848B}"/>
              </a:ext>
            </a:extLst>
          </p:cNvPr>
          <p:cNvSpPr txBox="1"/>
          <p:nvPr userDrawn="1"/>
        </p:nvSpPr>
        <p:spPr bwMode="white">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bg1"/>
                </a:solidFill>
                <a:latin typeface="+mj-lt"/>
              </a:rPr>
              <a:t>Confidential   </a:t>
            </a:r>
            <a:r>
              <a:rPr lang="en-US" sz="800" dirty="0">
                <a:solidFill>
                  <a:schemeClr val="bg1"/>
                </a:solidFill>
                <a:latin typeface="+mj-lt"/>
                <a:cs typeface="Arial" panose="020B0604020202020204" pitchFamily="34" charset="0"/>
              </a:rPr>
              <a:t>│</a:t>
            </a:r>
            <a:r>
              <a:rPr lang="en-US" sz="800" dirty="0">
                <a:solidFill>
                  <a:schemeClr val="bg1"/>
                </a:solidFill>
                <a:latin typeface="+mj-lt"/>
              </a:rPr>
              <a:t>  ©</a:t>
            </a:r>
            <a:r>
              <a:rPr lang="is-IS" sz="800" dirty="0">
                <a:solidFill>
                  <a:schemeClr val="bg1"/>
                </a:solidFill>
                <a:latin typeface="+mj-lt"/>
              </a:rPr>
              <a:t>2018</a:t>
            </a:r>
            <a:r>
              <a:rPr lang="en-US" sz="800" dirty="0">
                <a:solidFill>
                  <a:schemeClr val="bg1"/>
                </a:solidFill>
                <a:latin typeface="+mj-lt"/>
              </a:rPr>
              <a:t> VMware, Inc.</a:t>
            </a:r>
          </a:p>
          <a:p>
            <a:pPr>
              <a:lnSpc>
                <a:spcPct val="90000"/>
              </a:lnSpc>
            </a:pPr>
            <a:endParaRPr lang="en-US" sz="800" dirty="0">
              <a:solidFill>
                <a:schemeClr val="bg1"/>
              </a:solidFill>
              <a:latin typeface="+mj-lt"/>
            </a:endParaRPr>
          </a:p>
        </p:txBody>
      </p:sp>
    </p:spTree>
    <p:extLst>
      <p:ext uri="{BB962C8B-B14F-4D97-AF65-F5344CB8AC3E}">
        <p14:creationId xmlns:p14="http://schemas.microsoft.com/office/powerpoint/2010/main" val="2979471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BCFF92-6F45-4F17-811F-04EF3AFB1E0A}"/>
              </a:ext>
            </a:extLst>
          </p:cNvPr>
          <p:cNvPicPr>
            <a:picLocks noChangeAspect="1"/>
          </p:cNvPicPr>
          <p:nvPr userDrawn="1"/>
        </p:nvPicPr>
        <p:blipFill>
          <a:blip r:embed="rId2"/>
          <a:stretch>
            <a:fillRect/>
          </a:stretch>
        </p:blipFill>
        <p:spPr bwMode="ltGray">
          <a:xfrm>
            <a:off x="6465331" y="2011260"/>
            <a:ext cx="5724640" cy="4846740"/>
          </a:xfrm>
          <a:prstGeom prst="rect">
            <a:avLst/>
          </a:prstGeom>
        </p:spPr>
      </p:pic>
      <p:pic>
        <p:nvPicPr>
          <p:cNvPr id="17" name="Picture 16">
            <a:extLst>
              <a:ext uri="{FF2B5EF4-FFF2-40B4-BE49-F238E27FC236}">
                <a16:creationId xmlns:a16="http://schemas.microsoft.com/office/drawing/2014/main" id="{8D79F707-A9A4-48DB-B7A8-862A7F5F3DEF}"/>
              </a:ext>
            </a:extLst>
          </p:cNvPr>
          <p:cNvPicPr>
            <a:picLocks noChangeAspect="1"/>
          </p:cNvPicPr>
          <p:nvPr userDrawn="1"/>
        </p:nvPicPr>
        <p:blipFill>
          <a:blip r:embed="rId3"/>
          <a:stretch>
            <a:fillRect/>
          </a:stretch>
        </p:blipFill>
        <p:spPr bwMode="ltGray">
          <a:xfrm>
            <a:off x="0" y="0"/>
            <a:ext cx="2103302" cy="2121592"/>
          </a:xfrm>
          <a:prstGeom prst="rect">
            <a:avLst/>
          </a:prstGeom>
        </p:spPr>
      </p:pic>
      <p:sp>
        <p:nvSpPr>
          <p:cNvPr id="76" name="Text Placeholder 18">
            <a:extLst>
              <a:ext uri="{FF2B5EF4-FFF2-40B4-BE49-F238E27FC236}">
                <a16:creationId xmlns:a16="http://schemas.microsoft.com/office/drawing/2014/main" id="{09EEA1A0-09F6-4C94-911A-E94DE834987E}"/>
              </a:ext>
            </a:extLst>
          </p:cNvPr>
          <p:cNvSpPr>
            <a:spLocks noGrp="1"/>
          </p:cNvSpPr>
          <p:nvPr>
            <p:ph type="body" sz="quarter" idx="13" hasCustomPrompt="1"/>
          </p:nvPr>
        </p:nvSpPr>
        <p:spPr>
          <a:xfrm>
            <a:off x="1516688" y="5066406"/>
            <a:ext cx="4577726" cy="249299"/>
          </a:xfrm>
        </p:spPr>
        <p:txBody>
          <a:bodyPr wrap="square">
            <a:spAutoFit/>
          </a:bodyPr>
          <a:lstStyle>
            <a:lvl1pPr marL="0" indent="0">
              <a:spcBef>
                <a:spcPts val="0"/>
              </a:spcBef>
              <a:buClr>
                <a:schemeClr val="tx2"/>
              </a:buClr>
              <a:buSzPct val="100000"/>
              <a:buFont typeface="Metropolis" panose="00000500000000000000" pitchFamily="50" charset="0"/>
              <a:buNone/>
              <a:defRPr sz="1800">
                <a:solidFill>
                  <a:schemeClr val="accent4"/>
                </a:solidFill>
              </a:defRPr>
            </a:lvl1pPr>
            <a:lvl2pPr marL="273050" indent="0">
              <a:buNone/>
              <a:defRPr/>
            </a:lvl2pPr>
          </a:lstStyle>
          <a:p>
            <a:pPr lvl="0"/>
            <a:r>
              <a:rPr lang="en-US" dirty="0"/>
              <a:t>Source Name</a:t>
            </a:r>
          </a:p>
        </p:txBody>
      </p:sp>
      <p:sp>
        <p:nvSpPr>
          <p:cNvPr id="185" name="Picture Placeholder 184">
            <a:extLst>
              <a:ext uri="{FF2B5EF4-FFF2-40B4-BE49-F238E27FC236}">
                <a16:creationId xmlns:a16="http://schemas.microsoft.com/office/drawing/2014/main" id="{378C4D84-AD98-435A-9F11-B3CB29EA3CAA}"/>
              </a:ext>
            </a:extLst>
          </p:cNvPr>
          <p:cNvSpPr>
            <a:spLocks noGrp="1"/>
          </p:cNvSpPr>
          <p:nvPr>
            <p:ph type="pic" sz="quarter" idx="14" hasCustomPrompt="1"/>
          </p:nvPr>
        </p:nvSpPr>
        <p:spPr>
          <a:xfrm>
            <a:off x="8837613" y="457200"/>
            <a:ext cx="2740025" cy="1371600"/>
          </a:xfrm>
          <a:noFill/>
        </p:spPr>
        <p:txBody>
          <a:bodyPr anchor="ctr"/>
          <a:lstStyle>
            <a:lvl1pPr algn="ctr">
              <a:defRPr sz="2400" b="1">
                <a:solidFill>
                  <a:srgbClr val="F8981D"/>
                </a:solidFill>
              </a:defRPr>
            </a:lvl1pPr>
          </a:lstStyle>
          <a:p>
            <a:r>
              <a:rPr lang="en-US" dirty="0"/>
              <a:t>Click to insert logo or delete box if not needed</a:t>
            </a:r>
          </a:p>
        </p:txBody>
      </p:sp>
      <p:grpSp>
        <p:nvGrpSpPr>
          <p:cNvPr id="188" name="Group 187">
            <a:extLst>
              <a:ext uri="{FF2B5EF4-FFF2-40B4-BE49-F238E27FC236}">
                <a16:creationId xmlns:a16="http://schemas.microsoft.com/office/drawing/2014/main" id="{2925BD69-7B55-4D64-8B2C-06E34A6A573B}"/>
              </a:ext>
            </a:extLst>
          </p:cNvPr>
          <p:cNvGrpSpPr/>
          <p:nvPr userDrawn="1"/>
        </p:nvGrpSpPr>
        <p:grpSpPr bwMode="black">
          <a:xfrm>
            <a:off x="617878" y="6446044"/>
            <a:ext cx="1099793" cy="173355"/>
            <a:chOff x="-84138" y="5622925"/>
            <a:chExt cx="4330701" cy="682626"/>
          </a:xfrm>
        </p:grpSpPr>
        <p:sp>
          <p:nvSpPr>
            <p:cNvPr id="189" name="Freeform 6">
              <a:extLst>
                <a:ext uri="{FF2B5EF4-FFF2-40B4-BE49-F238E27FC236}">
                  <a16:creationId xmlns:a16="http://schemas.microsoft.com/office/drawing/2014/main" id="{2A6CDC2F-2239-466B-8A26-51E24B60D2AC}"/>
                </a:ext>
              </a:extLst>
            </p:cNvPr>
            <p:cNvSpPr>
              <a:spLocks/>
            </p:cNvSpPr>
            <p:nvPr userDrawn="1"/>
          </p:nvSpPr>
          <p:spPr bwMode="black">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90" name="Freeform 7">
              <a:extLst>
                <a:ext uri="{FF2B5EF4-FFF2-40B4-BE49-F238E27FC236}">
                  <a16:creationId xmlns:a16="http://schemas.microsoft.com/office/drawing/2014/main" id="{93E73CA8-B585-405F-9E3D-46EE1893D710}"/>
                </a:ext>
              </a:extLst>
            </p:cNvPr>
            <p:cNvSpPr>
              <a:spLocks/>
            </p:cNvSpPr>
            <p:nvPr userDrawn="1"/>
          </p:nvSpPr>
          <p:spPr bwMode="black">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91" name="Freeform 8">
              <a:extLst>
                <a:ext uri="{FF2B5EF4-FFF2-40B4-BE49-F238E27FC236}">
                  <a16:creationId xmlns:a16="http://schemas.microsoft.com/office/drawing/2014/main" id="{B40B0DE4-0E7F-4DE2-A215-B0E4BCF43755}"/>
                </a:ext>
              </a:extLst>
            </p:cNvPr>
            <p:cNvSpPr>
              <a:spLocks noEditPoints="1"/>
            </p:cNvSpPr>
            <p:nvPr userDrawn="1"/>
          </p:nvSpPr>
          <p:spPr bwMode="black">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92" name="Freeform 9">
              <a:extLst>
                <a:ext uri="{FF2B5EF4-FFF2-40B4-BE49-F238E27FC236}">
                  <a16:creationId xmlns:a16="http://schemas.microsoft.com/office/drawing/2014/main" id="{84A3CC07-CFF3-402C-88A1-0C33B169216C}"/>
                </a:ext>
              </a:extLst>
            </p:cNvPr>
            <p:cNvSpPr>
              <a:spLocks noEditPoints="1"/>
            </p:cNvSpPr>
            <p:nvPr userDrawn="1"/>
          </p:nvSpPr>
          <p:spPr bwMode="black">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93" name="Freeform 10">
              <a:extLst>
                <a:ext uri="{FF2B5EF4-FFF2-40B4-BE49-F238E27FC236}">
                  <a16:creationId xmlns:a16="http://schemas.microsoft.com/office/drawing/2014/main" id="{223CFCE1-BE7A-4664-929A-9AD81CA80454}"/>
                </a:ext>
              </a:extLst>
            </p:cNvPr>
            <p:cNvSpPr>
              <a:spLocks/>
            </p:cNvSpPr>
            <p:nvPr userDrawn="1"/>
          </p:nvSpPr>
          <p:spPr bwMode="black">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94" name="Freeform 11">
              <a:extLst>
                <a:ext uri="{FF2B5EF4-FFF2-40B4-BE49-F238E27FC236}">
                  <a16:creationId xmlns:a16="http://schemas.microsoft.com/office/drawing/2014/main" id="{53A2BE8A-BB25-4C20-B0B5-1FA2A33471E1}"/>
                </a:ext>
              </a:extLst>
            </p:cNvPr>
            <p:cNvSpPr>
              <a:spLocks noEditPoints="1"/>
            </p:cNvSpPr>
            <p:nvPr userDrawn="1"/>
          </p:nvSpPr>
          <p:spPr bwMode="black">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95" name="Freeform 12">
              <a:extLst>
                <a:ext uri="{FF2B5EF4-FFF2-40B4-BE49-F238E27FC236}">
                  <a16:creationId xmlns:a16="http://schemas.microsoft.com/office/drawing/2014/main" id="{6ACD31F9-9175-4E3B-B20A-0CBFA479BA61}"/>
                </a:ext>
              </a:extLst>
            </p:cNvPr>
            <p:cNvSpPr>
              <a:spLocks noEditPoints="1"/>
            </p:cNvSpPr>
            <p:nvPr userDrawn="1"/>
          </p:nvSpPr>
          <p:spPr bwMode="black">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solidFill>
                  <a:schemeClr val="bg1"/>
                </a:solidFill>
                <a:latin typeface="+mj-lt"/>
              </a:rPr>
              <a:pPr algn="r">
                <a:lnSpc>
                  <a:spcPct val="90000"/>
                </a:lnSpc>
              </a:pPr>
              <a:t>‹#›</a:t>
            </a:fld>
            <a:endParaRPr lang="en-US" dirty="0">
              <a:solidFill>
                <a:schemeClr val="bg1"/>
              </a:solidFill>
              <a:latin typeface="+mj-lt"/>
            </a:endParaRPr>
          </a:p>
        </p:txBody>
      </p:sp>
      <p:sp>
        <p:nvSpPr>
          <p:cNvPr id="24" name="TextBox 23">
            <a:extLst>
              <a:ext uri="{FF2B5EF4-FFF2-40B4-BE49-F238E27FC236}">
                <a16:creationId xmlns:a16="http://schemas.microsoft.com/office/drawing/2014/main" id="{4ED51C9E-7CEC-414C-A393-73D352F3496A}"/>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4" name="Text Placeholder 3">
            <a:extLst>
              <a:ext uri="{FF2B5EF4-FFF2-40B4-BE49-F238E27FC236}">
                <a16:creationId xmlns:a16="http://schemas.microsoft.com/office/drawing/2014/main" id="{11BEC66B-487A-4C1D-9541-C5DC72DD73E2}"/>
              </a:ext>
            </a:extLst>
          </p:cNvPr>
          <p:cNvSpPr>
            <a:spLocks noGrp="1"/>
          </p:cNvSpPr>
          <p:nvPr>
            <p:ph type="body" sz="quarter" idx="15"/>
          </p:nvPr>
        </p:nvSpPr>
        <p:spPr>
          <a:xfrm>
            <a:off x="1275012" y="1600200"/>
            <a:ext cx="6191001" cy="3200400"/>
          </a:xfrm>
        </p:spPr>
        <p:txBody>
          <a:bodyPr anchor="b"/>
          <a:lstStyle>
            <a:lvl1pPr marL="228600" indent="-228600">
              <a:buClr>
                <a:schemeClr val="tx2"/>
              </a:buClr>
              <a:buSzPct val="100000"/>
              <a:buFont typeface="Metropolis" panose="00000500000000000000" pitchFamily="50" charset="0"/>
              <a:buChar char="“"/>
              <a:defRPr sz="2800"/>
            </a:lvl1pPr>
          </a:lstStyle>
          <a:p>
            <a:pPr lvl="0"/>
            <a:r>
              <a:rPr lang="en-US"/>
              <a:t>Click to edit Master text styles</a:t>
            </a:r>
          </a:p>
        </p:txBody>
      </p:sp>
    </p:spTree>
    <p:extLst>
      <p:ext uri="{BB962C8B-B14F-4D97-AF65-F5344CB8AC3E}">
        <p14:creationId xmlns:p14="http://schemas.microsoft.com/office/powerpoint/2010/main" val="3589552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6" name="Text Placeholder 18">
            <a:extLst>
              <a:ext uri="{FF2B5EF4-FFF2-40B4-BE49-F238E27FC236}">
                <a16:creationId xmlns:a16="http://schemas.microsoft.com/office/drawing/2014/main" id="{09EEA1A0-09F6-4C94-911A-E94DE834987E}"/>
              </a:ext>
            </a:extLst>
          </p:cNvPr>
          <p:cNvSpPr>
            <a:spLocks noGrp="1"/>
          </p:cNvSpPr>
          <p:nvPr>
            <p:ph type="body" sz="quarter" idx="13" hasCustomPrompt="1"/>
          </p:nvPr>
        </p:nvSpPr>
        <p:spPr>
          <a:xfrm>
            <a:off x="7451601" y="5726367"/>
            <a:ext cx="4126506" cy="276999"/>
          </a:xfrm>
        </p:spPr>
        <p:txBody>
          <a:bodyPr>
            <a:spAutoFit/>
          </a:bodyPr>
          <a:lstStyle>
            <a:lvl1pPr marL="0" indent="0">
              <a:lnSpc>
                <a:spcPct val="100000"/>
              </a:lnSpc>
              <a:spcBef>
                <a:spcPts val="0"/>
              </a:spcBef>
              <a:buClr>
                <a:schemeClr val="tx2"/>
              </a:buClr>
              <a:buSzPct val="100000"/>
              <a:buFont typeface="Metropolis" panose="00000500000000000000" pitchFamily="50" charset="0"/>
              <a:buNone/>
              <a:defRPr sz="1800">
                <a:solidFill>
                  <a:schemeClr val="bg1"/>
                </a:solidFill>
              </a:defRPr>
            </a:lvl1pPr>
            <a:lvl2pPr marL="273050" indent="0">
              <a:buNone/>
              <a:defRPr/>
            </a:lvl2pPr>
          </a:lstStyle>
          <a:p>
            <a:pPr lvl="0"/>
            <a:r>
              <a:rPr lang="en-US" dirty="0"/>
              <a:t>Source Name</a:t>
            </a:r>
          </a:p>
        </p:txBody>
      </p:sp>
      <p:grpSp>
        <p:nvGrpSpPr>
          <p:cNvPr id="6" name="Group 5">
            <a:extLst>
              <a:ext uri="{FF2B5EF4-FFF2-40B4-BE49-F238E27FC236}">
                <a16:creationId xmlns:a16="http://schemas.microsoft.com/office/drawing/2014/main" id="{EBE887AA-466F-4819-9C71-E7A3469F9FED}"/>
              </a:ext>
            </a:extLst>
          </p:cNvPr>
          <p:cNvGrpSpPr/>
          <p:nvPr userDrawn="1"/>
        </p:nvGrpSpPr>
        <p:grpSpPr>
          <a:xfrm>
            <a:off x="617878" y="6446044"/>
            <a:ext cx="1099793" cy="173355"/>
            <a:chOff x="-84138" y="5622925"/>
            <a:chExt cx="4330701" cy="682626"/>
          </a:xfrm>
          <a:solidFill>
            <a:schemeClr val="bg1"/>
          </a:solidFill>
        </p:grpSpPr>
        <p:sp>
          <p:nvSpPr>
            <p:cNvPr id="7" name="Freeform 6">
              <a:extLst>
                <a:ext uri="{FF2B5EF4-FFF2-40B4-BE49-F238E27FC236}">
                  <a16:creationId xmlns:a16="http://schemas.microsoft.com/office/drawing/2014/main" id="{F4067B72-DBFB-4029-8D5B-F1FF1EBE1362}"/>
                </a:ext>
              </a:extLst>
            </p:cNvPr>
            <p:cNvSpPr>
              <a:spLocks/>
            </p:cNvSpPr>
            <p:nvPr userDrawn="1"/>
          </p:nvSpPr>
          <p:spPr bwMode="auto">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8" name="Freeform 7">
              <a:extLst>
                <a:ext uri="{FF2B5EF4-FFF2-40B4-BE49-F238E27FC236}">
                  <a16:creationId xmlns:a16="http://schemas.microsoft.com/office/drawing/2014/main" id="{4B12C03C-6596-4EA0-AD8E-20898D0524A4}"/>
                </a:ext>
              </a:extLst>
            </p:cNvPr>
            <p:cNvSpPr>
              <a:spLocks/>
            </p:cNvSpPr>
            <p:nvPr userDrawn="1"/>
          </p:nvSpPr>
          <p:spPr bwMode="auto">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9" name="Freeform 8">
              <a:extLst>
                <a:ext uri="{FF2B5EF4-FFF2-40B4-BE49-F238E27FC236}">
                  <a16:creationId xmlns:a16="http://schemas.microsoft.com/office/drawing/2014/main" id="{75EC5438-9CA3-451C-BE1E-32649BA580EB}"/>
                </a:ext>
              </a:extLst>
            </p:cNvPr>
            <p:cNvSpPr>
              <a:spLocks noEditPoints="1"/>
            </p:cNvSpPr>
            <p:nvPr userDrawn="1"/>
          </p:nvSpPr>
          <p:spPr bwMode="auto">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0" name="Freeform 9">
              <a:extLst>
                <a:ext uri="{FF2B5EF4-FFF2-40B4-BE49-F238E27FC236}">
                  <a16:creationId xmlns:a16="http://schemas.microsoft.com/office/drawing/2014/main" id="{CC779E55-6092-45FD-A207-F5F87653E646}"/>
                </a:ext>
              </a:extLst>
            </p:cNvPr>
            <p:cNvSpPr>
              <a:spLocks noEditPoints="1"/>
            </p:cNvSpPr>
            <p:nvPr userDrawn="1"/>
          </p:nvSpPr>
          <p:spPr bwMode="auto">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1" name="Freeform 10">
              <a:extLst>
                <a:ext uri="{FF2B5EF4-FFF2-40B4-BE49-F238E27FC236}">
                  <a16:creationId xmlns:a16="http://schemas.microsoft.com/office/drawing/2014/main" id="{C46B14FE-24C9-470A-A53B-7F3145207318}"/>
                </a:ext>
              </a:extLst>
            </p:cNvPr>
            <p:cNvSpPr>
              <a:spLocks/>
            </p:cNvSpPr>
            <p:nvPr userDrawn="1"/>
          </p:nvSpPr>
          <p:spPr bwMode="auto">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2" name="Freeform 11">
              <a:extLst>
                <a:ext uri="{FF2B5EF4-FFF2-40B4-BE49-F238E27FC236}">
                  <a16:creationId xmlns:a16="http://schemas.microsoft.com/office/drawing/2014/main" id="{9E375347-E880-4672-992A-C5D936A9A8B3}"/>
                </a:ext>
              </a:extLst>
            </p:cNvPr>
            <p:cNvSpPr>
              <a:spLocks noEditPoints="1"/>
            </p:cNvSpPr>
            <p:nvPr userDrawn="1"/>
          </p:nvSpPr>
          <p:spPr bwMode="auto">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3" name="Freeform 12">
              <a:extLst>
                <a:ext uri="{FF2B5EF4-FFF2-40B4-BE49-F238E27FC236}">
                  <a16:creationId xmlns:a16="http://schemas.microsoft.com/office/drawing/2014/main" id="{73103450-85A9-4D5B-A458-2662F6E6A1B8}"/>
                </a:ext>
              </a:extLst>
            </p:cNvPr>
            <p:cNvSpPr>
              <a:spLocks noEditPoints="1"/>
            </p:cNvSpPr>
            <p:nvPr userDrawn="1"/>
          </p:nvSpPr>
          <p:spPr bwMode="auto">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14" name="TextBox 13">
            <a:extLst>
              <a:ext uri="{FF2B5EF4-FFF2-40B4-BE49-F238E27FC236}">
                <a16:creationId xmlns:a16="http://schemas.microsoft.com/office/drawing/2014/main" id="{1509C4AD-2E3F-4500-A723-1F51B4906D51}"/>
              </a:ext>
            </a:extLst>
          </p:cNvPr>
          <p:cNvSpPr txBox="1"/>
          <p:nvPr userDrawn="1"/>
        </p:nvSpPr>
        <p:spPr bwMode="white">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bg1"/>
                </a:solidFill>
                <a:latin typeface="+mj-lt"/>
              </a:rPr>
              <a:t>Confidential   </a:t>
            </a:r>
            <a:r>
              <a:rPr lang="en-US" sz="800" dirty="0">
                <a:solidFill>
                  <a:schemeClr val="bg1"/>
                </a:solidFill>
                <a:latin typeface="+mj-lt"/>
                <a:cs typeface="Arial" panose="020B0604020202020204" pitchFamily="34" charset="0"/>
              </a:rPr>
              <a:t>│</a:t>
            </a:r>
            <a:r>
              <a:rPr lang="en-US" sz="800" dirty="0">
                <a:solidFill>
                  <a:schemeClr val="bg1"/>
                </a:solidFill>
                <a:latin typeface="+mj-lt"/>
              </a:rPr>
              <a:t>  ©</a:t>
            </a:r>
            <a:r>
              <a:rPr lang="is-IS" sz="800" dirty="0">
                <a:solidFill>
                  <a:schemeClr val="bg1"/>
                </a:solidFill>
                <a:latin typeface="+mj-lt"/>
              </a:rPr>
              <a:t>2018</a:t>
            </a:r>
            <a:r>
              <a:rPr lang="en-US" sz="800" dirty="0">
                <a:solidFill>
                  <a:schemeClr val="bg1"/>
                </a:solidFill>
                <a:latin typeface="+mj-lt"/>
              </a:rPr>
              <a:t> VMware, Inc.</a:t>
            </a:r>
          </a:p>
          <a:p>
            <a:pPr>
              <a:lnSpc>
                <a:spcPct val="90000"/>
              </a:lnSpc>
            </a:pPr>
            <a:endParaRPr lang="en-US" sz="800" dirty="0">
              <a:solidFill>
                <a:schemeClr val="bg1"/>
              </a:solidFill>
              <a:latin typeface="+mj-lt"/>
            </a:endParaRPr>
          </a:p>
        </p:txBody>
      </p:sp>
      <p:sp>
        <p:nvSpPr>
          <p:cNvPr id="16" name="TextBox 15">
            <a:extLst>
              <a:ext uri="{FF2B5EF4-FFF2-40B4-BE49-F238E27FC236}">
                <a16:creationId xmlns:a16="http://schemas.microsoft.com/office/drawing/2014/main" id="{967669F2-DB92-4920-A8A8-826B25591FE9}"/>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solidFill>
                  <a:schemeClr val="bg1"/>
                </a:solidFill>
                <a:latin typeface="+mj-lt"/>
              </a:rPr>
              <a:pPr algn="r">
                <a:lnSpc>
                  <a:spcPct val="90000"/>
                </a:lnSpc>
              </a:pPr>
              <a:t>‹#›</a:t>
            </a:fld>
            <a:endParaRPr lang="en-US" dirty="0">
              <a:solidFill>
                <a:schemeClr val="bg1"/>
              </a:solidFill>
              <a:latin typeface="+mj-lt"/>
            </a:endParaRPr>
          </a:p>
        </p:txBody>
      </p:sp>
      <p:sp>
        <p:nvSpPr>
          <p:cNvPr id="3" name="Text Placeholder 2">
            <a:extLst>
              <a:ext uri="{FF2B5EF4-FFF2-40B4-BE49-F238E27FC236}">
                <a16:creationId xmlns:a16="http://schemas.microsoft.com/office/drawing/2014/main" id="{7DB57474-E36F-40E3-9802-188CF74382D7}"/>
              </a:ext>
            </a:extLst>
          </p:cNvPr>
          <p:cNvSpPr>
            <a:spLocks noGrp="1"/>
          </p:cNvSpPr>
          <p:nvPr>
            <p:ph type="body" sz="quarter" idx="14" hasCustomPrompt="1"/>
          </p:nvPr>
        </p:nvSpPr>
        <p:spPr>
          <a:xfrm>
            <a:off x="7213600" y="3886200"/>
            <a:ext cx="4364038" cy="1670050"/>
          </a:xfrm>
        </p:spPr>
        <p:txBody>
          <a:bodyPr anchor="b"/>
          <a:lstStyle>
            <a:lvl1pPr marL="228600" indent="-228600">
              <a:buClr>
                <a:schemeClr val="bg1"/>
              </a:buClr>
              <a:buSzPct val="100000"/>
              <a:buFont typeface="Metropolis" panose="00000500000000000000" pitchFamily="50" charset="0"/>
              <a:buChar char="“"/>
              <a:defRPr sz="2800">
                <a:solidFill>
                  <a:schemeClr val="bg1"/>
                </a:solidFill>
              </a:defRPr>
            </a:lvl1pPr>
            <a:lvl2pPr marL="27305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a:t>
            </a:r>
            <a:r>
              <a:rPr lang="en-US" dirty="0"/>
              <a:t>text styles</a:t>
            </a:r>
          </a:p>
        </p:txBody>
      </p:sp>
    </p:spTree>
    <p:extLst>
      <p:ext uri="{BB962C8B-B14F-4D97-AF65-F5344CB8AC3E}">
        <p14:creationId xmlns:p14="http://schemas.microsoft.com/office/powerpoint/2010/main" val="2040527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p:nvPr>
        </p:nvSpPr>
        <p:spPr>
          <a:xfrm>
            <a:off x="616505" y="1600201"/>
            <a:ext cx="10972800" cy="4572000"/>
          </a:xfrm>
        </p:spPr>
        <p:txBody>
          <a:bodyPr/>
          <a:lstStyle>
            <a:lvl1pPr>
              <a:spcBef>
                <a:spcPts val="1500"/>
              </a:spcBef>
              <a:defRPr/>
            </a:lvl1pPr>
            <a:lvl2pPr>
              <a:spcBef>
                <a:spcPts val="300"/>
              </a:spcBef>
              <a:defRPr/>
            </a:lvl2pPr>
            <a:lvl5pPr>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a:extLst>
              <a:ext uri="{FF2B5EF4-FFF2-40B4-BE49-F238E27FC236}">
                <a16:creationId xmlns:a16="http://schemas.microsoft.com/office/drawing/2014/main" id="{427E3E8B-0F66-4996-9785-6E9531D89A5A}"/>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2" name="TextBox 11">
            <a:extLst>
              <a:ext uri="{FF2B5EF4-FFF2-40B4-BE49-F238E27FC236}">
                <a16:creationId xmlns:a16="http://schemas.microsoft.com/office/drawing/2014/main" id="{2A38E960-BC30-41E5-821A-130489A6F141}"/>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3" name="Title 2">
            <a:extLst>
              <a:ext uri="{FF2B5EF4-FFF2-40B4-BE49-F238E27FC236}">
                <a16:creationId xmlns:a16="http://schemas.microsoft.com/office/drawing/2014/main" id="{A9985EB2-1092-4CE8-9D04-7D84E433A1FE}"/>
              </a:ext>
            </a:extLst>
          </p:cNvPr>
          <p:cNvSpPr>
            <a:spLocks noGrp="1"/>
          </p:cNvSpPr>
          <p:nvPr>
            <p:ph type="title"/>
          </p:nvPr>
        </p:nvSpPr>
        <p:spPr>
          <a:xfrm>
            <a:off x="579809" y="412751"/>
            <a:ext cx="11001004" cy="384048"/>
          </a:xfrm>
        </p:spPr>
        <p:txBody>
          <a:bodyPr wrap="none"/>
          <a:lstStyle/>
          <a:p>
            <a:r>
              <a:rPr lang="en-US"/>
              <a:t>Click to edit Master title style</a:t>
            </a:r>
            <a:endParaRPr lang="en-US" dirty="0"/>
          </a:p>
        </p:txBody>
      </p:sp>
      <p:sp>
        <p:nvSpPr>
          <p:cNvPr id="8" name="Subtitle 2">
            <a:extLst>
              <a:ext uri="{FF2B5EF4-FFF2-40B4-BE49-F238E27FC236}">
                <a16:creationId xmlns:a16="http://schemas.microsoft.com/office/drawing/2014/main" id="{216D2F66-BB7F-4F0E-A224-A105F87676EF}"/>
              </a:ext>
            </a:extLst>
          </p:cNvPr>
          <p:cNvSpPr>
            <a:spLocks noGrp="1"/>
          </p:cNvSpPr>
          <p:nvPr>
            <p:ph type="subTitle" idx="10"/>
          </p:nvPr>
        </p:nvSpPr>
        <p:spPr>
          <a:xfrm>
            <a:off x="592866" y="811830"/>
            <a:ext cx="1098794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7804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latin typeface="+mj-lt"/>
              </a:rPr>
              <a:pPr algn="r">
                <a:lnSpc>
                  <a:spcPct val="90000"/>
                </a:lnSpc>
              </a:pPr>
              <a:t>‹#›</a:t>
            </a:fld>
            <a:endParaRPr lang="en-US" dirty="0">
              <a:latin typeface="+mj-lt"/>
            </a:endParaRPr>
          </a:p>
        </p:txBody>
      </p:sp>
      <p:sp>
        <p:nvSpPr>
          <p:cNvPr id="12" name="TextBox 11">
            <a:extLst>
              <a:ext uri="{FF2B5EF4-FFF2-40B4-BE49-F238E27FC236}">
                <a16:creationId xmlns:a16="http://schemas.microsoft.com/office/drawing/2014/main" id="{043FF99D-8522-4698-BE65-7CC8406878E4}"/>
              </a:ext>
            </a:extLst>
          </p:cNvPr>
          <p:cNvSpPr txBox="1"/>
          <p:nvPr userDrawn="1"/>
        </p:nvSpPr>
        <p:spPr>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tx1"/>
                </a:solidFill>
                <a:latin typeface="+mj-lt"/>
              </a:rPr>
              <a:t>Confidential   </a:t>
            </a:r>
            <a:r>
              <a:rPr lang="en-US" sz="800" dirty="0">
                <a:solidFill>
                  <a:schemeClr val="tx1"/>
                </a:solidFill>
                <a:latin typeface="+mj-lt"/>
                <a:cs typeface="Arial" panose="020B0604020202020204" pitchFamily="34" charset="0"/>
              </a:rPr>
              <a:t>│</a:t>
            </a:r>
            <a:r>
              <a:rPr lang="en-US" sz="800" dirty="0">
                <a:solidFill>
                  <a:schemeClr val="tx1"/>
                </a:solidFill>
                <a:latin typeface="+mj-lt"/>
              </a:rPr>
              <a:t>  ©</a:t>
            </a:r>
            <a:r>
              <a:rPr lang="is-IS" sz="800" dirty="0">
                <a:solidFill>
                  <a:schemeClr val="tx1"/>
                </a:solidFill>
                <a:latin typeface="+mj-lt"/>
              </a:rPr>
              <a:t>2018</a:t>
            </a:r>
            <a:r>
              <a:rPr lang="en-US" sz="800" dirty="0">
                <a:solidFill>
                  <a:schemeClr val="tx1"/>
                </a:solidFill>
                <a:latin typeface="+mj-lt"/>
              </a:rPr>
              <a:t> VMware, Inc.</a:t>
            </a:r>
          </a:p>
          <a:p>
            <a:pPr>
              <a:lnSpc>
                <a:spcPct val="90000"/>
              </a:lnSpc>
            </a:pPr>
            <a:endParaRPr lang="en-US" sz="800" dirty="0">
              <a:solidFill>
                <a:schemeClr val="tx1"/>
              </a:solidFill>
              <a:latin typeface="+mj-lt"/>
            </a:endParaRPr>
          </a:p>
        </p:txBody>
      </p:sp>
      <p:sp>
        <p:nvSpPr>
          <p:cNvPr id="6" name="Title 5">
            <a:extLst>
              <a:ext uri="{FF2B5EF4-FFF2-40B4-BE49-F238E27FC236}">
                <a16:creationId xmlns:a16="http://schemas.microsoft.com/office/drawing/2014/main" id="{2E333358-58C9-4949-98D5-BC5D4A3168CB}"/>
              </a:ext>
            </a:extLst>
          </p:cNvPr>
          <p:cNvSpPr>
            <a:spLocks noGrp="1"/>
          </p:cNvSpPr>
          <p:nvPr>
            <p:ph type="title"/>
          </p:nvPr>
        </p:nvSpPr>
        <p:spPr/>
        <p:txBody>
          <a:bodyPr wrap="none"/>
          <a:lstStyle/>
          <a:p>
            <a:r>
              <a:rPr lang="en-US"/>
              <a:t>Click to edit Master title style</a:t>
            </a: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p:nvPr>
        </p:nvSpPr>
        <p:spPr>
          <a:xfrm>
            <a:off x="592866" y="811830"/>
            <a:ext cx="10962687"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90594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Photo – Green">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0C1CF85-FDE0-4FD4-AE75-520789FA51B5}"/>
              </a:ext>
            </a:extLst>
          </p:cNvPr>
          <p:cNvSpPr txBox="1"/>
          <p:nvPr userDrawn="1"/>
        </p:nvSpPr>
        <p:spPr bwMode="white">
          <a:xfrm>
            <a:off x="2117556" y="6510278"/>
            <a:ext cx="1965493" cy="150871"/>
          </a:xfrm>
          <a:prstGeom prst="rect">
            <a:avLst/>
          </a:prstGeom>
          <a:noFill/>
        </p:spPr>
        <p:txBody>
          <a:bodyPr wrap="square" lIns="0" tIns="0" rIns="0" bIns="0" rtlCol="0">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800" dirty="0">
                <a:solidFill>
                  <a:schemeClr val="bg1"/>
                </a:solidFill>
                <a:latin typeface="+mj-lt"/>
              </a:rPr>
              <a:t>Confidential   </a:t>
            </a:r>
            <a:r>
              <a:rPr lang="en-US" sz="800" dirty="0">
                <a:solidFill>
                  <a:schemeClr val="bg1"/>
                </a:solidFill>
                <a:latin typeface="+mj-lt"/>
                <a:cs typeface="Arial" panose="020B0604020202020204" pitchFamily="34" charset="0"/>
              </a:rPr>
              <a:t>│</a:t>
            </a:r>
            <a:r>
              <a:rPr lang="en-US" sz="800" dirty="0">
                <a:solidFill>
                  <a:schemeClr val="bg1"/>
                </a:solidFill>
                <a:latin typeface="+mj-lt"/>
              </a:rPr>
              <a:t>  ©</a:t>
            </a:r>
            <a:r>
              <a:rPr lang="is-IS" sz="800" dirty="0">
                <a:solidFill>
                  <a:schemeClr val="bg1"/>
                </a:solidFill>
                <a:latin typeface="+mj-lt"/>
              </a:rPr>
              <a:t>2018</a:t>
            </a:r>
            <a:r>
              <a:rPr lang="en-US" sz="800" dirty="0">
                <a:solidFill>
                  <a:schemeClr val="bg1"/>
                </a:solidFill>
                <a:latin typeface="+mj-lt"/>
              </a:rPr>
              <a:t> VMware, Inc.</a:t>
            </a:r>
          </a:p>
          <a:p>
            <a:pPr>
              <a:lnSpc>
                <a:spcPct val="90000"/>
              </a:lnSpc>
            </a:pPr>
            <a:endParaRPr lang="en-US" sz="800" dirty="0">
              <a:solidFill>
                <a:schemeClr val="bg1"/>
              </a:solidFill>
              <a:latin typeface="+mj-lt"/>
            </a:endParaRPr>
          </a:p>
        </p:txBody>
      </p:sp>
      <p:grpSp>
        <p:nvGrpSpPr>
          <p:cNvPr id="13" name="Group 12">
            <a:extLst>
              <a:ext uri="{FF2B5EF4-FFF2-40B4-BE49-F238E27FC236}">
                <a16:creationId xmlns:a16="http://schemas.microsoft.com/office/drawing/2014/main" id="{F5814392-5D30-411F-9F47-D111CEA5871F}"/>
              </a:ext>
            </a:extLst>
          </p:cNvPr>
          <p:cNvGrpSpPr/>
          <p:nvPr userDrawn="1"/>
        </p:nvGrpSpPr>
        <p:grpSpPr bwMode="white">
          <a:xfrm>
            <a:off x="617878" y="6446044"/>
            <a:ext cx="1099793" cy="173355"/>
            <a:chOff x="-84138" y="5622925"/>
            <a:chExt cx="4330701" cy="682626"/>
          </a:xfrm>
          <a:solidFill>
            <a:schemeClr val="bg1"/>
          </a:solidFill>
        </p:grpSpPr>
        <p:sp>
          <p:nvSpPr>
            <p:cNvPr id="14" name="Freeform 6">
              <a:extLst>
                <a:ext uri="{FF2B5EF4-FFF2-40B4-BE49-F238E27FC236}">
                  <a16:creationId xmlns:a16="http://schemas.microsoft.com/office/drawing/2014/main" id="{3318E63F-0425-4B1D-8187-20EDB5E75016}"/>
                </a:ext>
              </a:extLst>
            </p:cNvPr>
            <p:cNvSpPr>
              <a:spLocks/>
            </p:cNvSpPr>
            <p:nvPr userDrawn="1"/>
          </p:nvSpPr>
          <p:spPr bwMode="white">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5" name="Freeform 7">
              <a:extLst>
                <a:ext uri="{FF2B5EF4-FFF2-40B4-BE49-F238E27FC236}">
                  <a16:creationId xmlns:a16="http://schemas.microsoft.com/office/drawing/2014/main" id="{B30C3582-3060-4E26-8D88-82DE78548B94}"/>
                </a:ext>
              </a:extLst>
            </p:cNvPr>
            <p:cNvSpPr>
              <a:spLocks/>
            </p:cNvSpPr>
            <p:nvPr userDrawn="1"/>
          </p:nvSpPr>
          <p:spPr bwMode="white">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6" name="Freeform 8">
              <a:extLst>
                <a:ext uri="{FF2B5EF4-FFF2-40B4-BE49-F238E27FC236}">
                  <a16:creationId xmlns:a16="http://schemas.microsoft.com/office/drawing/2014/main" id="{6FD21AC7-603F-4EAA-AF33-D10309C573F2}"/>
                </a:ext>
              </a:extLst>
            </p:cNvPr>
            <p:cNvSpPr>
              <a:spLocks noEditPoints="1"/>
            </p:cNvSpPr>
            <p:nvPr userDrawn="1"/>
          </p:nvSpPr>
          <p:spPr bwMode="white">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7" name="Freeform 9">
              <a:extLst>
                <a:ext uri="{FF2B5EF4-FFF2-40B4-BE49-F238E27FC236}">
                  <a16:creationId xmlns:a16="http://schemas.microsoft.com/office/drawing/2014/main" id="{6A3B4F65-A2ED-4298-9FC7-6504E5F1CCBC}"/>
                </a:ext>
              </a:extLst>
            </p:cNvPr>
            <p:cNvSpPr>
              <a:spLocks noEditPoints="1"/>
            </p:cNvSpPr>
            <p:nvPr userDrawn="1"/>
          </p:nvSpPr>
          <p:spPr bwMode="white">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8" name="Freeform 10">
              <a:extLst>
                <a:ext uri="{FF2B5EF4-FFF2-40B4-BE49-F238E27FC236}">
                  <a16:creationId xmlns:a16="http://schemas.microsoft.com/office/drawing/2014/main" id="{1BE9558A-954A-44D3-846A-63CE6DDB4668}"/>
                </a:ext>
              </a:extLst>
            </p:cNvPr>
            <p:cNvSpPr>
              <a:spLocks/>
            </p:cNvSpPr>
            <p:nvPr userDrawn="1"/>
          </p:nvSpPr>
          <p:spPr bwMode="white">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19" name="Freeform 11">
              <a:extLst>
                <a:ext uri="{FF2B5EF4-FFF2-40B4-BE49-F238E27FC236}">
                  <a16:creationId xmlns:a16="http://schemas.microsoft.com/office/drawing/2014/main" id="{582C93C0-E583-4CCD-BC27-D50F826D3444}"/>
                </a:ext>
              </a:extLst>
            </p:cNvPr>
            <p:cNvSpPr>
              <a:spLocks noEditPoints="1"/>
            </p:cNvSpPr>
            <p:nvPr userDrawn="1"/>
          </p:nvSpPr>
          <p:spPr bwMode="white">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0" name="Freeform 12">
              <a:extLst>
                <a:ext uri="{FF2B5EF4-FFF2-40B4-BE49-F238E27FC236}">
                  <a16:creationId xmlns:a16="http://schemas.microsoft.com/office/drawing/2014/main" id="{7ED794B3-88A6-4B48-B758-7FE0C24C9B3D}"/>
                </a:ext>
              </a:extLst>
            </p:cNvPr>
            <p:cNvSpPr>
              <a:spLocks noEditPoints="1"/>
            </p:cNvSpPr>
            <p:nvPr userDrawn="1"/>
          </p:nvSpPr>
          <p:spPr bwMode="white">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21" name="TextBox 20">
            <a:extLst>
              <a:ext uri="{FF2B5EF4-FFF2-40B4-BE49-F238E27FC236}">
                <a16:creationId xmlns:a16="http://schemas.microsoft.com/office/drawing/2014/main" id="{55DB13E0-057F-4E9B-A508-8BCFFDA69B67}"/>
              </a:ext>
            </a:extLst>
          </p:cNvPr>
          <p:cNvSpPr txBox="1"/>
          <p:nvPr userDrawn="1"/>
        </p:nvSpPr>
        <p:spPr bwMode="white">
          <a:xfrm>
            <a:off x="11490941" y="6388099"/>
            <a:ext cx="437990"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smtClean="0">
                <a:solidFill>
                  <a:schemeClr val="bg1"/>
                </a:solidFill>
                <a:latin typeface="+mj-lt"/>
              </a:rPr>
              <a:pPr algn="r">
                <a:lnSpc>
                  <a:spcPct val="90000"/>
                </a:lnSpc>
              </a:pPr>
              <a:t>‹#›</a:t>
            </a:fld>
            <a:endParaRPr lang="en-US" dirty="0">
              <a:solidFill>
                <a:schemeClr val="bg1"/>
              </a:solidFill>
              <a:latin typeface="+mj-lt"/>
            </a:endParaRPr>
          </a:p>
        </p:txBody>
      </p:sp>
      <p:sp>
        <p:nvSpPr>
          <p:cNvPr id="22" name="Title 1">
            <a:extLst>
              <a:ext uri="{FF2B5EF4-FFF2-40B4-BE49-F238E27FC236}">
                <a16:creationId xmlns:a16="http://schemas.microsoft.com/office/drawing/2014/main" id="{0F92D229-820A-4AB4-9D2F-2D79D4C104CF}"/>
              </a:ext>
            </a:extLst>
          </p:cNvPr>
          <p:cNvSpPr>
            <a:spLocks noGrp="1"/>
          </p:cNvSpPr>
          <p:nvPr>
            <p:ph type="title"/>
          </p:nvPr>
        </p:nvSpPr>
        <p:spPr>
          <a:xfrm>
            <a:off x="-1" y="223470"/>
            <a:ext cx="6094413" cy="1034129"/>
          </a:xfrm>
          <a:solidFill>
            <a:schemeClr val="bg1">
              <a:alpha val="90000"/>
            </a:schemeClr>
          </a:solidFill>
        </p:spPr>
        <p:txBody>
          <a:bodyPr wrap="square" lIns="576072" tIns="182880" rIns="457200" bIns="457200">
            <a:spAutoFit/>
          </a:bodyPr>
          <a:lstStyle/>
          <a:p>
            <a:r>
              <a:rPr lang="en-US"/>
              <a:t>Click to edit Master title style</a:t>
            </a:r>
            <a:endParaRPr lang="en-US" dirty="0"/>
          </a:p>
        </p:txBody>
      </p:sp>
      <p:sp>
        <p:nvSpPr>
          <p:cNvPr id="24" name="Subtitle 2">
            <a:extLst>
              <a:ext uri="{FF2B5EF4-FFF2-40B4-BE49-F238E27FC236}">
                <a16:creationId xmlns:a16="http://schemas.microsoft.com/office/drawing/2014/main" id="{D53201EE-D22D-4F4C-BC22-0B071A05CDE1}"/>
              </a:ext>
            </a:extLst>
          </p:cNvPr>
          <p:cNvSpPr>
            <a:spLocks noGrp="1"/>
          </p:cNvSpPr>
          <p:nvPr>
            <p:ph type="subTitle" idx="10"/>
          </p:nvPr>
        </p:nvSpPr>
        <p:spPr>
          <a:xfrm>
            <a:off x="592867" y="811830"/>
            <a:ext cx="5361244" cy="247743"/>
          </a:xfrm>
        </p:spPr>
        <p:txBody>
          <a:bodyPr/>
          <a:lstStyle>
            <a:lvl1pPr marL="0" indent="0" algn="l">
              <a:lnSpc>
                <a:spcPct val="100000"/>
              </a:lnSpc>
              <a:spcBef>
                <a:spcPts val="0"/>
              </a:spcBef>
              <a:buNone/>
              <a:defRPr sz="2000">
                <a:solidFill>
                  <a:schemeClr val="accent4"/>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Text Placeholder 3">
            <a:extLst>
              <a:ext uri="{FF2B5EF4-FFF2-40B4-BE49-F238E27FC236}">
                <a16:creationId xmlns:a16="http://schemas.microsoft.com/office/drawing/2014/main" id="{CF322F76-245F-4F96-A66A-51CFFDFD55BB}"/>
              </a:ext>
            </a:extLst>
          </p:cNvPr>
          <p:cNvSpPr>
            <a:spLocks noGrp="1"/>
          </p:cNvSpPr>
          <p:nvPr>
            <p:ph type="body" sz="quarter" idx="11" hasCustomPrompt="1"/>
          </p:nvPr>
        </p:nvSpPr>
        <p:spPr>
          <a:xfrm>
            <a:off x="0" y="1600200"/>
            <a:ext cx="6094413" cy="4572000"/>
          </a:xfrm>
          <a:gradFill>
            <a:gsLst>
              <a:gs pos="0">
                <a:schemeClr val="accent6">
                  <a:alpha val="90000"/>
                </a:schemeClr>
              </a:gs>
              <a:gs pos="98000">
                <a:schemeClr val="accent6"/>
              </a:gs>
              <a:gs pos="98000">
                <a:schemeClr val="accent5"/>
              </a:gs>
              <a:gs pos="100000">
                <a:schemeClr val="accent5"/>
              </a:gs>
            </a:gsLst>
            <a:lin ang="5400000" scaled="1"/>
          </a:gradFill>
        </p:spPr>
        <p:txBody>
          <a:bodyPr lIns="594360" tIns="457200" rIns="457200" bIns="4572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Tx/>
              <a:defRPr>
                <a:solidFill>
                  <a:schemeClr val="bg1"/>
                </a:solidFill>
              </a:defRPr>
            </a:lvl6pPr>
            <a:lvl7pPr marL="457200" indent="-173038">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Eighth level</a:t>
            </a:r>
          </a:p>
          <a:p>
            <a:pPr lvl="8"/>
            <a:r>
              <a:rPr lang="en-US"/>
              <a:t>Ninth level</a:t>
            </a:r>
          </a:p>
          <a:p>
            <a:pPr lvl="5"/>
            <a:endParaRPr lang="en-US"/>
          </a:p>
          <a:p>
            <a:pPr lvl="5"/>
            <a:endParaRPr lang="en-US" dirty="0"/>
          </a:p>
        </p:txBody>
      </p:sp>
    </p:spTree>
    <p:extLst>
      <p:ext uri="{BB962C8B-B14F-4D97-AF65-F5344CB8AC3E}">
        <p14:creationId xmlns:p14="http://schemas.microsoft.com/office/powerpoint/2010/main" val="349700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9809" y="412751"/>
            <a:ext cx="11001004" cy="381000"/>
          </a:xfrm>
          <a:prstGeom prst="rect">
            <a:avLst/>
          </a:prstGeom>
        </p:spPr>
        <p:txBody>
          <a:bodyPr vert="horz" wrap="none" lIns="0" tIns="0" rIns="0" bIns="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609441" y="1600203"/>
            <a:ext cx="10969943" cy="458046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7" name="Rectangle 16">
            <a:extLst>
              <a:ext uri="{FF2B5EF4-FFF2-40B4-BE49-F238E27FC236}">
                <a16:creationId xmlns:a16="http://schemas.microsoft.com/office/drawing/2014/main" id="{BA10A873-392A-4A19-8C2B-DD9BE8754574}"/>
              </a:ext>
            </a:extLst>
          </p:cNvPr>
          <p:cNvSpPr/>
          <p:nvPr userDrawn="1"/>
        </p:nvSpPr>
        <p:spPr bwMode="ltGray">
          <a:xfrm>
            <a:off x="-3443" y="6766560"/>
            <a:ext cx="12192265" cy="91440"/>
          </a:xfrm>
          <a:prstGeom prst="rect">
            <a:avLst/>
          </a:prstGeom>
          <a:gradFill flip="none" rotWithShape="1">
            <a:gsLst>
              <a:gs pos="0">
                <a:srgbClr val="AADB1E"/>
              </a:gs>
              <a:gs pos="25000">
                <a:schemeClr val="accent4"/>
              </a:gs>
              <a:gs pos="100000">
                <a:srgbClr val="003D79"/>
              </a:gs>
              <a:gs pos="50000">
                <a:schemeClr val="accent1"/>
              </a:gs>
              <a:gs pos="75000">
                <a:schemeClr val="accent3"/>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9" name="Group 18">
            <a:extLst>
              <a:ext uri="{FF2B5EF4-FFF2-40B4-BE49-F238E27FC236}">
                <a16:creationId xmlns:a16="http://schemas.microsoft.com/office/drawing/2014/main" id="{EC1D3E06-3BD4-444D-80CC-06D1EF0FE80E}"/>
              </a:ext>
            </a:extLst>
          </p:cNvPr>
          <p:cNvGrpSpPr/>
          <p:nvPr userDrawn="1"/>
        </p:nvGrpSpPr>
        <p:grpSpPr bwMode="black">
          <a:xfrm>
            <a:off x="617878" y="6446044"/>
            <a:ext cx="1099793" cy="173355"/>
            <a:chOff x="-84138" y="5622925"/>
            <a:chExt cx="4330701" cy="682626"/>
          </a:xfrm>
        </p:grpSpPr>
        <p:sp>
          <p:nvSpPr>
            <p:cNvPr id="20" name="Freeform 6">
              <a:extLst>
                <a:ext uri="{FF2B5EF4-FFF2-40B4-BE49-F238E27FC236}">
                  <a16:creationId xmlns:a16="http://schemas.microsoft.com/office/drawing/2014/main" id="{B65990C3-6A4D-4AAF-8BC8-286DA7478543}"/>
                </a:ext>
              </a:extLst>
            </p:cNvPr>
            <p:cNvSpPr>
              <a:spLocks/>
            </p:cNvSpPr>
            <p:nvPr userDrawn="1"/>
          </p:nvSpPr>
          <p:spPr bwMode="black">
            <a:xfrm>
              <a:off x="1589088" y="5649913"/>
              <a:ext cx="914400" cy="647700"/>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1" name="Freeform 7">
              <a:extLst>
                <a:ext uri="{FF2B5EF4-FFF2-40B4-BE49-F238E27FC236}">
                  <a16:creationId xmlns:a16="http://schemas.microsoft.com/office/drawing/2014/main" id="{1BB1B930-0B72-49D9-807B-10C096968E56}"/>
                </a:ext>
              </a:extLst>
            </p:cNvPr>
            <p:cNvSpPr>
              <a:spLocks/>
            </p:cNvSpPr>
            <p:nvPr userDrawn="1"/>
          </p:nvSpPr>
          <p:spPr bwMode="black">
            <a:xfrm>
              <a:off x="3163888" y="5649913"/>
              <a:ext cx="354013" cy="647700"/>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2" name="Freeform 8">
              <a:extLst>
                <a:ext uri="{FF2B5EF4-FFF2-40B4-BE49-F238E27FC236}">
                  <a16:creationId xmlns:a16="http://schemas.microsoft.com/office/drawing/2014/main" id="{5E1DF962-E59C-4F9C-B967-2BC43B7C3DC4}"/>
                </a:ext>
              </a:extLst>
            </p:cNvPr>
            <p:cNvSpPr>
              <a:spLocks noEditPoints="1"/>
            </p:cNvSpPr>
            <p:nvPr userDrawn="1"/>
          </p:nvSpPr>
          <p:spPr bwMode="black">
            <a:xfrm>
              <a:off x="3509963" y="5649913"/>
              <a:ext cx="579438" cy="65563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3" name="Freeform 9">
              <a:extLst>
                <a:ext uri="{FF2B5EF4-FFF2-40B4-BE49-F238E27FC236}">
                  <a16:creationId xmlns:a16="http://schemas.microsoft.com/office/drawing/2014/main" id="{C586DD09-1AA3-4DE6-9C72-75B08B54381E}"/>
                </a:ext>
              </a:extLst>
            </p:cNvPr>
            <p:cNvSpPr>
              <a:spLocks noEditPoints="1"/>
            </p:cNvSpPr>
            <p:nvPr userDrawn="1"/>
          </p:nvSpPr>
          <p:spPr bwMode="black">
            <a:xfrm>
              <a:off x="2503488" y="5649913"/>
              <a:ext cx="547688" cy="65563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4" name="Freeform 10">
              <a:extLst>
                <a:ext uri="{FF2B5EF4-FFF2-40B4-BE49-F238E27FC236}">
                  <a16:creationId xmlns:a16="http://schemas.microsoft.com/office/drawing/2014/main" id="{84663C30-A17E-456F-8614-312799660BD1}"/>
                </a:ext>
              </a:extLst>
            </p:cNvPr>
            <p:cNvSpPr>
              <a:spLocks/>
            </p:cNvSpPr>
            <p:nvPr userDrawn="1"/>
          </p:nvSpPr>
          <p:spPr bwMode="black">
            <a:xfrm>
              <a:off x="-84138" y="5622925"/>
              <a:ext cx="1635125" cy="682625"/>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5" name="Freeform 11">
              <a:extLst>
                <a:ext uri="{FF2B5EF4-FFF2-40B4-BE49-F238E27FC236}">
                  <a16:creationId xmlns:a16="http://schemas.microsoft.com/office/drawing/2014/main" id="{EB05CCD1-E6FF-4DBF-BA36-72637BFA33F2}"/>
                </a:ext>
              </a:extLst>
            </p:cNvPr>
            <p:cNvSpPr>
              <a:spLocks noEditPoints="1"/>
            </p:cNvSpPr>
            <p:nvPr userDrawn="1"/>
          </p:nvSpPr>
          <p:spPr bwMode="black">
            <a:xfrm>
              <a:off x="4097338" y="5649913"/>
              <a:ext cx="149225" cy="15716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sp>
          <p:nvSpPr>
            <p:cNvPr id="26" name="Freeform 12">
              <a:extLst>
                <a:ext uri="{FF2B5EF4-FFF2-40B4-BE49-F238E27FC236}">
                  <a16:creationId xmlns:a16="http://schemas.microsoft.com/office/drawing/2014/main" id="{5918E981-84A6-4893-B532-8EE3239C18EC}"/>
                </a:ext>
              </a:extLst>
            </p:cNvPr>
            <p:cNvSpPr>
              <a:spLocks noEditPoints="1"/>
            </p:cNvSpPr>
            <p:nvPr userDrawn="1"/>
          </p:nvSpPr>
          <p:spPr bwMode="black">
            <a:xfrm>
              <a:off x="4141788" y="5688013"/>
              <a:ext cx="63500" cy="76200"/>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aseline="0" dirty="0"/>
            </a:p>
          </p:txBody>
        </p:sp>
      </p:grpSp>
      <p:sp>
        <p:nvSpPr>
          <p:cNvPr id="4" name="Footer Placeholder 3">
            <a:extLst>
              <a:ext uri="{FF2B5EF4-FFF2-40B4-BE49-F238E27FC236}">
                <a16:creationId xmlns:a16="http://schemas.microsoft.com/office/drawing/2014/main" id="{AA6C16E6-5A1F-46F7-8642-A7F025A5BDCF}"/>
              </a:ext>
            </a:extLst>
          </p:cNvPr>
          <p:cNvSpPr>
            <a:spLocks noGrp="1"/>
          </p:cNvSpPr>
          <p:nvPr>
            <p:ph type="ftr" sz="quarter" idx="3"/>
          </p:nvPr>
        </p:nvSpPr>
        <p:spPr>
          <a:xfrm>
            <a:off x="4037013" y="735203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Slide Number Placeholder 4">
            <a:extLst>
              <a:ext uri="{FF2B5EF4-FFF2-40B4-BE49-F238E27FC236}">
                <a16:creationId xmlns:a16="http://schemas.microsoft.com/office/drawing/2014/main" id="{3E586C86-F823-4766-9B10-773EDC51CC66}"/>
              </a:ext>
            </a:extLst>
          </p:cNvPr>
          <p:cNvSpPr>
            <a:spLocks noGrp="1"/>
          </p:cNvSpPr>
          <p:nvPr>
            <p:ph type="sldNum" sz="quarter" idx="4"/>
          </p:nvPr>
        </p:nvSpPr>
        <p:spPr>
          <a:xfrm>
            <a:off x="8609013" y="7352030"/>
            <a:ext cx="27416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295A3-96FB-4E80-91AF-4225D266C57B}" type="slidenum">
              <a:rPr lang="en-US" smtClean="0"/>
              <a:t>‹#›</a:t>
            </a:fld>
            <a:endParaRPr lang="en-US"/>
          </a:p>
        </p:txBody>
      </p:sp>
    </p:spTree>
    <p:extLst>
      <p:ext uri="{BB962C8B-B14F-4D97-AF65-F5344CB8AC3E}">
        <p14:creationId xmlns:p14="http://schemas.microsoft.com/office/powerpoint/2010/main" val="2949968840"/>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 id="2147483885" r:id="rId14"/>
    <p:sldLayoutId id="2147483886" r:id="rId15"/>
    <p:sldLayoutId id="2147483887" r:id="rId16"/>
    <p:sldLayoutId id="2147483888" r:id="rId17"/>
    <p:sldLayoutId id="2147483889" r:id="rId18"/>
    <p:sldLayoutId id="2147483890" r:id="rId19"/>
    <p:sldLayoutId id="2147483891" r:id="rId20"/>
    <p:sldLayoutId id="2147483892" r:id="rId21"/>
    <p:sldLayoutId id="2147483893" r:id="rId22"/>
    <p:sldLayoutId id="2147483894" r:id="rId23"/>
    <p:sldLayoutId id="2147483895" r:id="rId24"/>
    <p:sldLayoutId id="2147483896" r:id="rId25"/>
    <p:sldLayoutId id="2147483897" r:id="rId26"/>
    <p:sldLayoutId id="2147483898" r:id="rId27"/>
    <p:sldLayoutId id="2147483899" r:id="rId28"/>
    <p:sldLayoutId id="2147483900" r:id="rId29"/>
    <p:sldLayoutId id="2147483901" r:id="rId30"/>
    <p:sldLayoutId id="2147483902" r:id="rId31"/>
    <p:sldLayoutId id="2147483903" r:id="rId32"/>
    <p:sldLayoutId id="2147483904" r:id="rId33"/>
    <p:sldLayoutId id="2147483905" r:id="rId34"/>
    <p:sldLayoutId id="2147483907" r:id="rId35"/>
    <p:sldLayoutId id="2147483908" r:id="rId36"/>
    <p:sldLayoutId id="2147483909" r:id="rId37"/>
    <p:sldLayoutId id="2147483910" r:id="rId3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p:titleStyle>
    <p:body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2000" kern="1200">
          <a:solidFill>
            <a:schemeClr val="tx2"/>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1800" kern="1200">
          <a:solidFill>
            <a:schemeClr val="tx2"/>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1600" kern="1200">
          <a:solidFill>
            <a:schemeClr val="tx2"/>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1400" kern="1200">
          <a:solidFill>
            <a:schemeClr val="tx2"/>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1400" kern="1200">
          <a:solidFill>
            <a:schemeClr val="tx2"/>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39">
          <p15:clr>
            <a:srgbClr val="F26B43"/>
          </p15:clr>
        </p15:guide>
        <p15:guide id="3" orient="horz" pos="1872">
          <p15:clr>
            <a:srgbClr val="F26B43"/>
          </p15:clr>
        </p15:guide>
        <p15:guide id="4" orient="horz" pos="1584">
          <p15:clr>
            <a:srgbClr val="F26B43"/>
          </p15:clr>
        </p15:guide>
        <p15:guide id="5" orient="horz" pos="1296">
          <p15:clr>
            <a:srgbClr val="F26B43"/>
          </p15:clr>
        </p15:guide>
        <p15:guide id="6" orient="horz" pos="1008">
          <p15:clr>
            <a:srgbClr val="F26B43"/>
          </p15:clr>
        </p15:guide>
        <p15:guide id="7" orient="horz" pos="720">
          <p15:clr>
            <a:srgbClr val="F26B43"/>
          </p15:clr>
        </p15:guide>
        <p15:guide id="8" orient="horz" pos="576">
          <p15:clr>
            <a:srgbClr val="F26B43"/>
          </p15:clr>
        </p15:guide>
        <p15:guide id="9" orient="horz" pos="288">
          <p15:clr>
            <a:srgbClr val="F26B43"/>
          </p15:clr>
        </p15:guide>
        <p15:guide id="10" orient="horz">
          <p15:clr>
            <a:srgbClr val="F26B43"/>
          </p15:clr>
        </p15:guide>
        <p15:guide id="11" orient="horz" pos="2448">
          <p15:clr>
            <a:srgbClr val="F26B43"/>
          </p15:clr>
        </p15:guide>
        <p15:guide id="12" orient="horz" pos="2736">
          <p15:clr>
            <a:srgbClr val="F26B43"/>
          </p15:clr>
        </p15:guide>
        <p15:guide id="13" orient="horz" pos="3024">
          <p15:clr>
            <a:srgbClr val="F26B43"/>
          </p15:clr>
        </p15:guide>
        <p15:guide id="14" orient="horz" pos="3312">
          <p15:clr>
            <a:srgbClr val="F26B43"/>
          </p15:clr>
        </p15:guide>
        <p15:guide id="15" orient="horz" pos="3600">
          <p15:clr>
            <a:srgbClr val="F26B43"/>
          </p15:clr>
        </p15:guide>
        <p15:guide id="16" orient="horz" pos="3888">
          <p15:clr>
            <a:srgbClr val="F26B43"/>
          </p15:clr>
        </p15:guide>
        <p15:guide id="17" orient="horz" pos="4032">
          <p15:clr>
            <a:srgbClr val="F26B43"/>
          </p15:clr>
        </p15:guide>
        <p15:guide id="18" pos="3551">
          <p15:clr>
            <a:srgbClr val="F26B43"/>
          </p15:clr>
        </p15:guide>
        <p15:guide id="19" pos="3263">
          <p15:clr>
            <a:srgbClr val="F26B43"/>
          </p15:clr>
        </p15:guide>
        <p15:guide id="20" pos="2975">
          <p15:clr>
            <a:srgbClr val="F26B43"/>
          </p15:clr>
        </p15:guide>
        <p15:guide id="21" pos="2687">
          <p15:clr>
            <a:srgbClr val="F26B43"/>
          </p15:clr>
        </p15:guide>
        <p15:guide id="22" pos="2399">
          <p15:clr>
            <a:srgbClr val="F26B43"/>
          </p15:clr>
        </p15:guide>
        <p15:guide id="23" pos="2111">
          <p15:clr>
            <a:srgbClr val="F26B43"/>
          </p15:clr>
        </p15:guide>
        <p15:guide id="24" pos="1823">
          <p15:clr>
            <a:srgbClr val="F26B43"/>
          </p15:clr>
        </p15:guide>
        <p15:guide id="25" pos="1535">
          <p15:clr>
            <a:srgbClr val="F26B43"/>
          </p15:clr>
        </p15:guide>
        <p15:guide id="26" pos="1247">
          <p15:clr>
            <a:srgbClr val="F26B43"/>
          </p15:clr>
        </p15:guide>
        <p15:guide id="27" pos="959">
          <p15:clr>
            <a:srgbClr val="F26B43"/>
          </p15:clr>
        </p15:guide>
        <p15:guide id="28" pos="671">
          <p15:clr>
            <a:srgbClr val="F26B43"/>
          </p15:clr>
        </p15:guide>
        <p15:guide id="29" pos="383">
          <p15:clr>
            <a:srgbClr val="F26B43"/>
          </p15:clr>
        </p15:guide>
        <p15:guide id="30" pos="4127">
          <p15:clr>
            <a:srgbClr val="F26B43"/>
          </p15:clr>
        </p15:guide>
        <p15:guide id="31" pos="4415">
          <p15:clr>
            <a:srgbClr val="F26B43"/>
          </p15:clr>
        </p15:guide>
        <p15:guide id="32" pos="4703">
          <p15:clr>
            <a:srgbClr val="F26B43"/>
          </p15:clr>
        </p15:guide>
        <p15:guide id="33" pos="4991">
          <p15:clr>
            <a:srgbClr val="F26B43"/>
          </p15:clr>
        </p15:guide>
        <p15:guide id="34" pos="5279">
          <p15:clr>
            <a:srgbClr val="F26B43"/>
          </p15:clr>
        </p15:guide>
        <p15:guide id="35" pos="5567">
          <p15:clr>
            <a:srgbClr val="F26B43"/>
          </p15:clr>
        </p15:guide>
        <p15:guide id="36" pos="5855">
          <p15:clr>
            <a:srgbClr val="F26B43"/>
          </p15:clr>
        </p15:guide>
        <p15:guide id="37" pos="6143">
          <p15:clr>
            <a:srgbClr val="F26B43"/>
          </p15:clr>
        </p15:guide>
        <p15:guide id="38" pos="6431">
          <p15:clr>
            <a:srgbClr val="F26B43"/>
          </p15:clr>
        </p15:guide>
        <p15:guide id="39" pos="6719">
          <p15:clr>
            <a:srgbClr val="F26B43"/>
          </p15:clr>
        </p15:guide>
        <p15:guide id="40" pos="7007">
          <p15:clr>
            <a:srgbClr val="F26B43"/>
          </p15:clr>
        </p15:guide>
        <p15:guide id="41" pos="7295">
          <p15:clr>
            <a:srgbClr val="F26B43"/>
          </p15:clr>
        </p15:guide>
        <p15:guide id="42" pos="7678">
          <p15:clr>
            <a:srgbClr val="F26B43"/>
          </p15:clr>
        </p15:guide>
        <p15:guide id="43" orient="horz" pos="4320">
          <p15:clr>
            <a:srgbClr val="F26B43"/>
          </p15:clr>
        </p15:guide>
        <p15:guide id="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38.xml"/><Relationship Id="rId4" Type="http://schemas.openxmlformats.org/officeDocument/2006/relationships/image" Target="../media/image28.tif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5.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34.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tiff"/></Relationships>
</file>

<file path=ppt/slides/_rels/slide1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image" Target="../media/image39.emf"/></Relationships>
</file>

<file path=ppt/slides/_rels/slide1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0.xml"/><Relationship Id="rId1" Type="http://schemas.openxmlformats.org/officeDocument/2006/relationships/slideLayout" Target="../slideLayouts/slideLayout34.xml"/><Relationship Id="rId4" Type="http://schemas.openxmlformats.org/officeDocument/2006/relationships/image" Target="../media/image41.emf"/></Relationships>
</file>

<file path=ppt/slides/_rels/slide1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2.xml"/><Relationship Id="rId1" Type="http://schemas.openxmlformats.org/officeDocument/2006/relationships/slideLayout" Target="../slideLayouts/slideLayout34.xml"/><Relationship Id="rId4" Type="http://schemas.openxmlformats.org/officeDocument/2006/relationships/image" Target="../media/image44.emf"/></Relationships>
</file>

<file path=ppt/slides/_rels/slide1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notesSlide" Target="../notesSlides/notesSlide2.xml"/><Relationship Id="rId7" Type="http://schemas.openxmlformats.org/officeDocument/2006/relationships/image" Target="../media/image14.png"/><Relationship Id="rId12" Type="http://schemas.openxmlformats.org/officeDocument/2006/relationships/image" Target="../media/image18.png"/><Relationship Id="rId2" Type="http://schemas.openxmlformats.org/officeDocument/2006/relationships/slideLayout" Target="../slideLayouts/slideLayout35.xml"/><Relationship Id="rId16" Type="http://schemas.openxmlformats.org/officeDocument/2006/relationships/image" Target="../media/image21.emf"/><Relationship Id="rId1" Type="http://schemas.openxmlformats.org/officeDocument/2006/relationships/tags" Target="../tags/tag4.xml"/><Relationship Id="rId6" Type="http://schemas.microsoft.com/office/2007/relationships/hdphoto" Target="../media/hdphoto1.wdp"/><Relationship Id="rId11" Type="http://schemas.openxmlformats.org/officeDocument/2006/relationships/image" Target="../media/image17.png"/><Relationship Id="rId5" Type="http://schemas.openxmlformats.org/officeDocument/2006/relationships/image" Target="../media/image13.png"/><Relationship Id="rId15" Type="http://schemas.openxmlformats.org/officeDocument/2006/relationships/image" Target="../media/image20.png"/><Relationship Id="rId10" Type="http://schemas.microsoft.com/office/2007/relationships/hdphoto" Target="../media/hdphoto2.wdp"/><Relationship Id="rId4" Type="http://schemas.openxmlformats.org/officeDocument/2006/relationships/image" Target="../media/image12.tiff"/><Relationship Id="rId9" Type="http://schemas.openxmlformats.org/officeDocument/2006/relationships/image" Target="../media/image16.png"/><Relationship Id="rId14" Type="http://schemas.microsoft.com/office/2007/relationships/hdphoto" Target="../media/hdphoto3.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notesSlide" Target="../notesSlides/notesSlide3.xml"/><Relationship Id="rId7" Type="http://schemas.openxmlformats.org/officeDocument/2006/relationships/image" Target="../media/image14.png"/><Relationship Id="rId12" Type="http://schemas.openxmlformats.org/officeDocument/2006/relationships/image" Target="../media/image18.png"/><Relationship Id="rId2" Type="http://schemas.openxmlformats.org/officeDocument/2006/relationships/slideLayout" Target="../slideLayouts/slideLayout35.xml"/><Relationship Id="rId16" Type="http://schemas.openxmlformats.org/officeDocument/2006/relationships/image" Target="../media/image21.emf"/><Relationship Id="rId1" Type="http://schemas.openxmlformats.org/officeDocument/2006/relationships/tags" Target="../tags/tag5.xml"/><Relationship Id="rId6" Type="http://schemas.microsoft.com/office/2007/relationships/hdphoto" Target="../media/hdphoto1.wdp"/><Relationship Id="rId11" Type="http://schemas.openxmlformats.org/officeDocument/2006/relationships/image" Target="../media/image17.png"/><Relationship Id="rId5" Type="http://schemas.openxmlformats.org/officeDocument/2006/relationships/image" Target="../media/image13.png"/><Relationship Id="rId15" Type="http://schemas.openxmlformats.org/officeDocument/2006/relationships/image" Target="../media/image20.png"/><Relationship Id="rId10" Type="http://schemas.microsoft.com/office/2007/relationships/hdphoto" Target="../media/hdphoto2.wdp"/><Relationship Id="rId4" Type="http://schemas.openxmlformats.org/officeDocument/2006/relationships/image" Target="../media/image12.tiff"/><Relationship Id="rId9" Type="http://schemas.openxmlformats.org/officeDocument/2006/relationships/image" Target="../media/image16.png"/><Relationship Id="rId1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6.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5.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197246" y="1184223"/>
            <a:ext cx="7383566" cy="1759864"/>
          </a:xfrm>
        </p:spPr>
        <p:txBody>
          <a:bodyPr/>
          <a:lstStyle/>
          <a:p>
            <a:r>
              <a:rPr lang="en-US" dirty="0" err="1"/>
              <a:t>vSAN</a:t>
            </a:r>
            <a:r>
              <a:rPr lang="en-US" dirty="0"/>
              <a:t> Competitive Positioning - Cisco </a:t>
            </a:r>
            <a:r>
              <a:rPr lang="en-US" dirty="0" err="1"/>
              <a:t>HyperFlex</a:t>
            </a:r>
            <a:endParaRPr lang="en-US" dirty="0"/>
          </a:p>
        </p:txBody>
      </p:sp>
      <p:sp>
        <p:nvSpPr>
          <p:cNvPr id="10" name="Text Placeholder 9"/>
          <p:cNvSpPr>
            <a:spLocks noGrp="1"/>
          </p:cNvSpPr>
          <p:nvPr>
            <p:ph type="body" sz="quarter" idx="13"/>
          </p:nvPr>
        </p:nvSpPr>
        <p:spPr>
          <a:xfrm>
            <a:off x="7698658" y="5655332"/>
            <a:ext cx="3882154" cy="553739"/>
          </a:xfrm>
        </p:spPr>
        <p:txBody>
          <a:bodyPr/>
          <a:lstStyle/>
          <a:p>
            <a:pPr marL="0" indent="0"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None/>
            </a:pPr>
            <a:r>
              <a:rPr lang="en-US" sz="1600" dirty="0"/>
              <a:t>July 2018</a:t>
            </a:r>
          </a:p>
        </p:txBody>
      </p:sp>
      <p:sp>
        <p:nvSpPr>
          <p:cNvPr id="4" name="Slide Number Placeholder 3"/>
          <p:cNvSpPr>
            <a:spLocks noGrp="1"/>
          </p:cNvSpPr>
          <p:nvPr>
            <p:ph type="sldNum" sz="quarter" idx="4294967295"/>
          </p:nvPr>
        </p:nvSpPr>
        <p:spPr>
          <a:xfrm>
            <a:off x="11737975" y="6464300"/>
            <a:ext cx="450850" cy="149225"/>
          </a:xfrm>
        </p:spPr>
        <p:txBody>
          <a:bodyPr/>
          <a:lstStyle/>
          <a:p>
            <a:fld id="{6EA6D8CF-3CDE-4807-BCD2-C9F2B831AAA5}" type="slidenum">
              <a:rPr lang="en-US" smtClean="0">
                <a:solidFill>
                  <a:prstClr val="white"/>
                </a:solidFill>
              </a:rPr>
              <a:pPr/>
              <a:t>1</a:t>
            </a:fld>
            <a:endParaRPr lang="en-US">
              <a:solidFill>
                <a:prstClr val="white"/>
              </a:solidFill>
            </a:endParaRPr>
          </a:p>
        </p:txBody>
      </p:sp>
      <p:sp>
        <p:nvSpPr>
          <p:cNvPr id="6" name="Subtitle 2">
            <a:extLst>
              <a:ext uri="{FF2B5EF4-FFF2-40B4-BE49-F238E27FC236}">
                <a16:creationId xmlns:a16="http://schemas.microsoft.com/office/drawing/2014/main" id="{A9A4AF7B-C0EB-3D4B-9B51-85355B3BE1BA}"/>
              </a:ext>
            </a:extLst>
          </p:cNvPr>
          <p:cNvSpPr>
            <a:spLocks noGrp="1"/>
          </p:cNvSpPr>
          <p:nvPr>
            <p:ph type="subTitle" idx="10"/>
          </p:nvPr>
        </p:nvSpPr>
        <p:spPr>
          <a:xfrm>
            <a:off x="6094412" y="2956717"/>
            <a:ext cx="5484779" cy="700882"/>
          </a:xfrm>
        </p:spPr>
        <p:txBody>
          <a:bodyPr/>
          <a:lstStyle/>
          <a:p>
            <a:endParaRPr lang="en-US" dirty="0"/>
          </a:p>
        </p:txBody>
      </p:sp>
    </p:spTree>
    <p:extLst>
      <p:ext uri="{BB962C8B-B14F-4D97-AF65-F5344CB8AC3E}">
        <p14:creationId xmlns:p14="http://schemas.microsoft.com/office/powerpoint/2010/main" val="1208478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2" y="427502"/>
            <a:ext cx="10955374" cy="743972"/>
          </a:xfrm>
        </p:spPr>
        <p:txBody>
          <a:bodyPr/>
          <a:lstStyle/>
          <a:p>
            <a:r>
              <a:rPr lang="en-US" dirty="0" err="1"/>
              <a:t>HyperFlex</a:t>
            </a:r>
            <a:r>
              <a:rPr lang="zh-CN" altLang="en-US" dirty="0"/>
              <a:t> 长</a:t>
            </a:r>
            <a:r>
              <a:rPr lang="en-US" altLang="zh-CN" dirty="0"/>
              <a:t>IO</a:t>
            </a:r>
            <a:r>
              <a:rPr lang="zh-CN" altLang="en-US" dirty="0"/>
              <a:t>路径，资源消耗高</a:t>
            </a:r>
            <a:endParaRPr lang="en-US" dirty="0">
              <a:solidFill>
                <a:srgbClr val="5488C0"/>
              </a:solidFill>
              <a:effectLst>
                <a:outerShdw blurRad="50800" dist="50800" dir="5400000" algn="ctr" rotWithShape="0">
                  <a:schemeClr val="bg1">
                    <a:lumMod val="85000"/>
                  </a:schemeClr>
                </a:outerShdw>
              </a:effectLst>
            </a:endParaRPr>
          </a:p>
        </p:txBody>
      </p:sp>
      <p:sp>
        <p:nvSpPr>
          <p:cNvPr id="65" name="Freeform 6"/>
          <p:cNvSpPr>
            <a:spLocks/>
          </p:cNvSpPr>
          <p:nvPr/>
        </p:nvSpPr>
        <p:spPr bwMode="auto">
          <a:xfrm>
            <a:off x="3792429" y="1562504"/>
            <a:ext cx="702230" cy="390341"/>
          </a:xfrm>
          <a:prstGeom prst="rect">
            <a:avLst/>
          </a:prstGeom>
          <a:solidFill>
            <a:schemeClr val="accent5"/>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667" b="1" dirty="0">
                <a:solidFill>
                  <a:srgbClr val="FFFFFF"/>
                </a:solidFill>
                <a:latin typeface="+mj-lt"/>
              </a:rPr>
              <a:t>CONTROLLER</a:t>
            </a:r>
          </a:p>
        </p:txBody>
      </p:sp>
      <p:sp>
        <p:nvSpPr>
          <p:cNvPr id="66" name="Freeform 10"/>
          <p:cNvSpPr>
            <a:spLocks/>
          </p:cNvSpPr>
          <p:nvPr/>
        </p:nvSpPr>
        <p:spPr bwMode="auto">
          <a:xfrm>
            <a:off x="2333638" y="2010803"/>
            <a:ext cx="2161021" cy="388535"/>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pPr>
            <a:endParaRPr lang="en-US" sz="933" dirty="0">
              <a:solidFill>
                <a:srgbClr val="FFFFFF"/>
              </a:solidFill>
              <a:latin typeface="+mj-lt"/>
              <a:ea typeface="ＭＳ Ｐゴシック" charset="0"/>
              <a:cs typeface="ＭＳ Ｐゴシック" charset="0"/>
            </a:endParaRPr>
          </a:p>
        </p:txBody>
      </p:sp>
      <p:sp>
        <p:nvSpPr>
          <p:cNvPr id="69" name="Shape 545"/>
          <p:cNvSpPr/>
          <p:nvPr/>
        </p:nvSpPr>
        <p:spPr>
          <a:xfrm>
            <a:off x="3216676" y="1707736"/>
            <a:ext cx="316909" cy="260496"/>
          </a:xfrm>
          <a:prstGeom prst="rect">
            <a:avLst/>
          </a:prstGeom>
          <a:solidFill>
            <a:schemeClr val="tx1">
              <a:lumMod val="75000"/>
            </a:schemeClr>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grpSp>
        <p:nvGrpSpPr>
          <p:cNvPr id="205" name="Group 204"/>
          <p:cNvGrpSpPr/>
          <p:nvPr/>
        </p:nvGrpSpPr>
        <p:grpSpPr>
          <a:xfrm>
            <a:off x="2336696" y="2466671"/>
            <a:ext cx="2157963" cy="472740"/>
            <a:chOff x="504349" y="4178552"/>
            <a:chExt cx="1618894" cy="354647"/>
          </a:xfrm>
        </p:grpSpPr>
        <p:grpSp>
          <p:nvGrpSpPr>
            <p:cNvPr id="206" name="Group 205"/>
            <p:cNvGrpSpPr/>
            <p:nvPr/>
          </p:nvGrpSpPr>
          <p:grpSpPr>
            <a:xfrm>
              <a:off x="504349" y="4178552"/>
              <a:ext cx="1618894" cy="354647"/>
              <a:chOff x="2323885" y="3825940"/>
              <a:chExt cx="1618894" cy="354647"/>
            </a:xfrm>
          </p:grpSpPr>
          <p:sp>
            <p:nvSpPr>
              <p:cNvPr id="215" name="Rectangle 214"/>
              <p:cNvSpPr/>
              <p:nvPr/>
            </p:nvSpPr>
            <p:spPr>
              <a:xfrm>
                <a:off x="2323885" y="3825940"/>
                <a:ext cx="1618894" cy="354647"/>
              </a:xfrm>
              <a:prstGeom prst="rect">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216" name="Rectangle 215"/>
              <p:cNvSpPr/>
              <p:nvPr/>
            </p:nvSpPr>
            <p:spPr>
              <a:xfrm>
                <a:off x="2406168" y="3948763"/>
                <a:ext cx="199664" cy="10900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217" name="Group 216"/>
              <p:cNvGrpSpPr/>
              <p:nvPr/>
            </p:nvGrpSpPr>
            <p:grpSpPr>
              <a:xfrm>
                <a:off x="2711943" y="3878314"/>
                <a:ext cx="219450" cy="249899"/>
                <a:chOff x="10782301" y="6920601"/>
                <a:chExt cx="232410" cy="249899"/>
              </a:xfrm>
            </p:grpSpPr>
            <p:sp>
              <p:nvSpPr>
                <p:cNvPr id="241" name="Rectangle 240"/>
                <p:cNvSpPr/>
                <p:nvPr/>
              </p:nvSpPr>
              <p:spPr>
                <a:xfrm>
                  <a:off x="10782301" y="6920601"/>
                  <a:ext cx="23241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242" name="Freeform 257"/>
                <p:cNvSpPr/>
                <p:nvPr/>
              </p:nvSpPr>
              <p:spPr>
                <a:xfrm>
                  <a:off x="10810876" y="6943724"/>
                  <a:ext cx="181256" cy="165735"/>
                </a:xfrm>
                <a:custGeom>
                  <a:avLst/>
                  <a:gdLst>
                    <a:gd name="connsiteX0" fmla="*/ 24918 w 181256"/>
                    <a:gd name="connsiteY0" fmla="*/ 107579 h 165735"/>
                    <a:gd name="connsiteX1" fmla="*/ 24918 w 181256"/>
                    <a:gd name="connsiteY1" fmla="*/ 141362 h 165735"/>
                    <a:gd name="connsiteX2" fmla="*/ 86172 w 181256"/>
                    <a:gd name="connsiteY2" fmla="*/ 141362 h 165735"/>
                    <a:gd name="connsiteX3" fmla="*/ 86172 w 181256"/>
                    <a:gd name="connsiteY3" fmla="*/ 107579 h 165735"/>
                    <a:gd name="connsiteX4" fmla="*/ 95085 w 181256"/>
                    <a:gd name="connsiteY4" fmla="*/ 107543 h 165735"/>
                    <a:gd name="connsiteX5" fmla="*/ 95085 w 181256"/>
                    <a:gd name="connsiteY5" fmla="*/ 141326 h 165735"/>
                    <a:gd name="connsiteX6" fmla="*/ 156339 w 181256"/>
                    <a:gd name="connsiteY6" fmla="*/ 141326 h 165735"/>
                    <a:gd name="connsiteX7" fmla="*/ 156339 w 181256"/>
                    <a:gd name="connsiteY7" fmla="*/ 107543 h 165735"/>
                    <a:gd name="connsiteX8" fmla="*/ 24937 w 181256"/>
                    <a:gd name="connsiteY8" fmla="*/ 65991 h 165735"/>
                    <a:gd name="connsiteX9" fmla="*/ 24937 w 181256"/>
                    <a:gd name="connsiteY9" fmla="*/ 99774 h 165735"/>
                    <a:gd name="connsiteX10" fmla="*/ 86191 w 181256"/>
                    <a:gd name="connsiteY10" fmla="*/ 99774 h 165735"/>
                    <a:gd name="connsiteX11" fmla="*/ 86191 w 181256"/>
                    <a:gd name="connsiteY11" fmla="*/ 65991 h 165735"/>
                    <a:gd name="connsiteX12" fmla="*/ 95066 w 181256"/>
                    <a:gd name="connsiteY12" fmla="*/ 65970 h 165735"/>
                    <a:gd name="connsiteX13" fmla="*/ 95066 w 181256"/>
                    <a:gd name="connsiteY13" fmla="*/ 99753 h 165735"/>
                    <a:gd name="connsiteX14" fmla="*/ 156320 w 181256"/>
                    <a:gd name="connsiteY14" fmla="*/ 99753 h 165735"/>
                    <a:gd name="connsiteX15" fmla="*/ 156320 w 181256"/>
                    <a:gd name="connsiteY15" fmla="*/ 65970 h 165735"/>
                    <a:gd name="connsiteX16" fmla="*/ 95066 w 181256"/>
                    <a:gd name="connsiteY16" fmla="*/ 24381 h 165735"/>
                    <a:gd name="connsiteX17" fmla="*/ 95066 w 181256"/>
                    <a:gd name="connsiteY17" fmla="*/ 58164 h 165735"/>
                    <a:gd name="connsiteX18" fmla="*/ 156320 w 181256"/>
                    <a:gd name="connsiteY18" fmla="*/ 58164 h 165735"/>
                    <a:gd name="connsiteX19" fmla="*/ 156320 w 181256"/>
                    <a:gd name="connsiteY19" fmla="*/ 24381 h 165735"/>
                    <a:gd name="connsiteX20" fmla="*/ 24937 w 181256"/>
                    <a:gd name="connsiteY20" fmla="*/ 24373 h 165735"/>
                    <a:gd name="connsiteX21" fmla="*/ 24937 w 181256"/>
                    <a:gd name="connsiteY21" fmla="*/ 58156 h 165735"/>
                    <a:gd name="connsiteX22" fmla="*/ 86191 w 181256"/>
                    <a:gd name="connsiteY22" fmla="*/ 58156 h 165735"/>
                    <a:gd name="connsiteX23" fmla="*/ 86191 w 181256"/>
                    <a:gd name="connsiteY23" fmla="*/ 24373 h 165735"/>
                    <a:gd name="connsiteX24" fmla="*/ 0 w 181256"/>
                    <a:gd name="connsiteY24" fmla="*/ 0 h 165735"/>
                    <a:gd name="connsiteX25" fmla="*/ 181256 w 181256"/>
                    <a:gd name="connsiteY25" fmla="*/ 0 h 165735"/>
                    <a:gd name="connsiteX26" fmla="*/ 181256 w 181256"/>
                    <a:gd name="connsiteY26" fmla="*/ 165735 h 165735"/>
                    <a:gd name="connsiteX27" fmla="*/ 0 w 181256"/>
                    <a:gd name="connsiteY27" fmla="*/ 165735 h 16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1256" h="165735">
                      <a:moveTo>
                        <a:pt x="24918" y="107579"/>
                      </a:moveTo>
                      <a:lnTo>
                        <a:pt x="24918" y="141362"/>
                      </a:lnTo>
                      <a:lnTo>
                        <a:pt x="86172" y="141362"/>
                      </a:lnTo>
                      <a:lnTo>
                        <a:pt x="86172" y="107579"/>
                      </a:lnTo>
                      <a:close/>
                      <a:moveTo>
                        <a:pt x="95085" y="107543"/>
                      </a:moveTo>
                      <a:lnTo>
                        <a:pt x="95085" y="141326"/>
                      </a:lnTo>
                      <a:lnTo>
                        <a:pt x="156339" y="141326"/>
                      </a:lnTo>
                      <a:lnTo>
                        <a:pt x="156339" y="107543"/>
                      </a:lnTo>
                      <a:close/>
                      <a:moveTo>
                        <a:pt x="24937" y="65991"/>
                      </a:moveTo>
                      <a:lnTo>
                        <a:pt x="24937" y="99774"/>
                      </a:lnTo>
                      <a:lnTo>
                        <a:pt x="86191" y="99774"/>
                      </a:lnTo>
                      <a:lnTo>
                        <a:pt x="86191" y="65991"/>
                      </a:lnTo>
                      <a:close/>
                      <a:moveTo>
                        <a:pt x="95066" y="65970"/>
                      </a:moveTo>
                      <a:lnTo>
                        <a:pt x="95066" y="99753"/>
                      </a:lnTo>
                      <a:lnTo>
                        <a:pt x="156320" y="99753"/>
                      </a:lnTo>
                      <a:lnTo>
                        <a:pt x="156320" y="65970"/>
                      </a:lnTo>
                      <a:close/>
                      <a:moveTo>
                        <a:pt x="95066" y="24381"/>
                      </a:moveTo>
                      <a:lnTo>
                        <a:pt x="95066" y="58164"/>
                      </a:lnTo>
                      <a:lnTo>
                        <a:pt x="156320" y="58164"/>
                      </a:lnTo>
                      <a:lnTo>
                        <a:pt x="156320" y="24381"/>
                      </a:lnTo>
                      <a:close/>
                      <a:moveTo>
                        <a:pt x="24937" y="24373"/>
                      </a:moveTo>
                      <a:lnTo>
                        <a:pt x="24937" y="58156"/>
                      </a:lnTo>
                      <a:lnTo>
                        <a:pt x="86191" y="58156"/>
                      </a:lnTo>
                      <a:lnTo>
                        <a:pt x="86191" y="24373"/>
                      </a:lnTo>
                      <a:close/>
                      <a:moveTo>
                        <a:pt x="0" y="0"/>
                      </a:moveTo>
                      <a:lnTo>
                        <a:pt x="181256" y="0"/>
                      </a:lnTo>
                      <a:lnTo>
                        <a:pt x="181256" y="165735"/>
                      </a:lnTo>
                      <a:lnTo>
                        <a:pt x="0" y="165735"/>
                      </a:lnTo>
                      <a:close/>
                    </a:path>
                  </a:pathLst>
                </a:cu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243" name="Group 10"/>
                <p:cNvGrpSpPr>
                  <a:grpSpLocks noChangeAspect="1"/>
                </p:cNvGrpSpPr>
                <p:nvPr/>
              </p:nvGrpSpPr>
              <p:grpSpPr bwMode="auto">
                <a:xfrm>
                  <a:off x="10857250" y="7125040"/>
                  <a:ext cx="82513" cy="33414"/>
                  <a:chOff x="2759" y="1571"/>
                  <a:chExt cx="242" cy="98"/>
                </a:xfrm>
                <a:solidFill>
                  <a:schemeClr val="tx1"/>
                </a:solidFill>
              </p:grpSpPr>
              <p:sp>
                <p:nvSpPr>
                  <p:cNvPr id="244" name="Freeform 11"/>
                  <p:cNvSpPr>
                    <a:spLocks/>
                  </p:cNvSpPr>
                  <p:nvPr/>
                </p:nvSpPr>
                <p:spPr bwMode="auto">
                  <a:xfrm>
                    <a:off x="2759" y="1571"/>
                    <a:ext cx="75" cy="98"/>
                  </a:xfrm>
                  <a:custGeom>
                    <a:avLst/>
                    <a:gdLst>
                      <a:gd name="T0" fmla="*/ 0 w 143"/>
                      <a:gd name="T1" fmla="*/ 125 h 186"/>
                      <a:gd name="T2" fmla="*/ 22 w 143"/>
                      <a:gd name="T3" fmla="*/ 123 h 186"/>
                      <a:gd name="T4" fmla="*/ 29 w 143"/>
                      <a:gd name="T5" fmla="*/ 145 h 186"/>
                      <a:gd name="T6" fmla="*/ 48 w 143"/>
                      <a:gd name="T7" fmla="*/ 159 h 186"/>
                      <a:gd name="T8" fmla="*/ 75 w 143"/>
                      <a:gd name="T9" fmla="*/ 164 h 186"/>
                      <a:gd name="T10" fmla="*/ 99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4 w 143"/>
                      <a:gd name="T29" fmla="*/ 24 h 186"/>
                      <a:gd name="T30" fmla="*/ 37 w 143"/>
                      <a:gd name="T31" fmla="*/ 6 h 186"/>
                      <a:gd name="T32" fmla="*/ 70 w 143"/>
                      <a:gd name="T33" fmla="*/ 0 h 186"/>
                      <a:gd name="T34" fmla="*/ 105 w 143"/>
                      <a:gd name="T35" fmla="*/ 6 h 186"/>
                      <a:gd name="T36" fmla="*/ 128 w 143"/>
                      <a:gd name="T37" fmla="*/ 25 h 186"/>
                      <a:gd name="T38" fmla="*/ 137 w 143"/>
                      <a:gd name="T39" fmla="*/ 54 h 186"/>
                      <a:gd name="T40" fmla="*/ 114 w 143"/>
                      <a:gd name="T41" fmla="*/ 55 h 186"/>
                      <a:gd name="T42" fmla="*/ 102 w 143"/>
                      <a:gd name="T43" fmla="*/ 30 h 186"/>
                      <a:gd name="T44" fmla="*/ 71 w 143"/>
                      <a:gd name="T45" fmla="*/ 21 h 186"/>
                      <a:gd name="T46" fmla="*/ 39 w 143"/>
                      <a:gd name="T47" fmla="*/ 29 h 186"/>
                      <a:gd name="T48" fmla="*/ 29 w 143"/>
                      <a:gd name="T49" fmla="*/ 48 h 186"/>
                      <a:gd name="T50" fmla="*/ 36 w 143"/>
                      <a:gd name="T51" fmla="*/ 64 h 186"/>
                      <a:gd name="T52" fmla="*/ 72 w 143"/>
                      <a:gd name="T53" fmla="*/ 77 h 186"/>
                      <a:gd name="T54" fmla="*/ 112 w 143"/>
                      <a:gd name="T55" fmla="*/ 88 h 186"/>
                      <a:gd name="T56" fmla="*/ 135 w 143"/>
                      <a:gd name="T57" fmla="*/ 106 h 186"/>
                      <a:gd name="T58" fmla="*/ 143 w 143"/>
                      <a:gd name="T59" fmla="*/ 132 h 186"/>
                      <a:gd name="T60" fmla="*/ 134 w 143"/>
                      <a:gd name="T61" fmla="*/ 159 h 186"/>
                      <a:gd name="T62" fmla="*/ 111 w 143"/>
                      <a:gd name="T63" fmla="*/ 179 h 186"/>
                      <a:gd name="T64" fmla="*/ 76 w 143"/>
                      <a:gd name="T65" fmla="*/ 186 h 186"/>
                      <a:gd name="T66" fmla="*/ 35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2" y="123"/>
                          <a:pt x="22" y="123"/>
                          <a:pt x="22" y="123"/>
                        </a:cubicBezTo>
                        <a:cubicBezTo>
                          <a:pt x="23" y="132"/>
                          <a:pt x="26" y="139"/>
                          <a:pt x="29" y="145"/>
                        </a:cubicBezTo>
                        <a:cubicBezTo>
                          <a:pt x="33" y="151"/>
                          <a:pt x="39" y="155"/>
                          <a:pt x="48" y="159"/>
                        </a:cubicBezTo>
                        <a:cubicBezTo>
                          <a:pt x="56" y="163"/>
                          <a:pt x="65" y="164"/>
                          <a:pt x="75" y="164"/>
                        </a:cubicBezTo>
                        <a:cubicBezTo>
                          <a:pt x="84" y="164"/>
                          <a:pt x="92" y="163"/>
                          <a:pt x="99" y="160"/>
                        </a:cubicBezTo>
                        <a:cubicBezTo>
                          <a:pt x="106" y="158"/>
                          <a:pt x="111" y="154"/>
                          <a:pt x="115" y="149"/>
                        </a:cubicBezTo>
                        <a:cubicBezTo>
                          <a:pt x="118" y="145"/>
                          <a:pt x="120" y="139"/>
                          <a:pt x="120" y="134"/>
                        </a:cubicBezTo>
                        <a:cubicBezTo>
                          <a:pt x="120" y="128"/>
                          <a:pt x="118" y="123"/>
                          <a:pt x="115" y="119"/>
                        </a:cubicBezTo>
                        <a:cubicBezTo>
                          <a:pt x="111" y="115"/>
                          <a:pt x="106" y="111"/>
                          <a:pt x="99" y="109"/>
                        </a:cubicBezTo>
                        <a:cubicBezTo>
                          <a:pt x="94" y="107"/>
                          <a:pt x="83" y="104"/>
                          <a:pt x="67" y="100"/>
                        </a:cubicBezTo>
                        <a:cubicBezTo>
                          <a:pt x="50" y="96"/>
                          <a:pt x="39" y="92"/>
                          <a:pt x="32" y="89"/>
                        </a:cubicBezTo>
                        <a:cubicBezTo>
                          <a:pt x="23" y="84"/>
                          <a:pt x="17" y="79"/>
                          <a:pt x="13" y="72"/>
                        </a:cubicBezTo>
                        <a:cubicBezTo>
                          <a:pt x="9" y="65"/>
                          <a:pt x="7" y="58"/>
                          <a:pt x="7" y="50"/>
                        </a:cubicBezTo>
                        <a:cubicBezTo>
                          <a:pt x="7" y="40"/>
                          <a:pt x="9" y="32"/>
                          <a:pt x="14" y="24"/>
                        </a:cubicBezTo>
                        <a:cubicBezTo>
                          <a:pt x="19" y="16"/>
                          <a:pt x="27" y="10"/>
                          <a:pt x="37" y="6"/>
                        </a:cubicBezTo>
                        <a:cubicBezTo>
                          <a:pt x="47" y="2"/>
                          <a:pt x="58" y="0"/>
                          <a:pt x="70" y="0"/>
                        </a:cubicBezTo>
                        <a:cubicBezTo>
                          <a:pt x="83" y="0"/>
                          <a:pt x="95" y="2"/>
                          <a:pt x="105" y="6"/>
                        </a:cubicBezTo>
                        <a:cubicBezTo>
                          <a:pt x="115" y="11"/>
                          <a:pt x="123" y="17"/>
                          <a:pt x="128" y="25"/>
                        </a:cubicBezTo>
                        <a:cubicBezTo>
                          <a:pt x="134" y="34"/>
                          <a:pt x="137" y="43"/>
                          <a:pt x="137" y="54"/>
                        </a:cubicBezTo>
                        <a:cubicBezTo>
                          <a:pt x="114" y="55"/>
                          <a:pt x="114" y="55"/>
                          <a:pt x="114" y="55"/>
                        </a:cubicBezTo>
                        <a:cubicBezTo>
                          <a:pt x="113" y="44"/>
                          <a:pt x="109" y="35"/>
                          <a:pt x="102" y="30"/>
                        </a:cubicBezTo>
                        <a:cubicBezTo>
                          <a:pt x="95" y="24"/>
                          <a:pt x="84" y="21"/>
                          <a:pt x="71" y="21"/>
                        </a:cubicBezTo>
                        <a:cubicBezTo>
                          <a:pt x="56" y="21"/>
                          <a:pt x="46" y="24"/>
                          <a:pt x="39" y="29"/>
                        </a:cubicBezTo>
                        <a:cubicBezTo>
                          <a:pt x="33" y="34"/>
                          <a:pt x="29" y="40"/>
                          <a:pt x="29" y="48"/>
                        </a:cubicBezTo>
                        <a:cubicBezTo>
                          <a:pt x="29" y="54"/>
                          <a:pt x="32" y="60"/>
                          <a:pt x="36" y="64"/>
                        </a:cubicBezTo>
                        <a:cubicBezTo>
                          <a:pt x="41" y="68"/>
                          <a:pt x="53" y="72"/>
                          <a:pt x="72" y="77"/>
                        </a:cubicBezTo>
                        <a:cubicBezTo>
                          <a:pt x="92" y="81"/>
                          <a:pt x="105" y="85"/>
                          <a:pt x="112" y="88"/>
                        </a:cubicBezTo>
                        <a:cubicBezTo>
                          <a:pt x="122" y="93"/>
                          <a:pt x="130" y="99"/>
                          <a:pt x="135" y="106"/>
                        </a:cubicBezTo>
                        <a:cubicBezTo>
                          <a:pt x="140" y="114"/>
                          <a:pt x="143" y="122"/>
                          <a:pt x="143" y="132"/>
                        </a:cubicBezTo>
                        <a:cubicBezTo>
                          <a:pt x="143" y="141"/>
                          <a:pt x="140" y="150"/>
                          <a:pt x="134" y="159"/>
                        </a:cubicBezTo>
                        <a:cubicBezTo>
                          <a:pt x="129" y="167"/>
                          <a:pt x="121" y="174"/>
                          <a:pt x="111" y="179"/>
                        </a:cubicBezTo>
                        <a:cubicBezTo>
                          <a:pt x="101" y="183"/>
                          <a:pt x="89" y="186"/>
                          <a:pt x="76" y="186"/>
                        </a:cubicBezTo>
                        <a:cubicBezTo>
                          <a:pt x="60" y="186"/>
                          <a:pt x="46" y="183"/>
                          <a:pt x="35" y="179"/>
                        </a:cubicBezTo>
                        <a:cubicBezTo>
                          <a:pt x="24" y="174"/>
                          <a:pt x="16" y="167"/>
                          <a:pt x="10" y="157"/>
                        </a:cubicBezTo>
                        <a:cubicBezTo>
                          <a:pt x="3"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245" name="Freeform 12"/>
                  <p:cNvSpPr>
                    <a:spLocks/>
                  </p:cNvSpPr>
                  <p:nvPr/>
                </p:nvSpPr>
                <p:spPr bwMode="auto">
                  <a:xfrm>
                    <a:off x="2839" y="1571"/>
                    <a:ext cx="75" cy="98"/>
                  </a:xfrm>
                  <a:custGeom>
                    <a:avLst/>
                    <a:gdLst>
                      <a:gd name="T0" fmla="*/ 0 w 143"/>
                      <a:gd name="T1" fmla="*/ 125 h 186"/>
                      <a:gd name="T2" fmla="*/ 23 w 143"/>
                      <a:gd name="T3" fmla="*/ 123 h 186"/>
                      <a:gd name="T4" fmla="*/ 30 w 143"/>
                      <a:gd name="T5" fmla="*/ 145 h 186"/>
                      <a:gd name="T6" fmla="*/ 48 w 143"/>
                      <a:gd name="T7" fmla="*/ 159 h 186"/>
                      <a:gd name="T8" fmla="*/ 76 w 143"/>
                      <a:gd name="T9" fmla="*/ 164 h 186"/>
                      <a:gd name="T10" fmla="*/ 100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5 w 143"/>
                      <a:gd name="T29" fmla="*/ 24 h 186"/>
                      <a:gd name="T30" fmla="*/ 37 w 143"/>
                      <a:gd name="T31" fmla="*/ 6 h 186"/>
                      <a:gd name="T32" fmla="*/ 70 w 143"/>
                      <a:gd name="T33" fmla="*/ 0 h 186"/>
                      <a:gd name="T34" fmla="*/ 105 w 143"/>
                      <a:gd name="T35" fmla="*/ 6 h 186"/>
                      <a:gd name="T36" fmla="*/ 129 w 143"/>
                      <a:gd name="T37" fmla="*/ 25 h 186"/>
                      <a:gd name="T38" fmla="*/ 138 w 143"/>
                      <a:gd name="T39" fmla="*/ 54 h 186"/>
                      <a:gd name="T40" fmla="*/ 115 w 143"/>
                      <a:gd name="T41" fmla="*/ 55 h 186"/>
                      <a:gd name="T42" fmla="*/ 102 w 143"/>
                      <a:gd name="T43" fmla="*/ 30 h 186"/>
                      <a:gd name="T44" fmla="*/ 71 w 143"/>
                      <a:gd name="T45" fmla="*/ 21 h 186"/>
                      <a:gd name="T46" fmla="*/ 40 w 143"/>
                      <a:gd name="T47" fmla="*/ 29 h 186"/>
                      <a:gd name="T48" fmla="*/ 30 w 143"/>
                      <a:gd name="T49" fmla="*/ 48 h 186"/>
                      <a:gd name="T50" fmla="*/ 37 w 143"/>
                      <a:gd name="T51" fmla="*/ 64 h 186"/>
                      <a:gd name="T52" fmla="*/ 73 w 143"/>
                      <a:gd name="T53" fmla="*/ 77 h 186"/>
                      <a:gd name="T54" fmla="*/ 112 w 143"/>
                      <a:gd name="T55" fmla="*/ 88 h 186"/>
                      <a:gd name="T56" fmla="*/ 136 w 143"/>
                      <a:gd name="T57" fmla="*/ 106 h 186"/>
                      <a:gd name="T58" fmla="*/ 143 w 143"/>
                      <a:gd name="T59" fmla="*/ 132 h 186"/>
                      <a:gd name="T60" fmla="*/ 135 w 143"/>
                      <a:gd name="T61" fmla="*/ 159 h 186"/>
                      <a:gd name="T62" fmla="*/ 111 w 143"/>
                      <a:gd name="T63" fmla="*/ 179 h 186"/>
                      <a:gd name="T64" fmla="*/ 77 w 143"/>
                      <a:gd name="T65" fmla="*/ 186 h 186"/>
                      <a:gd name="T66" fmla="*/ 36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3" y="123"/>
                          <a:pt x="23" y="123"/>
                          <a:pt x="23" y="123"/>
                        </a:cubicBezTo>
                        <a:cubicBezTo>
                          <a:pt x="24" y="132"/>
                          <a:pt x="26" y="139"/>
                          <a:pt x="30" y="145"/>
                        </a:cubicBezTo>
                        <a:cubicBezTo>
                          <a:pt x="34" y="151"/>
                          <a:pt x="40" y="155"/>
                          <a:pt x="48" y="159"/>
                        </a:cubicBezTo>
                        <a:cubicBezTo>
                          <a:pt x="56" y="163"/>
                          <a:pt x="65" y="164"/>
                          <a:pt x="76" y="164"/>
                        </a:cubicBezTo>
                        <a:cubicBezTo>
                          <a:pt x="85" y="164"/>
                          <a:pt x="93" y="163"/>
                          <a:pt x="100" y="160"/>
                        </a:cubicBezTo>
                        <a:cubicBezTo>
                          <a:pt x="106" y="158"/>
                          <a:pt x="112" y="154"/>
                          <a:pt x="115" y="149"/>
                        </a:cubicBezTo>
                        <a:cubicBezTo>
                          <a:pt x="118" y="145"/>
                          <a:pt x="120" y="139"/>
                          <a:pt x="120" y="134"/>
                        </a:cubicBezTo>
                        <a:cubicBezTo>
                          <a:pt x="120" y="128"/>
                          <a:pt x="118" y="123"/>
                          <a:pt x="115" y="119"/>
                        </a:cubicBezTo>
                        <a:cubicBezTo>
                          <a:pt x="112" y="115"/>
                          <a:pt x="107" y="111"/>
                          <a:pt x="99" y="109"/>
                        </a:cubicBezTo>
                        <a:cubicBezTo>
                          <a:pt x="94" y="107"/>
                          <a:pt x="84" y="104"/>
                          <a:pt x="67" y="100"/>
                        </a:cubicBezTo>
                        <a:cubicBezTo>
                          <a:pt x="51" y="96"/>
                          <a:pt x="39" y="92"/>
                          <a:pt x="32" y="89"/>
                        </a:cubicBezTo>
                        <a:cubicBezTo>
                          <a:pt x="24" y="84"/>
                          <a:pt x="17" y="79"/>
                          <a:pt x="13" y="72"/>
                        </a:cubicBezTo>
                        <a:cubicBezTo>
                          <a:pt x="9" y="65"/>
                          <a:pt x="7" y="58"/>
                          <a:pt x="7" y="50"/>
                        </a:cubicBezTo>
                        <a:cubicBezTo>
                          <a:pt x="7" y="40"/>
                          <a:pt x="10" y="32"/>
                          <a:pt x="15" y="24"/>
                        </a:cubicBezTo>
                        <a:cubicBezTo>
                          <a:pt x="20" y="16"/>
                          <a:pt x="27" y="10"/>
                          <a:pt x="37" y="6"/>
                        </a:cubicBezTo>
                        <a:cubicBezTo>
                          <a:pt x="47" y="2"/>
                          <a:pt x="58" y="0"/>
                          <a:pt x="70" y="0"/>
                        </a:cubicBezTo>
                        <a:cubicBezTo>
                          <a:pt x="83" y="0"/>
                          <a:pt x="95" y="2"/>
                          <a:pt x="105" y="6"/>
                        </a:cubicBezTo>
                        <a:cubicBezTo>
                          <a:pt x="116" y="11"/>
                          <a:pt x="123" y="17"/>
                          <a:pt x="129" y="25"/>
                        </a:cubicBezTo>
                        <a:cubicBezTo>
                          <a:pt x="134" y="34"/>
                          <a:pt x="137" y="43"/>
                          <a:pt x="138" y="54"/>
                        </a:cubicBezTo>
                        <a:cubicBezTo>
                          <a:pt x="115" y="55"/>
                          <a:pt x="115" y="55"/>
                          <a:pt x="115" y="55"/>
                        </a:cubicBezTo>
                        <a:cubicBezTo>
                          <a:pt x="114" y="44"/>
                          <a:pt x="109" y="35"/>
                          <a:pt x="102" y="30"/>
                        </a:cubicBezTo>
                        <a:cubicBezTo>
                          <a:pt x="95" y="24"/>
                          <a:pt x="85" y="21"/>
                          <a:pt x="71" y="21"/>
                        </a:cubicBezTo>
                        <a:cubicBezTo>
                          <a:pt x="57" y="21"/>
                          <a:pt x="46" y="24"/>
                          <a:pt x="40" y="29"/>
                        </a:cubicBezTo>
                        <a:cubicBezTo>
                          <a:pt x="33" y="34"/>
                          <a:pt x="30" y="40"/>
                          <a:pt x="30" y="48"/>
                        </a:cubicBezTo>
                        <a:cubicBezTo>
                          <a:pt x="30" y="54"/>
                          <a:pt x="32" y="60"/>
                          <a:pt x="37" y="64"/>
                        </a:cubicBezTo>
                        <a:cubicBezTo>
                          <a:pt x="41" y="68"/>
                          <a:pt x="53" y="72"/>
                          <a:pt x="73" y="77"/>
                        </a:cubicBezTo>
                        <a:cubicBezTo>
                          <a:pt x="92" y="81"/>
                          <a:pt x="105" y="85"/>
                          <a:pt x="112" y="88"/>
                        </a:cubicBezTo>
                        <a:cubicBezTo>
                          <a:pt x="123" y="93"/>
                          <a:pt x="131" y="99"/>
                          <a:pt x="136" y="106"/>
                        </a:cubicBezTo>
                        <a:cubicBezTo>
                          <a:pt x="141" y="114"/>
                          <a:pt x="143" y="122"/>
                          <a:pt x="143" y="132"/>
                        </a:cubicBezTo>
                        <a:cubicBezTo>
                          <a:pt x="143" y="141"/>
                          <a:pt x="140" y="150"/>
                          <a:pt x="135" y="159"/>
                        </a:cubicBezTo>
                        <a:cubicBezTo>
                          <a:pt x="129" y="167"/>
                          <a:pt x="121" y="174"/>
                          <a:pt x="111" y="179"/>
                        </a:cubicBezTo>
                        <a:cubicBezTo>
                          <a:pt x="101" y="183"/>
                          <a:pt x="89" y="186"/>
                          <a:pt x="77" y="186"/>
                        </a:cubicBezTo>
                        <a:cubicBezTo>
                          <a:pt x="60" y="186"/>
                          <a:pt x="47" y="183"/>
                          <a:pt x="36" y="179"/>
                        </a:cubicBezTo>
                        <a:cubicBezTo>
                          <a:pt x="25" y="174"/>
                          <a:pt x="16" y="167"/>
                          <a:pt x="10" y="157"/>
                        </a:cubicBezTo>
                        <a:cubicBezTo>
                          <a:pt x="4"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246" name="Freeform 13"/>
                  <p:cNvSpPr>
                    <a:spLocks noEditPoints="1"/>
                  </p:cNvSpPr>
                  <p:nvPr/>
                </p:nvSpPr>
                <p:spPr bwMode="auto">
                  <a:xfrm>
                    <a:off x="2924" y="1572"/>
                    <a:ext cx="77" cy="95"/>
                  </a:xfrm>
                  <a:custGeom>
                    <a:avLst/>
                    <a:gdLst>
                      <a:gd name="T0" fmla="*/ 0 w 148"/>
                      <a:gd name="T1" fmla="*/ 180 h 180"/>
                      <a:gd name="T2" fmla="*/ 0 w 148"/>
                      <a:gd name="T3" fmla="*/ 0 h 180"/>
                      <a:gd name="T4" fmla="*/ 61 w 148"/>
                      <a:gd name="T5" fmla="*/ 0 h 180"/>
                      <a:gd name="T6" fmla="*/ 93 w 148"/>
                      <a:gd name="T7" fmla="*/ 3 h 180"/>
                      <a:gd name="T8" fmla="*/ 120 w 148"/>
                      <a:gd name="T9" fmla="*/ 16 h 180"/>
                      <a:gd name="T10" fmla="*/ 141 w 148"/>
                      <a:gd name="T11" fmla="*/ 46 h 180"/>
                      <a:gd name="T12" fmla="*/ 148 w 148"/>
                      <a:gd name="T13" fmla="*/ 89 h 180"/>
                      <a:gd name="T14" fmla="*/ 143 w 148"/>
                      <a:gd name="T15" fmla="*/ 125 h 180"/>
                      <a:gd name="T16" fmla="*/ 131 w 148"/>
                      <a:gd name="T17" fmla="*/ 151 h 180"/>
                      <a:gd name="T18" fmla="*/ 115 w 148"/>
                      <a:gd name="T19" fmla="*/ 168 h 180"/>
                      <a:gd name="T20" fmla="*/ 93 w 148"/>
                      <a:gd name="T21" fmla="*/ 177 h 180"/>
                      <a:gd name="T22" fmla="*/ 64 w 148"/>
                      <a:gd name="T23" fmla="*/ 180 h 180"/>
                      <a:gd name="T24" fmla="*/ 0 w 148"/>
                      <a:gd name="T25" fmla="*/ 180 h 180"/>
                      <a:gd name="T26" fmla="*/ 23 w 148"/>
                      <a:gd name="T27" fmla="*/ 158 h 180"/>
                      <a:gd name="T28" fmla="*/ 62 w 148"/>
                      <a:gd name="T29" fmla="*/ 158 h 180"/>
                      <a:gd name="T30" fmla="*/ 90 w 148"/>
                      <a:gd name="T31" fmla="*/ 155 h 180"/>
                      <a:gd name="T32" fmla="*/ 106 w 148"/>
                      <a:gd name="T33" fmla="*/ 146 h 180"/>
                      <a:gd name="T34" fmla="*/ 119 w 148"/>
                      <a:gd name="T35" fmla="*/ 123 h 180"/>
                      <a:gd name="T36" fmla="*/ 124 w 148"/>
                      <a:gd name="T37" fmla="*/ 89 h 180"/>
                      <a:gd name="T38" fmla="*/ 114 w 148"/>
                      <a:gd name="T39" fmla="*/ 45 h 180"/>
                      <a:gd name="T40" fmla="*/ 92 w 148"/>
                      <a:gd name="T41" fmla="*/ 25 h 180"/>
                      <a:gd name="T42" fmla="*/ 61 w 148"/>
                      <a:gd name="T43" fmla="*/ 21 h 180"/>
                      <a:gd name="T44" fmla="*/ 23 w 148"/>
                      <a:gd name="T45" fmla="*/ 21 h 180"/>
                      <a:gd name="T46" fmla="*/ 23 w 148"/>
                      <a:gd name="T47"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80">
                        <a:moveTo>
                          <a:pt x="0" y="180"/>
                        </a:moveTo>
                        <a:cubicBezTo>
                          <a:pt x="0" y="0"/>
                          <a:pt x="0" y="0"/>
                          <a:pt x="0" y="0"/>
                        </a:cubicBezTo>
                        <a:cubicBezTo>
                          <a:pt x="61" y="0"/>
                          <a:pt x="61" y="0"/>
                          <a:pt x="61" y="0"/>
                        </a:cubicBezTo>
                        <a:cubicBezTo>
                          <a:pt x="75" y="0"/>
                          <a:pt x="86" y="1"/>
                          <a:pt x="93" y="3"/>
                        </a:cubicBezTo>
                        <a:cubicBezTo>
                          <a:pt x="104" y="5"/>
                          <a:pt x="112" y="9"/>
                          <a:pt x="120" y="16"/>
                        </a:cubicBezTo>
                        <a:cubicBezTo>
                          <a:pt x="129" y="24"/>
                          <a:pt x="136" y="34"/>
                          <a:pt x="141" y="46"/>
                        </a:cubicBezTo>
                        <a:cubicBezTo>
                          <a:pt x="146" y="59"/>
                          <a:pt x="148" y="73"/>
                          <a:pt x="148" y="89"/>
                        </a:cubicBezTo>
                        <a:cubicBezTo>
                          <a:pt x="148" y="103"/>
                          <a:pt x="146" y="115"/>
                          <a:pt x="143" y="125"/>
                        </a:cubicBezTo>
                        <a:cubicBezTo>
                          <a:pt x="140" y="136"/>
                          <a:pt x="136" y="144"/>
                          <a:pt x="131" y="151"/>
                        </a:cubicBezTo>
                        <a:cubicBezTo>
                          <a:pt x="126" y="158"/>
                          <a:pt x="121" y="164"/>
                          <a:pt x="115" y="168"/>
                        </a:cubicBezTo>
                        <a:cubicBezTo>
                          <a:pt x="109" y="172"/>
                          <a:pt x="102" y="175"/>
                          <a:pt x="93" y="177"/>
                        </a:cubicBezTo>
                        <a:cubicBezTo>
                          <a:pt x="85" y="179"/>
                          <a:pt x="75" y="180"/>
                          <a:pt x="64" y="180"/>
                        </a:cubicBezTo>
                        <a:lnTo>
                          <a:pt x="0" y="180"/>
                        </a:lnTo>
                        <a:close/>
                        <a:moveTo>
                          <a:pt x="23" y="158"/>
                        </a:moveTo>
                        <a:cubicBezTo>
                          <a:pt x="62" y="158"/>
                          <a:pt x="62" y="158"/>
                          <a:pt x="62" y="158"/>
                        </a:cubicBezTo>
                        <a:cubicBezTo>
                          <a:pt x="74" y="158"/>
                          <a:pt x="83" y="157"/>
                          <a:pt x="90" y="155"/>
                        </a:cubicBezTo>
                        <a:cubicBezTo>
                          <a:pt x="96" y="153"/>
                          <a:pt x="102" y="150"/>
                          <a:pt x="106" y="146"/>
                        </a:cubicBezTo>
                        <a:cubicBezTo>
                          <a:pt x="111" y="140"/>
                          <a:pt x="116" y="133"/>
                          <a:pt x="119" y="123"/>
                        </a:cubicBezTo>
                        <a:cubicBezTo>
                          <a:pt x="122" y="114"/>
                          <a:pt x="124" y="102"/>
                          <a:pt x="124" y="89"/>
                        </a:cubicBezTo>
                        <a:cubicBezTo>
                          <a:pt x="124" y="70"/>
                          <a:pt x="120" y="55"/>
                          <a:pt x="114" y="45"/>
                        </a:cubicBezTo>
                        <a:cubicBezTo>
                          <a:pt x="108" y="35"/>
                          <a:pt x="101" y="28"/>
                          <a:pt x="92" y="25"/>
                        </a:cubicBezTo>
                        <a:cubicBezTo>
                          <a:pt x="85" y="23"/>
                          <a:pt x="75" y="21"/>
                          <a:pt x="61" y="21"/>
                        </a:cubicBezTo>
                        <a:cubicBezTo>
                          <a:pt x="23" y="21"/>
                          <a:pt x="23" y="21"/>
                          <a:pt x="23" y="21"/>
                        </a:cubicBezTo>
                        <a:lnTo>
                          <a:pt x="23" y="158"/>
                        </a:ln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218" name="Group 217"/>
              <p:cNvGrpSpPr/>
              <p:nvPr/>
            </p:nvGrpSpPr>
            <p:grpSpPr>
              <a:xfrm>
                <a:off x="2981217" y="3901437"/>
                <a:ext cx="171149" cy="214730"/>
                <a:chOff x="1367939" y="3096510"/>
                <a:chExt cx="181256" cy="214730"/>
              </a:xfrm>
            </p:grpSpPr>
            <p:sp>
              <p:nvSpPr>
                <p:cNvPr id="236" name="Freeform 251"/>
                <p:cNvSpPr/>
                <p:nvPr/>
              </p:nvSpPr>
              <p:spPr>
                <a:xfrm>
                  <a:off x="1367939" y="3096510"/>
                  <a:ext cx="181256" cy="165735"/>
                </a:xfrm>
                <a:custGeom>
                  <a:avLst/>
                  <a:gdLst>
                    <a:gd name="connsiteX0" fmla="*/ 24918 w 181256"/>
                    <a:gd name="connsiteY0" fmla="*/ 107579 h 165735"/>
                    <a:gd name="connsiteX1" fmla="*/ 24918 w 181256"/>
                    <a:gd name="connsiteY1" fmla="*/ 141362 h 165735"/>
                    <a:gd name="connsiteX2" fmla="*/ 86172 w 181256"/>
                    <a:gd name="connsiteY2" fmla="*/ 141362 h 165735"/>
                    <a:gd name="connsiteX3" fmla="*/ 86172 w 181256"/>
                    <a:gd name="connsiteY3" fmla="*/ 107579 h 165735"/>
                    <a:gd name="connsiteX4" fmla="*/ 95085 w 181256"/>
                    <a:gd name="connsiteY4" fmla="*/ 107543 h 165735"/>
                    <a:gd name="connsiteX5" fmla="*/ 95085 w 181256"/>
                    <a:gd name="connsiteY5" fmla="*/ 141326 h 165735"/>
                    <a:gd name="connsiteX6" fmla="*/ 156339 w 181256"/>
                    <a:gd name="connsiteY6" fmla="*/ 141326 h 165735"/>
                    <a:gd name="connsiteX7" fmla="*/ 156339 w 181256"/>
                    <a:gd name="connsiteY7" fmla="*/ 107543 h 165735"/>
                    <a:gd name="connsiteX8" fmla="*/ 24937 w 181256"/>
                    <a:gd name="connsiteY8" fmla="*/ 65991 h 165735"/>
                    <a:gd name="connsiteX9" fmla="*/ 24937 w 181256"/>
                    <a:gd name="connsiteY9" fmla="*/ 99774 h 165735"/>
                    <a:gd name="connsiteX10" fmla="*/ 86191 w 181256"/>
                    <a:gd name="connsiteY10" fmla="*/ 99774 h 165735"/>
                    <a:gd name="connsiteX11" fmla="*/ 86191 w 181256"/>
                    <a:gd name="connsiteY11" fmla="*/ 65991 h 165735"/>
                    <a:gd name="connsiteX12" fmla="*/ 95066 w 181256"/>
                    <a:gd name="connsiteY12" fmla="*/ 65970 h 165735"/>
                    <a:gd name="connsiteX13" fmla="*/ 95066 w 181256"/>
                    <a:gd name="connsiteY13" fmla="*/ 99753 h 165735"/>
                    <a:gd name="connsiteX14" fmla="*/ 156320 w 181256"/>
                    <a:gd name="connsiteY14" fmla="*/ 99753 h 165735"/>
                    <a:gd name="connsiteX15" fmla="*/ 156320 w 181256"/>
                    <a:gd name="connsiteY15" fmla="*/ 65970 h 165735"/>
                    <a:gd name="connsiteX16" fmla="*/ 95066 w 181256"/>
                    <a:gd name="connsiteY16" fmla="*/ 24381 h 165735"/>
                    <a:gd name="connsiteX17" fmla="*/ 95066 w 181256"/>
                    <a:gd name="connsiteY17" fmla="*/ 58164 h 165735"/>
                    <a:gd name="connsiteX18" fmla="*/ 156320 w 181256"/>
                    <a:gd name="connsiteY18" fmla="*/ 58164 h 165735"/>
                    <a:gd name="connsiteX19" fmla="*/ 156320 w 181256"/>
                    <a:gd name="connsiteY19" fmla="*/ 24381 h 165735"/>
                    <a:gd name="connsiteX20" fmla="*/ 24937 w 181256"/>
                    <a:gd name="connsiteY20" fmla="*/ 24373 h 165735"/>
                    <a:gd name="connsiteX21" fmla="*/ 24937 w 181256"/>
                    <a:gd name="connsiteY21" fmla="*/ 58156 h 165735"/>
                    <a:gd name="connsiteX22" fmla="*/ 86191 w 181256"/>
                    <a:gd name="connsiteY22" fmla="*/ 58156 h 165735"/>
                    <a:gd name="connsiteX23" fmla="*/ 86191 w 181256"/>
                    <a:gd name="connsiteY23" fmla="*/ 24373 h 165735"/>
                    <a:gd name="connsiteX24" fmla="*/ 0 w 181256"/>
                    <a:gd name="connsiteY24" fmla="*/ 0 h 165735"/>
                    <a:gd name="connsiteX25" fmla="*/ 181256 w 181256"/>
                    <a:gd name="connsiteY25" fmla="*/ 0 h 165735"/>
                    <a:gd name="connsiteX26" fmla="*/ 181256 w 181256"/>
                    <a:gd name="connsiteY26" fmla="*/ 165735 h 165735"/>
                    <a:gd name="connsiteX27" fmla="*/ 0 w 181256"/>
                    <a:gd name="connsiteY27" fmla="*/ 165735 h 16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1256" h="165735">
                      <a:moveTo>
                        <a:pt x="24918" y="107579"/>
                      </a:moveTo>
                      <a:lnTo>
                        <a:pt x="24918" y="141362"/>
                      </a:lnTo>
                      <a:lnTo>
                        <a:pt x="86172" y="141362"/>
                      </a:lnTo>
                      <a:lnTo>
                        <a:pt x="86172" y="107579"/>
                      </a:lnTo>
                      <a:close/>
                      <a:moveTo>
                        <a:pt x="95085" y="107543"/>
                      </a:moveTo>
                      <a:lnTo>
                        <a:pt x="95085" y="141326"/>
                      </a:lnTo>
                      <a:lnTo>
                        <a:pt x="156339" y="141326"/>
                      </a:lnTo>
                      <a:lnTo>
                        <a:pt x="156339" y="107543"/>
                      </a:lnTo>
                      <a:close/>
                      <a:moveTo>
                        <a:pt x="24937" y="65991"/>
                      </a:moveTo>
                      <a:lnTo>
                        <a:pt x="24937" y="99774"/>
                      </a:lnTo>
                      <a:lnTo>
                        <a:pt x="86191" y="99774"/>
                      </a:lnTo>
                      <a:lnTo>
                        <a:pt x="86191" y="65991"/>
                      </a:lnTo>
                      <a:close/>
                      <a:moveTo>
                        <a:pt x="95066" y="65970"/>
                      </a:moveTo>
                      <a:lnTo>
                        <a:pt x="95066" y="99753"/>
                      </a:lnTo>
                      <a:lnTo>
                        <a:pt x="156320" y="99753"/>
                      </a:lnTo>
                      <a:lnTo>
                        <a:pt x="156320" y="65970"/>
                      </a:lnTo>
                      <a:close/>
                      <a:moveTo>
                        <a:pt x="95066" y="24381"/>
                      </a:moveTo>
                      <a:lnTo>
                        <a:pt x="95066" y="58164"/>
                      </a:lnTo>
                      <a:lnTo>
                        <a:pt x="156320" y="58164"/>
                      </a:lnTo>
                      <a:lnTo>
                        <a:pt x="156320" y="24381"/>
                      </a:lnTo>
                      <a:close/>
                      <a:moveTo>
                        <a:pt x="24937" y="24373"/>
                      </a:moveTo>
                      <a:lnTo>
                        <a:pt x="24937" y="58156"/>
                      </a:lnTo>
                      <a:lnTo>
                        <a:pt x="86191" y="58156"/>
                      </a:lnTo>
                      <a:lnTo>
                        <a:pt x="86191" y="24373"/>
                      </a:lnTo>
                      <a:close/>
                      <a:moveTo>
                        <a:pt x="0" y="0"/>
                      </a:moveTo>
                      <a:lnTo>
                        <a:pt x="181256" y="0"/>
                      </a:lnTo>
                      <a:lnTo>
                        <a:pt x="181256" y="165735"/>
                      </a:lnTo>
                      <a:lnTo>
                        <a:pt x="0" y="165735"/>
                      </a:lnTo>
                      <a:close/>
                    </a:path>
                  </a:pathLst>
                </a:cu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237" name="Group 10"/>
                <p:cNvGrpSpPr>
                  <a:grpSpLocks noChangeAspect="1"/>
                </p:cNvGrpSpPr>
                <p:nvPr/>
              </p:nvGrpSpPr>
              <p:grpSpPr bwMode="auto">
                <a:xfrm>
                  <a:off x="1414313" y="3277826"/>
                  <a:ext cx="82513" cy="33414"/>
                  <a:chOff x="2759" y="1571"/>
                  <a:chExt cx="242" cy="98"/>
                </a:xfrm>
                <a:solidFill>
                  <a:schemeClr val="tx1"/>
                </a:solidFill>
              </p:grpSpPr>
              <p:sp>
                <p:nvSpPr>
                  <p:cNvPr id="238" name="Freeform 11"/>
                  <p:cNvSpPr>
                    <a:spLocks/>
                  </p:cNvSpPr>
                  <p:nvPr/>
                </p:nvSpPr>
                <p:spPr bwMode="auto">
                  <a:xfrm>
                    <a:off x="2759" y="1571"/>
                    <a:ext cx="75" cy="98"/>
                  </a:xfrm>
                  <a:custGeom>
                    <a:avLst/>
                    <a:gdLst>
                      <a:gd name="T0" fmla="*/ 0 w 143"/>
                      <a:gd name="T1" fmla="*/ 125 h 186"/>
                      <a:gd name="T2" fmla="*/ 22 w 143"/>
                      <a:gd name="T3" fmla="*/ 123 h 186"/>
                      <a:gd name="T4" fmla="*/ 29 w 143"/>
                      <a:gd name="T5" fmla="*/ 145 h 186"/>
                      <a:gd name="T6" fmla="*/ 48 w 143"/>
                      <a:gd name="T7" fmla="*/ 159 h 186"/>
                      <a:gd name="T8" fmla="*/ 75 w 143"/>
                      <a:gd name="T9" fmla="*/ 164 h 186"/>
                      <a:gd name="T10" fmla="*/ 99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4 w 143"/>
                      <a:gd name="T29" fmla="*/ 24 h 186"/>
                      <a:gd name="T30" fmla="*/ 37 w 143"/>
                      <a:gd name="T31" fmla="*/ 6 h 186"/>
                      <a:gd name="T32" fmla="*/ 70 w 143"/>
                      <a:gd name="T33" fmla="*/ 0 h 186"/>
                      <a:gd name="T34" fmla="*/ 105 w 143"/>
                      <a:gd name="T35" fmla="*/ 6 h 186"/>
                      <a:gd name="T36" fmla="*/ 128 w 143"/>
                      <a:gd name="T37" fmla="*/ 25 h 186"/>
                      <a:gd name="T38" fmla="*/ 137 w 143"/>
                      <a:gd name="T39" fmla="*/ 54 h 186"/>
                      <a:gd name="T40" fmla="*/ 114 w 143"/>
                      <a:gd name="T41" fmla="*/ 55 h 186"/>
                      <a:gd name="T42" fmla="*/ 102 w 143"/>
                      <a:gd name="T43" fmla="*/ 30 h 186"/>
                      <a:gd name="T44" fmla="*/ 71 w 143"/>
                      <a:gd name="T45" fmla="*/ 21 h 186"/>
                      <a:gd name="T46" fmla="*/ 39 w 143"/>
                      <a:gd name="T47" fmla="*/ 29 h 186"/>
                      <a:gd name="T48" fmla="*/ 29 w 143"/>
                      <a:gd name="T49" fmla="*/ 48 h 186"/>
                      <a:gd name="T50" fmla="*/ 36 w 143"/>
                      <a:gd name="T51" fmla="*/ 64 h 186"/>
                      <a:gd name="T52" fmla="*/ 72 w 143"/>
                      <a:gd name="T53" fmla="*/ 77 h 186"/>
                      <a:gd name="T54" fmla="*/ 112 w 143"/>
                      <a:gd name="T55" fmla="*/ 88 h 186"/>
                      <a:gd name="T56" fmla="*/ 135 w 143"/>
                      <a:gd name="T57" fmla="*/ 106 h 186"/>
                      <a:gd name="T58" fmla="*/ 143 w 143"/>
                      <a:gd name="T59" fmla="*/ 132 h 186"/>
                      <a:gd name="T60" fmla="*/ 134 w 143"/>
                      <a:gd name="T61" fmla="*/ 159 h 186"/>
                      <a:gd name="T62" fmla="*/ 111 w 143"/>
                      <a:gd name="T63" fmla="*/ 179 h 186"/>
                      <a:gd name="T64" fmla="*/ 76 w 143"/>
                      <a:gd name="T65" fmla="*/ 186 h 186"/>
                      <a:gd name="T66" fmla="*/ 35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2" y="123"/>
                          <a:pt x="22" y="123"/>
                          <a:pt x="22" y="123"/>
                        </a:cubicBezTo>
                        <a:cubicBezTo>
                          <a:pt x="23" y="132"/>
                          <a:pt x="26" y="139"/>
                          <a:pt x="29" y="145"/>
                        </a:cubicBezTo>
                        <a:cubicBezTo>
                          <a:pt x="33" y="151"/>
                          <a:pt x="39" y="155"/>
                          <a:pt x="48" y="159"/>
                        </a:cubicBezTo>
                        <a:cubicBezTo>
                          <a:pt x="56" y="163"/>
                          <a:pt x="65" y="164"/>
                          <a:pt x="75" y="164"/>
                        </a:cubicBezTo>
                        <a:cubicBezTo>
                          <a:pt x="84" y="164"/>
                          <a:pt x="92" y="163"/>
                          <a:pt x="99" y="160"/>
                        </a:cubicBezTo>
                        <a:cubicBezTo>
                          <a:pt x="106" y="158"/>
                          <a:pt x="111" y="154"/>
                          <a:pt x="115" y="149"/>
                        </a:cubicBezTo>
                        <a:cubicBezTo>
                          <a:pt x="118" y="145"/>
                          <a:pt x="120" y="139"/>
                          <a:pt x="120" y="134"/>
                        </a:cubicBezTo>
                        <a:cubicBezTo>
                          <a:pt x="120" y="128"/>
                          <a:pt x="118" y="123"/>
                          <a:pt x="115" y="119"/>
                        </a:cubicBezTo>
                        <a:cubicBezTo>
                          <a:pt x="111" y="115"/>
                          <a:pt x="106" y="111"/>
                          <a:pt x="99" y="109"/>
                        </a:cubicBezTo>
                        <a:cubicBezTo>
                          <a:pt x="94" y="107"/>
                          <a:pt x="83" y="104"/>
                          <a:pt x="67" y="100"/>
                        </a:cubicBezTo>
                        <a:cubicBezTo>
                          <a:pt x="50" y="96"/>
                          <a:pt x="39" y="92"/>
                          <a:pt x="32" y="89"/>
                        </a:cubicBezTo>
                        <a:cubicBezTo>
                          <a:pt x="23" y="84"/>
                          <a:pt x="17" y="79"/>
                          <a:pt x="13" y="72"/>
                        </a:cubicBezTo>
                        <a:cubicBezTo>
                          <a:pt x="9" y="65"/>
                          <a:pt x="7" y="58"/>
                          <a:pt x="7" y="50"/>
                        </a:cubicBezTo>
                        <a:cubicBezTo>
                          <a:pt x="7" y="40"/>
                          <a:pt x="9" y="32"/>
                          <a:pt x="14" y="24"/>
                        </a:cubicBezTo>
                        <a:cubicBezTo>
                          <a:pt x="19" y="16"/>
                          <a:pt x="27" y="10"/>
                          <a:pt x="37" y="6"/>
                        </a:cubicBezTo>
                        <a:cubicBezTo>
                          <a:pt x="47" y="2"/>
                          <a:pt x="58" y="0"/>
                          <a:pt x="70" y="0"/>
                        </a:cubicBezTo>
                        <a:cubicBezTo>
                          <a:pt x="83" y="0"/>
                          <a:pt x="95" y="2"/>
                          <a:pt x="105" y="6"/>
                        </a:cubicBezTo>
                        <a:cubicBezTo>
                          <a:pt x="115" y="11"/>
                          <a:pt x="123" y="17"/>
                          <a:pt x="128" y="25"/>
                        </a:cubicBezTo>
                        <a:cubicBezTo>
                          <a:pt x="134" y="34"/>
                          <a:pt x="137" y="43"/>
                          <a:pt x="137" y="54"/>
                        </a:cubicBezTo>
                        <a:cubicBezTo>
                          <a:pt x="114" y="55"/>
                          <a:pt x="114" y="55"/>
                          <a:pt x="114" y="55"/>
                        </a:cubicBezTo>
                        <a:cubicBezTo>
                          <a:pt x="113" y="44"/>
                          <a:pt x="109" y="35"/>
                          <a:pt x="102" y="30"/>
                        </a:cubicBezTo>
                        <a:cubicBezTo>
                          <a:pt x="95" y="24"/>
                          <a:pt x="84" y="21"/>
                          <a:pt x="71" y="21"/>
                        </a:cubicBezTo>
                        <a:cubicBezTo>
                          <a:pt x="56" y="21"/>
                          <a:pt x="46" y="24"/>
                          <a:pt x="39" y="29"/>
                        </a:cubicBezTo>
                        <a:cubicBezTo>
                          <a:pt x="33" y="34"/>
                          <a:pt x="29" y="40"/>
                          <a:pt x="29" y="48"/>
                        </a:cubicBezTo>
                        <a:cubicBezTo>
                          <a:pt x="29" y="54"/>
                          <a:pt x="32" y="60"/>
                          <a:pt x="36" y="64"/>
                        </a:cubicBezTo>
                        <a:cubicBezTo>
                          <a:pt x="41" y="68"/>
                          <a:pt x="53" y="72"/>
                          <a:pt x="72" y="77"/>
                        </a:cubicBezTo>
                        <a:cubicBezTo>
                          <a:pt x="92" y="81"/>
                          <a:pt x="105" y="85"/>
                          <a:pt x="112" y="88"/>
                        </a:cubicBezTo>
                        <a:cubicBezTo>
                          <a:pt x="122" y="93"/>
                          <a:pt x="130" y="99"/>
                          <a:pt x="135" y="106"/>
                        </a:cubicBezTo>
                        <a:cubicBezTo>
                          <a:pt x="140" y="114"/>
                          <a:pt x="143" y="122"/>
                          <a:pt x="143" y="132"/>
                        </a:cubicBezTo>
                        <a:cubicBezTo>
                          <a:pt x="143" y="141"/>
                          <a:pt x="140" y="150"/>
                          <a:pt x="134" y="159"/>
                        </a:cubicBezTo>
                        <a:cubicBezTo>
                          <a:pt x="129" y="167"/>
                          <a:pt x="121" y="174"/>
                          <a:pt x="111" y="179"/>
                        </a:cubicBezTo>
                        <a:cubicBezTo>
                          <a:pt x="101" y="183"/>
                          <a:pt x="89" y="186"/>
                          <a:pt x="76" y="186"/>
                        </a:cubicBezTo>
                        <a:cubicBezTo>
                          <a:pt x="60" y="186"/>
                          <a:pt x="46" y="183"/>
                          <a:pt x="35" y="179"/>
                        </a:cubicBezTo>
                        <a:cubicBezTo>
                          <a:pt x="24" y="174"/>
                          <a:pt x="16" y="167"/>
                          <a:pt x="10" y="157"/>
                        </a:cubicBezTo>
                        <a:cubicBezTo>
                          <a:pt x="3"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239" name="Freeform 12"/>
                  <p:cNvSpPr>
                    <a:spLocks/>
                  </p:cNvSpPr>
                  <p:nvPr/>
                </p:nvSpPr>
                <p:spPr bwMode="auto">
                  <a:xfrm>
                    <a:off x="2839" y="1571"/>
                    <a:ext cx="75" cy="98"/>
                  </a:xfrm>
                  <a:custGeom>
                    <a:avLst/>
                    <a:gdLst>
                      <a:gd name="T0" fmla="*/ 0 w 143"/>
                      <a:gd name="T1" fmla="*/ 125 h 186"/>
                      <a:gd name="T2" fmla="*/ 23 w 143"/>
                      <a:gd name="T3" fmla="*/ 123 h 186"/>
                      <a:gd name="T4" fmla="*/ 30 w 143"/>
                      <a:gd name="T5" fmla="*/ 145 h 186"/>
                      <a:gd name="T6" fmla="*/ 48 w 143"/>
                      <a:gd name="T7" fmla="*/ 159 h 186"/>
                      <a:gd name="T8" fmla="*/ 76 w 143"/>
                      <a:gd name="T9" fmla="*/ 164 h 186"/>
                      <a:gd name="T10" fmla="*/ 100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5 w 143"/>
                      <a:gd name="T29" fmla="*/ 24 h 186"/>
                      <a:gd name="T30" fmla="*/ 37 w 143"/>
                      <a:gd name="T31" fmla="*/ 6 h 186"/>
                      <a:gd name="T32" fmla="*/ 70 w 143"/>
                      <a:gd name="T33" fmla="*/ 0 h 186"/>
                      <a:gd name="T34" fmla="*/ 105 w 143"/>
                      <a:gd name="T35" fmla="*/ 6 h 186"/>
                      <a:gd name="T36" fmla="*/ 129 w 143"/>
                      <a:gd name="T37" fmla="*/ 25 h 186"/>
                      <a:gd name="T38" fmla="*/ 138 w 143"/>
                      <a:gd name="T39" fmla="*/ 54 h 186"/>
                      <a:gd name="T40" fmla="*/ 115 w 143"/>
                      <a:gd name="T41" fmla="*/ 55 h 186"/>
                      <a:gd name="T42" fmla="*/ 102 w 143"/>
                      <a:gd name="T43" fmla="*/ 30 h 186"/>
                      <a:gd name="T44" fmla="*/ 71 w 143"/>
                      <a:gd name="T45" fmla="*/ 21 h 186"/>
                      <a:gd name="T46" fmla="*/ 40 w 143"/>
                      <a:gd name="T47" fmla="*/ 29 h 186"/>
                      <a:gd name="T48" fmla="*/ 30 w 143"/>
                      <a:gd name="T49" fmla="*/ 48 h 186"/>
                      <a:gd name="T50" fmla="*/ 37 w 143"/>
                      <a:gd name="T51" fmla="*/ 64 h 186"/>
                      <a:gd name="T52" fmla="*/ 73 w 143"/>
                      <a:gd name="T53" fmla="*/ 77 h 186"/>
                      <a:gd name="T54" fmla="*/ 112 w 143"/>
                      <a:gd name="T55" fmla="*/ 88 h 186"/>
                      <a:gd name="T56" fmla="*/ 136 w 143"/>
                      <a:gd name="T57" fmla="*/ 106 h 186"/>
                      <a:gd name="T58" fmla="*/ 143 w 143"/>
                      <a:gd name="T59" fmla="*/ 132 h 186"/>
                      <a:gd name="T60" fmla="*/ 135 w 143"/>
                      <a:gd name="T61" fmla="*/ 159 h 186"/>
                      <a:gd name="T62" fmla="*/ 111 w 143"/>
                      <a:gd name="T63" fmla="*/ 179 h 186"/>
                      <a:gd name="T64" fmla="*/ 77 w 143"/>
                      <a:gd name="T65" fmla="*/ 186 h 186"/>
                      <a:gd name="T66" fmla="*/ 36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3" y="123"/>
                          <a:pt x="23" y="123"/>
                          <a:pt x="23" y="123"/>
                        </a:cubicBezTo>
                        <a:cubicBezTo>
                          <a:pt x="24" y="132"/>
                          <a:pt x="26" y="139"/>
                          <a:pt x="30" y="145"/>
                        </a:cubicBezTo>
                        <a:cubicBezTo>
                          <a:pt x="34" y="151"/>
                          <a:pt x="40" y="155"/>
                          <a:pt x="48" y="159"/>
                        </a:cubicBezTo>
                        <a:cubicBezTo>
                          <a:pt x="56" y="163"/>
                          <a:pt x="65" y="164"/>
                          <a:pt x="76" y="164"/>
                        </a:cubicBezTo>
                        <a:cubicBezTo>
                          <a:pt x="85" y="164"/>
                          <a:pt x="93" y="163"/>
                          <a:pt x="100" y="160"/>
                        </a:cubicBezTo>
                        <a:cubicBezTo>
                          <a:pt x="106" y="158"/>
                          <a:pt x="112" y="154"/>
                          <a:pt x="115" y="149"/>
                        </a:cubicBezTo>
                        <a:cubicBezTo>
                          <a:pt x="118" y="145"/>
                          <a:pt x="120" y="139"/>
                          <a:pt x="120" y="134"/>
                        </a:cubicBezTo>
                        <a:cubicBezTo>
                          <a:pt x="120" y="128"/>
                          <a:pt x="118" y="123"/>
                          <a:pt x="115" y="119"/>
                        </a:cubicBezTo>
                        <a:cubicBezTo>
                          <a:pt x="112" y="115"/>
                          <a:pt x="107" y="111"/>
                          <a:pt x="99" y="109"/>
                        </a:cubicBezTo>
                        <a:cubicBezTo>
                          <a:pt x="94" y="107"/>
                          <a:pt x="84" y="104"/>
                          <a:pt x="67" y="100"/>
                        </a:cubicBezTo>
                        <a:cubicBezTo>
                          <a:pt x="51" y="96"/>
                          <a:pt x="39" y="92"/>
                          <a:pt x="32" y="89"/>
                        </a:cubicBezTo>
                        <a:cubicBezTo>
                          <a:pt x="24" y="84"/>
                          <a:pt x="17" y="79"/>
                          <a:pt x="13" y="72"/>
                        </a:cubicBezTo>
                        <a:cubicBezTo>
                          <a:pt x="9" y="65"/>
                          <a:pt x="7" y="58"/>
                          <a:pt x="7" y="50"/>
                        </a:cubicBezTo>
                        <a:cubicBezTo>
                          <a:pt x="7" y="40"/>
                          <a:pt x="10" y="32"/>
                          <a:pt x="15" y="24"/>
                        </a:cubicBezTo>
                        <a:cubicBezTo>
                          <a:pt x="20" y="16"/>
                          <a:pt x="27" y="10"/>
                          <a:pt x="37" y="6"/>
                        </a:cubicBezTo>
                        <a:cubicBezTo>
                          <a:pt x="47" y="2"/>
                          <a:pt x="58" y="0"/>
                          <a:pt x="70" y="0"/>
                        </a:cubicBezTo>
                        <a:cubicBezTo>
                          <a:pt x="83" y="0"/>
                          <a:pt x="95" y="2"/>
                          <a:pt x="105" y="6"/>
                        </a:cubicBezTo>
                        <a:cubicBezTo>
                          <a:pt x="116" y="11"/>
                          <a:pt x="123" y="17"/>
                          <a:pt x="129" y="25"/>
                        </a:cubicBezTo>
                        <a:cubicBezTo>
                          <a:pt x="134" y="34"/>
                          <a:pt x="137" y="43"/>
                          <a:pt x="138" y="54"/>
                        </a:cubicBezTo>
                        <a:cubicBezTo>
                          <a:pt x="115" y="55"/>
                          <a:pt x="115" y="55"/>
                          <a:pt x="115" y="55"/>
                        </a:cubicBezTo>
                        <a:cubicBezTo>
                          <a:pt x="114" y="44"/>
                          <a:pt x="109" y="35"/>
                          <a:pt x="102" y="30"/>
                        </a:cubicBezTo>
                        <a:cubicBezTo>
                          <a:pt x="95" y="24"/>
                          <a:pt x="85" y="21"/>
                          <a:pt x="71" y="21"/>
                        </a:cubicBezTo>
                        <a:cubicBezTo>
                          <a:pt x="57" y="21"/>
                          <a:pt x="46" y="24"/>
                          <a:pt x="40" y="29"/>
                        </a:cubicBezTo>
                        <a:cubicBezTo>
                          <a:pt x="33" y="34"/>
                          <a:pt x="30" y="40"/>
                          <a:pt x="30" y="48"/>
                        </a:cubicBezTo>
                        <a:cubicBezTo>
                          <a:pt x="30" y="54"/>
                          <a:pt x="32" y="60"/>
                          <a:pt x="37" y="64"/>
                        </a:cubicBezTo>
                        <a:cubicBezTo>
                          <a:pt x="41" y="68"/>
                          <a:pt x="53" y="72"/>
                          <a:pt x="73" y="77"/>
                        </a:cubicBezTo>
                        <a:cubicBezTo>
                          <a:pt x="92" y="81"/>
                          <a:pt x="105" y="85"/>
                          <a:pt x="112" y="88"/>
                        </a:cubicBezTo>
                        <a:cubicBezTo>
                          <a:pt x="123" y="93"/>
                          <a:pt x="131" y="99"/>
                          <a:pt x="136" y="106"/>
                        </a:cubicBezTo>
                        <a:cubicBezTo>
                          <a:pt x="141" y="114"/>
                          <a:pt x="143" y="122"/>
                          <a:pt x="143" y="132"/>
                        </a:cubicBezTo>
                        <a:cubicBezTo>
                          <a:pt x="143" y="141"/>
                          <a:pt x="140" y="150"/>
                          <a:pt x="135" y="159"/>
                        </a:cubicBezTo>
                        <a:cubicBezTo>
                          <a:pt x="129" y="167"/>
                          <a:pt x="121" y="174"/>
                          <a:pt x="111" y="179"/>
                        </a:cubicBezTo>
                        <a:cubicBezTo>
                          <a:pt x="101" y="183"/>
                          <a:pt x="89" y="186"/>
                          <a:pt x="77" y="186"/>
                        </a:cubicBezTo>
                        <a:cubicBezTo>
                          <a:pt x="60" y="186"/>
                          <a:pt x="47" y="183"/>
                          <a:pt x="36" y="179"/>
                        </a:cubicBezTo>
                        <a:cubicBezTo>
                          <a:pt x="25" y="174"/>
                          <a:pt x="16" y="167"/>
                          <a:pt x="10" y="157"/>
                        </a:cubicBezTo>
                        <a:cubicBezTo>
                          <a:pt x="4"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240" name="Freeform 13"/>
                  <p:cNvSpPr>
                    <a:spLocks noEditPoints="1"/>
                  </p:cNvSpPr>
                  <p:nvPr/>
                </p:nvSpPr>
                <p:spPr bwMode="auto">
                  <a:xfrm>
                    <a:off x="2924" y="1572"/>
                    <a:ext cx="77" cy="95"/>
                  </a:xfrm>
                  <a:custGeom>
                    <a:avLst/>
                    <a:gdLst>
                      <a:gd name="T0" fmla="*/ 0 w 148"/>
                      <a:gd name="T1" fmla="*/ 180 h 180"/>
                      <a:gd name="T2" fmla="*/ 0 w 148"/>
                      <a:gd name="T3" fmla="*/ 0 h 180"/>
                      <a:gd name="T4" fmla="*/ 61 w 148"/>
                      <a:gd name="T5" fmla="*/ 0 h 180"/>
                      <a:gd name="T6" fmla="*/ 93 w 148"/>
                      <a:gd name="T7" fmla="*/ 3 h 180"/>
                      <a:gd name="T8" fmla="*/ 120 w 148"/>
                      <a:gd name="T9" fmla="*/ 16 h 180"/>
                      <a:gd name="T10" fmla="*/ 141 w 148"/>
                      <a:gd name="T11" fmla="*/ 46 h 180"/>
                      <a:gd name="T12" fmla="*/ 148 w 148"/>
                      <a:gd name="T13" fmla="*/ 89 h 180"/>
                      <a:gd name="T14" fmla="*/ 143 w 148"/>
                      <a:gd name="T15" fmla="*/ 125 h 180"/>
                      <a:gd name="T16" fmla="*/ 131 w 148"/>
                      <a:gd name="T17" fmla="*/ 151 h 180"/>
                      <a:gd name="T18" fmla="*/ 115 w 148"/>
                      <a:gd name="T19" fmla="*/ 168 h 180"/>
                      <a:gd name="T20" fmla="*/ 93 w 148"/>
                      <a:gd name="T21" fmla="*/ 177 h 180"/>
                      <a:gd name="T22" fmla="*/ 64 w 148"/>
                      <a:gd name="T23" fmla="*/ 180 h 180"/>
                      <a:gd name="T24" fmla="*/ 0 w 148"/>
                      <a:gd name="T25" fmla="*/ 180 h 180"/>
                      <a:gd name="T26" fmla="*/ 23 w 148"/>
                      <a:gd name="T27" fmla="*/ 158 h 180"/>
                      <a:gd name="T28" fmla="*/ 62 w 148"/>
                      <a:gd name="T29" fmla="*/ 158 h 180"/>
                      <a:gd name="T30" fmla="*/ 90 w 148"/>
                      <a:gd name="T31" fmla="*/ 155 h 180"/>
                      <a:gd name="T32" fmla="*/ 106 w 148"/>
                      <a:gd name="T33" fmla="*/ 146 h 180"/>
                      <a:gd name="T34" fmla="*/ 119 w 148"/>
                      <a:gd name="T35" fmla="*/ 123 h 180"/>
                      <a:gd name="T36" fmla="*/ 124 w 148"/>
                      <a:gd name="T37" fmla="*/ 89 h 180"/>
                      <a:gd name="T38" fmla="*/ 114 w 148"/>
                      <a:gd name="T39" fmla="*/ 45 h 180"/>
                      <a:gd name="T40" fmla="*/ 92 w 148"/>
                      <a:gd name="T41" fmla="*/ 25 h 180"/>
                      <a:gd name="T42" fmla="*/ 61 w 148"/>
                      <a:gd name="T43" fmla="*/ 21 h 180"/>
                      <a:gd name="T44" fmla="*/ 23 w 148"/>
                      <a:gd name="T45" fmla="*/ 21 h 180"/>
                      <a:gd name="T46" fmla="*/ 23 w 148"/>
                      <a:gd name="T47"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80">
                        <a:moveTo>
                          <a:pt x="0" y="180"/>
                        </a:moveTo>
                        <a:cubicBezTo>
                          <a:pt x="0" y="0"/>
                          <a:pt x="0" y="0"/>
                          <a:pt x="0" y="0"/>
                        </a:cubicBezTo>
                        <a:cubicBezTo>
                          <a:pt x="61" y="0"/>
                          <a:pt x="61" y="0"/>
                          <a:pt x="61" y="0"/>
                        </a:cubicBezTo>
                        <a:cubicBezTo>
                          <a:pt x="75" y="0"/>
                          <a:pt x="86" y="1"/>
                          <a:pt x="93" y="3"/>
                        </a:cubicBezTo>
                        <a:cubicBezTo>
                          <a:pt x="104" y="5"/>
                          <a:pt x="112" y="9"/>
                          <a:pt x="120" y="16"/>
                        </a:cubicBezTo>
                        <a:cubicBezTo>
                          <a:pt x="129" y="24"/>
                          <a:pt x="136" y="34"/>
                          <a:pt x="141" y="46"/>
                        </a:cubicBezTo>
                        <a:cubicBezTo>
                          <a:pt x="146" y="59"/>
                          <a:pt x="148" y="73"/>
                          <a:pt x="148" y="89"/>
                        </a:cubicBezTo>
                        <a:cubicBezTo>
                          <a:pt x="148" y="103"/>
                          <a:pt x="146" y="115"/>
                          <a:pt x="143" y="125"/>
                        </a:cubicBezTo>
                        <a:cubicBezTo>
                          <a:pt x="140" y="136"/>
                          <a:pt x="136" y="144"/>
                          <a:pt x="131" y="151"/>
                        </a:cubicBezTo>
                        <a:cubicBezTo>
                          <a:pt x="126" y="158"/>
                          <a:pt x="121" y="164"/>
                          <a:pt x="115" y="168"/>
                        </a:cubicBezTo>
                        <a:cubicBezTo>
                          <a:pt x="109" y="172"/>
                          <a:pt x="102" y="175"/>
                          <a:pt x="93" y="177"/>
                        </a:cubicBezTo>
                        <a:cubicBezTo>
                          <a:pt x="85" y="179"/>
                          <a:pt x="75" y="180"/>
                          <a:pt x="64" y="180"/>
                        </a:cubicBezTo>
                        <a:lnTo>
                          <a:pt x="0" y="180"/>
                        </a:lnTo>
                        <a:close/>
                        <a:moveTo>
                          <a:pt x="23" y="158"/>
                        </a:moveTo>
                        <a:cubicBezTo>
                          <a:pt x="62" y="158"/>
                          <a:pt x="62" y="158"/>
                          <a:pt x="62" y="158"/>
                        </a:cubicBezTo>
                        <a:cubicBezTo>
                          <a:pt x="74" y="158"/>
                          <a:pt x="83" y="157"/>
                          <a:pt x="90" y="155"/>
                        </a:cubicBezTo>
                        <a:cubicBezTo>
                          <a:pt x="96" y="153"/>
                          <a:pt x="102" y="150"/>
                          <a:pt x="106" y="146"/>
                        </a:cubicBezTo>
                        <a:cubicBezTo>
                          <a:pt x="111" y="140"/>
                          <a:pt x="116" y="133"/>
                          <a:pt x="119" y="123"/>
                        </a:cubicBezTo>
                        <a:cubicBezTo>
                          <a:pt x="122" y="114"/>
                          <a:pt x="124" y="102"/>
                          <a:pt x="124" y="89"/>
                        </a:cubicBezTo>
                        <a:cubicBezTo>
                          <a:pt x="124" y="70"/>
                          <a:pt x="120" y="55"/>
                          <a:pt x="114" y="45"/>
                        </a:cubicBezTo>
                        <a:cubicBezTo>
                          <a:pt x="108" y="35"/>
                          <a:pt x="101" y="28"/>
                          <a:pt x="92" y="25"/>
                        </a:cubicBezTo>
                        <a:cubicBezTo>
                          <a:pt x="85" y="23"/>
                          <a:pt x="75" y="21"/>
                          <a:pt x="61" y="21"/>
                        </a:cubicBezTo>
                        <a:cubicBezTo>
                          <a:pt x="23" y="21"/>
                          <a:pt x="23" y="21"/>
                          <a:pt x="23" y="21"/>
                        </a:cubicBezTo>
                        <a:lnTo>
                          <a:pt x="23" y="158"/>
                        </a:ln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219" name="Group 218"/>
              <p:cNvGrpSpPr/>
              <p:nvPr/>
            </p:nvGrpSpPr>
            <p:grpSpPr>
              <a:xfrm>
                <a:off x="3681098" y="3878314"/>
                <a:ext cx="219450" cy="249899"/>
                <a:chOff x="7320171" y="3878314"/>
                <a:chExt cx="219450" cy="249899"/>
              </a:xfrm>
            </p:grpSpPr>
            <p:sp>
              <p:nvSpPr>
                <p:cNvPr id="228" name="Rectangle 227"/>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229"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30"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31"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32" name="Rounded Rectangle 247"/>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233"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34"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nvGrpSpPr>
              <p:cNvPr id="220" name="Group 219"/>
              <p:cNvGrpSpPr/>
              <p:nvPr/>
            </p:nvGrpSpPr>
            <p:grpSpPr>
              <a:xfrm>
                <a:off x="3438810" y="3878314"/>
                <a:ext cx="219450" cy="249899"/>
                <a:chOff x="7320171" y="3878314"/>
                <a:chExt cx="219450" cy="249899"/>
              </a:xfrm>
            </p:grpSpPr>
            <p:sp>
              <p:nvSpPr>
                <p:cNvPr id="221" name="Rectangle 220"/>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222"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23"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24"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25" name="Rounded Rectangle 237"/>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226"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27"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207" name="Group 206"/>
            <p:cNvGrpSpPr/>
            <p:nvPr/>
          </p:nvGrpSpPr>
          <p:grpSpPr>
            <a:xfrm>
              <a:off x="1370148" y="4230925"/>
              <a:ext cx="219450" cy="249899"/>
              <a:chOff x="7320171" y="3878314"/>
              <a:chExt cx="219450" cy="249899"/>
            </a:xfrm>
          </p:grpSpPr>
          <p:sp>
            <p:nvSpPr>
              <p:cNvPr id="208" name="Rectangle 207"/>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209"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10"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11"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12" name="Rounded Rectangle 216"/>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213"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214"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sp>
        <p:nvSpPr>
          <p:cNvPr id="247" name="Freeform 6"/>
          <p:cNvSpPr>
            <a:spLocks/>
          </p:cNvSpPr>
          <p:nvPr/>
        </p:nvSpPr>
        <p:spPr bwMode="auto">
          <a:xfrm>
            <a:off x="3866368" y="2038556"/>
            <a:ext cx="571998" cy="307369"/>
          </a:xfrm>
          <a:prstGeom prst="rect">
            <a:avLst/>
          </a:prstGeom>
          <a:solidFill>
            <a:srgbClr val="AB0810"/>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933" dirty="0">
                <a:solidFill>
                  <a:srgbClr val="FFFFFF"/>
                </a:solidFill>
                <a:latin typeface="+mj-lt"/>
              </a:rPr>
              <a:t>IOvisor</a:t>
            </a:r>
          </a:p>
        </p:txBody>
      </p:sp>
      <p:sp>
        <p:nvSpPr>
          <p:cNvPr id="248" name="Shape 545"/>
          <p:cNvSpPr/>
          <p:nvPr/>
        </p:nvSpPr>
        <p:spPr>
          <a:xfrm>
            <a:off x="2858946" y="1707736"/>
            <a:ext cx="316909" cy="260496"/>
          </a:xfrm>
          <a:prstGeom prst="rect">
            <a:avLst/>
          </a:prstGeom>
          <a:solidFill>
            <a:schemeClr val="tx1">
              <a:lumMod val="75000"/>
            </a:schemeClr>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sp>
        <p:nvSpPr>
          <p:cNvPr id="249" name="Shape 545"/>
          <p:cNvSpPr/>
          <p:nvPr/>
        </p:nvSpPr>
        <p:spPr>
          <a:xfrm>
            <a:off x="2501215" y="1707736"/>
            <a:ext cx="316909" cy="260496"/>
          </a:xfrm>
          <a:prstGeom prst="rect">
            <a:avLst/>
          </a:prstGeom>
          <a:solidFill>
            <a:srgbClr val="00B050"/>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cxnSp>
        <p:nvCxnSpPr>
          <p:cNvPr id="13" name="Connector: Elbow 12"/>
          <p:cNvCxnSpPr>
            <a:stCxn id="249" idx="2"/>
          </p:cNvCxnSpPr>
          <p:nvPr/>
        </p:nvCxnSpPr>
        <p:spPr>
          <a:xfrm rot="16200000" flipH="1">
            <a:off x="2789283" y="1838617"/>
            <a:ext cx="234102" cy="493331"/>
          </a:xfrm>
          <a:prstGeom prst="bentConnector2">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45468" y="2154854"/>
            <a:ext cx="722894" cy="256352"/>
          </a:xfrm>
          <a:prstGeom prst="rect">
            <a:avLst/>
          </a:prstGeom>
          <a:noFill/>
        </p:spPr>
        <p:txBody>
          <a:bodyPr wrap="square" rtlCol="0">
            <a:spAutoFit/>
          </a:bodyPr>
          <a:lstStyle/>
          <a:p>
            <a:r>
              <a:rPr lang="en-US" sz="1066" dirty="0">
                <a:solidFill>
                  <a:schemeClr val="bg1"/>
                </a:solidFill>
              </a:rPr>
              <a:t>ESXi</a:t>
            </a:r>
          </a:p>
        </p:txBody>
      </p:sp>
      <p:sp>
        <p:nvSpPr>
          <p:cNvPr id="251" name="Freeform 6"/>
          <p:cNvSpPr>
            <a:spLocks/>
          </p:cNvSpPr>
          <p:nvPr/>
        </p:nvSpPr>
        <p:spPr bwMode="auto">
          <a:xfrm>
            <a:off x="3150691" y="2038107"/>
            <a:ext cx="380585" cy="307369"/>
          </a:xfrm>
          <a:prstGeom prst="rect">
            <a:avLst/>
          </a:prstGeom>
          <a:solidFill>
            <a:srgbClr val="7030A0"/>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933" dirty="0">
                <a:solidFill>
                  <a:srgbClr val="FFFFFF"/>
                </a:solidFill>
                <a:latin typeface="+mj-lt"/>
              </a:rPr>
              <a:t>DS</a:t>
            </a:r>
          </a:p>
        </p:txBody>
      </p:sp>
      <p:cxnSp>
        <p:nvCxnSpPr>
          <p:cNvPr id="252" name="Connector: Elbow 251"/>
          <p:cNvCxnSpPr>
            <a:stCxn id="251" idx="3"/>
            <a:endCxn id="247" idx="1"/>
          </p:cNvCxnSpPr>
          <p:nvPr/>
        </p:nvCxnSpPr>
        <p:spPr>
          <a:xfrm>
            <a:off x="3531276" y="2191792"/>
            <a:ext cx="335093" cy="449"/>
          </a:xfrm>
          <a:prstGeom prst="bentConnector3">
            <a:avLst>
              <a:gd name="adj1" fmla="val 50000"/>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nvGrpSpPr>
          <p:cNvPr id="409" name="Group 408"/>
          <p:cNvGrpSpPr/>
          <p:nvPr/>
        </p:nvGrpSpPr>
        <p:grpSpPr>
          <a:xfrm>
            <a:off x="4925963" y="1562504"/>
            <a:ext cx="2249191" cy="1376907"/>
            <a:chOff x="1885110" y="1171513"/>
            <a:chExt cx="1687333" cy="1032949"/>
          </a:xfrm>
        </p:grpSpPr>
        <p:sp>
          <p:nvSpPr>
            <p:cNvPr id="410" name="Freeform 6"/>
            <p:cNvSpPr>
              <a:spLocks/>
            </p:cNvSpPr>
            <p:nvPr/>
          </p:nvSpPr>
          <p:spPr bwMode="auto">
            <a:xfrm>
              <a:off x="3045633" y="1171513"/>
              <a:ext cx="526810" cy="292832"/>
            </a:xfrm>
            <a:prstGeom prst="rect">
              <a:avLst/>
            </a:prstGeom>
            <a:solidFill>
              <a:schemeClr val="accent5"/>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667" b="1" dirty="0">
                  <a:solidFill>
                    <a:srgbClr val="FFFFFF"/>
                  </a:solidFill>
                  <a:latin typeface="+mj-lt"/>
                </a:rPr>
                <a:t>primary</a:t>
              </a:r>
            </a:p>
            <a:p>
              <a:pPr algn="ctr">
                <a:lnSpc>
                  <a:spcPct val="90000"/>
                </a:lnSpc>
              </a:pPr>
              <a:r>
                <a:rPr lang="en-US" sz="667" b="1" dirty="0">
                  <a:solidFill>
                    <a:srgbClr val="FFFFFF"/>
                  </a:solidFill>
                  <a:latin typeface="+mj-lt"/>
                </a:rPr>
                <a:t>CONTROLLER</a:t>
              </a:r>
            </a:p>
          </p:txBody>
        </p:sp>
        <p:sp>
          <p:nvSpPr>
            <p:cNvPr id="411" name="Freeform 10"/>
            <p:cNvSpPr>
              <a:spLocks/>
            </p:cNvSpPr>
            <p:nvPr/>
          </p:nvSpPr>
          <p:spPr bwMode="auto">
            <a:xfrm>
              <a:off x="1951255" y="1507825"/>
              <a:ext cx="1621188" cy="291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pPr>
              <a:endParaRPr lang="en-US" sz="933" dirty="0">
                <a:solidFill>
                  <a:srgbClr val="FFFFFF"/>
                </a:solidFill>
                <a:latin typeface="+mj-lt"/>
                <a:ea typeface="ＭＳ Ｐゴシック" charset="0"/>
                <a:cs typeface="ＭＳ Ｐゴシック" charset="0"/>
              </a:endParaRPr>
            </a:p>
          </p:txBody>
        </p:sp>
        <p:sp>
          <p:nvSpPr>
            <p:cNvPr id="412" name="Shape 545"/>
            <p:cNvSpPr/>
            <p:nvPr/>
          </p:nvSpPr>
          <p:spPr>
            <a:xfrm>
              <a:off x="2613706" y="1280465"/>
              <a:ext cx="237744" cy="195423"/>
            </a:xfrm>
            <a:prstGeom prst="rect">
              <a:avLst/>
            </a:prstGeom>
            <a:solidFill>
              <a:schemeClr val="tx1">
                <a:lumMod val="75000"/>
              </a:schemeClr>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grpSp>
          <p:nvGrpSpPr>
            <p:cNvPr id="413" name="Group 412"/>
            <p:cNvGrpSpPr/>
            <p:nvPr/>
          </p:nvGrpSpPr>
          <p:grpSpPr>
            <a:xfrm>
              <a:off x="1953549" y="1849815"/>
              <a:ext cx="1618894" cy="354647"/>
              <a:chOff x="504349" y="4178552"/>
              <a:chExt cx="1618894" cy="354647"/>
            </a:xfrm>
          </p:grpSpPr>
          <p:grpSp>
            <p:nvGrpSpPr>
              <p:cNvPr id="421" name="Group 420"/>
              <p:cNvGrpSpPr/>
              <p:nvPr/>
            </p:nvGrpSpPr>
            <p:grpSpPr>
              <a:xfrm>
                <a:off x="504349" y="4178552"/>
                <a:ext cx="1618894" cy="354647"/>
                <a:chOff x="2323885" y="3825940"/>
                <a:chExt cx="1618894" cy="354647"/>
              </a:xfrm>
            </p:grpSpPr>
            <p:sp>
              <p:nvSpPr>
                <p:cNvPr id="430" name="Rectangle 429"/>
                <p:cNvSpPr/>
                <p:nvPr/>
              </p:nvSpPr>
              <p:spPr>
                <a:xfrm>
                  <a:off x="2323885" y="3825940"/>
                  <a:ext cx="1618894" cy="354647"/>
                </a:xfrm>
                <a:prstGeom prst="rect">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31" name="Rectangle 430"/>
                <p:cNvSpPr/>
                <p:nvPr/>
              </p:nvSpPr>
              <p:spPr>
                <a:xfrm>
                  <a:off x="2406168" y="3948763"/>
                  <a:ext cx="199664" cy="10900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432" name="Group 431"/>
                <p:cNvGrpSpPr/>
                <p:nvPr/>
              </p:nvGrpSpPr>
              <p:grpSpPr>
                <a:xfrm>
                  <a:off x="2711943" y="3878314"/>
                  <a:ext cx="219450" cy="249899"/>
                  <a:chOff x="10782301" y="6920601"/>
                  <a:chExt cx="232410" cy="249899"/>
                </a:xfrm>
              </p:grpSpPr>
              <p:sp>
                <p:nvSpPr>
                  <p:cNvPr id="456" name="Rectangle 455"/>
                  <p:cNvSpPr/>
                  <p:nvPr/>
                </p:nvSpPr>
                <p:spPr>
                  <a:xfrm>
                    <a:off x="10782301" y="6920601"/>
                    <a:ext cx="23241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57" name="Freeform 257"/>
                  <p:cNvSpPr/>
                  <p:nvPr/>
                </p:nvSpPr>
                <p:spPr>
                  <a:xfrm>
                    <a:off x="10810876" y="6943724"/>
                    <a:ext cx="181256" cy="165735"/>
                  </a:xfrm>
                  <a:custGeom>
                    <a:avLst/>
                    <a:gdLst>
                      <a:gd name="connsiteX0" fmla="*/ 24918 w 181256"/>
                      <a:gd name="connsiteY0" fmla="*/ 107579 h 165735"/>
                      <a:gd name="connsiteX1" fmla="*/ 24918 w 181256"/>
                      <a:gd name="connsiteY1" fmla="*/ 141362 h 165735"/>
                      <a:gd name="connsiteX2" fmla="*/ 86172 w 181256"/>
                      <a:gd name="connsiteY2" fmla="*/ 141362 h 165735"/>
                      <a:gd name="connsiteX3" fmla="*/ 86172 w 181256"/>
                      <a:gd name="connsiteY3" fmla="*/ 107579 h 165735"/>
                      <a:gd name="connsiteX4" fmla="*/ 95085 w 181256"/>
                      <a:gd name="connsiteY4" fmla="*/ 107543 h 165735"/>
                      <a:gd name="connsiteX5" fmla="*/ 95085 w 181256"/>
                      <a:gd name="connsiteY5" fmla="*/ 141326 h 165735"/>
                      <a:gd name="connsiteX6" fmla="*/ 156339 w 181256"/>
                      <a:gd name="connsiteY6" fmla="*/ 141326 h 165735"/>
                      <a:gd name="connsiteX7" fmla="*/ 156339 w 181256"/>
                      <a:gd name="connsiteY7" fmla="*/ 107543 h 165735"/>
                      <a:gd name="connsiteX8" fmla="*/ 24937 w 181256"/>
                      <a:gd name="connsiteY8" fmla="*/ 65991 h 165735"/>
                      <a:gd name="connsiteX9" fmla="*/ 24937 w 181256"/>
                      <a:gd name="connsiteY9" fmla="*/ 99774 h 165735"/>
                      <a:gd name="connsiteX10" fmla="*/ 86191 w 181256"/>
                      <a:gd name="connsiteY10" fmla="*/ 99774 h 165735"/>
                      <a:gd name="connsiteX11" fmla="*/ 86191 w 181256"/>
                      <a:gd name="connsiteY11" fmla="*/ 65991 h 165735"/>
                      <a:gd name="connsiteX12" fmla="*/ 95066 w 181256"/>
                      <a:gd name="connsiteY12" fmla="*/ 65970 h 165735"/>
                      <a:gd name="connsiteX13" fmla="*/ 95066 w 181256"/>
                      <a:gd name="connsiteY13" fmla="*/ 99753 h 165735"/>
                      <a:gd name="connsiteX14" fmla="*/ 156320 w 181256"/>
                      <a:gd name="connsiteY14" fmla="*/ 99753 h 165735"/>
                      <a:gd name="connsiteX15" fmla="*/ 156320 w 181256"/>
                      <a:gd name="connsiteY15" fmla="*/ 65970 h 165735"/>
                      <a:gd name="connsiteX16" fmla="*/ 95066 w 181256"/>
                      <a:gd name="connsiteY16" fmla="*/ 24381 h 165735"/>
                      <a:gd name="connsiteX17" fmla="*/ 95066 w 181256"/>
                      <a:gd name="connsiteY17" fmla="*/ 58164 h 165735"/>
                      <a:gd name="connsiteX18" fmla="*/ 156320 w 181256"/>
                      <a:gd name="connsiteY18" fmla="*/ 58164 h 165735"/>
                      <a:gd name="connsiteX19" fmla="*/ 156320 w 181256"/>
                      <a:gd name="connsiteY19" fmla="*/ 24381 h 165735"/>
                      <a:gd name="connsiteX20" fmla="*/ 24937 w 181256"/>
                      <a:gd name="connsiteY20" fmla="*/ 24373 h 165735"/>
                      <a:gd name="connsiteX21" fmla="*/ 24937 w 181256"/>
                      <a:gd name="connsiteY21" fmla="*/ 58156 h 165735"/>
                      <a:gd name="connsiteX22" fmla="*/ 86191 w 181256"/>
                      <a:gd name="connsiteY22" fmla="*/ 58156 h 165735"/>
                      <a:gd name="connsiteX23" fmla="*/ 86191 w 181256"/>
                      <a:gd name="connsiteY23" fmla="*/ 24373 h 165735"/>
                      <a:gd name="connsiteX24" fmla="*/ 0 w 181256"/>
                      <a:gd name="connsiteY24" fmla="*/ 0 h 165735"/>
                      <a:gd name="connsiteX25" fmla="*/ 181256 w 181256"/>
                      <a:gd name="connsiteY25" fmla="*/ 0 h 165735"/>
                      <a:gd name="connsiteX26" fmla="*/ 181256 w 181256"/>
                      <a:gd name="connsiteY26" fmla="*/ 165735 h 165735"/>
                      <a:gd name="connsiteX27" fmla="*/ 0 w 181256"/>
                      <a:gd name="connsiteY27" fmla="*/ 165735 h 16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1256" h="165735">
                        <a:moveTo>
                          <a:pt x="24918" y="107579"/>
                        </a:moveTo>
                        <a:lnTo>
                          <a:pt x="24918" y="141362"/>
                        </a:lnTo>
                        <a:lnTo>
                          <a:pt x="86172" y="141362"/>
                        </a:lnTo>
                        <a:lnTo>
                          <a:pt x="86172" y="107579"/>
                        </a:lnTo>
                        <a:close/>
                        <a:moveTo>
                          <a:pt x="95085" y="107543"/>
                        </a:moveTo>
                        <a:lnTo>
                          <a:pt x="95085" y="141326"/>
                        </a:lnTo>
                        <a:lnTo>
                          <a:pt x="156339" y="141326"/>
                        </a:lnTo>
                        <a:lnTo>
                          <a:pt x="156339" y="107543"/>
                        </a:lnTo>
                        <a:close/>
                        <a:moveTo>
                          <a:pt x="24937" y="65991"/>
                        </a:moveTo>
                        <a:lnTo>
                          <a:pt x="24937" y="99774"/>
                        </a:lnTo>
                        <a:lnTo>
                          <a:pt x="86191" y="99774"/>
                        </a:lnTo>
                        <a:lnTo>
                          <a:pt x="86191" y="65991"/>
                        </a:lnTo>
                        <a:close/>
                        <a:moveTo>
                          <a:pt x="95066" y="65970"/>
                        </a:moveTo>
                        <a:lnTo>
                          <a:pt x="95066" y="99753"/>
                        </a:lnTo>
                        <a:lnTo>
                          <a:pt x="156320" y="99753"/>
                        </a:lnTo>
                        <a:lnTo>
                          <a:pt x="156320" y="65970"/>
                        </a:lnTo>
                        <a:close/>
                        <a:moveTo>
                          <a:pt x="95066" y="24381"/>
                        </a:moveTo>
                        <a:lnTo>
                          <a:pt x="95066" y="58164"/>
                        </a:lnTo>
                        <a:lnTo>
                          <a:pt x="156320" y="58164"/>
                        </a:lnTo>
                        <a:lnTo>
                          <a:pt x="156320" y="24381"/>
                        </a:lnTo>
                        <a:close/>
                        <a:moveTo>
                          <a:pt x="24937" y="24373"/>
                        </a:moveTo>
                        <a:lnTo>
                          <a:pt x="24937" y="58156"/>
                        </a:lnTo>
                        <a:lnTo>
                          <a:pt x="86191" y="58156"/>
                        </a:lnTo>
                        <a:lnTo>
                          <a:pt x="86191" y="24373"/>
                        </a:lnTo>
                        <a:close/>
                        <a:moveTo>
                          <a:pt x="0" y="0"/>
                        </a:moveTo>
                        <a:lnTo>
                          <a:pt x="181256" y="0"/>
                        </a:lnTo>
                        <a:lnTo>
                          <a:pt x="181256" y="165735"/>
                        </a:lnTo>
                        <a:lnTo>
                          <a:pt x="0" y="165735"/>
                        </a:lnTo>
                        <a:close/>
                      </a:path>
                    </a:pathLst>
                  </a:cu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458" name="Group 10"/>
                  <p:cNvGrpSpPr>
                    <a:grpSpLocks noChangeAspect="1"/>
                  </p:cNvGrpSpPr>
                  <p:nvPr/>
                </p:nvGrpSpPr>
                <p:grpSpPr bwMode="auto">
                  <a:xfrm>
                    <a:off x="10857250" y="7125040"/>
                    <a:ext cx="82513" cy="33414"/>
                    <a:chOff x="2759" y="1571"/>
                    <a:chExt cx="242" cy="98"/>
                  </a:xfrm>
                  <a:solidFill>
                    <a:schemeClr val="tx1"/>
                  </a:solidFill>
                </p:grpSpPr>
                <p:sp>
                  <p:nvSpPr>
                    <p:cNvPr id="459" name="Freeform 11"/>
                    <p:cNvSpPr>
                      <a:spLocks/>
                    </p:cNvSpPr>
                    <p:nvPr/>
                  </p:nvSpPr>
                  <p:spPr bwMode="auto">
                    <a:xfrm>
                      <a:off x="2759" y="1571"/>
                      <a:ext cx="75" cy="98"/>
                    </a:xfrm>
                    <a:custGeom>
                      <a:avLst/>
                      <a:gdLst>
                        <a:gd name="T0" fmla="*/ 0 w 143"/>
                        <a:gd name="T1" fmla="*/ 125 h 186"/>
                        <a:gd name="T2" fmla="*/ 22 w 143"/>
                        <a:gd name="T3" fmla="*/ 123 h 186"/>
                        <a:gd name="T4" fmla="*/ 29 w 143"/>
                        <a:gd name="T5" fmla="*/ 145 h 186"/>
                        <a:gd name="T6" fmla="*/ 48 w 143"/>
                        <a:gd name="T7" fmla="*/ 159 h 186"/>
                        <a:gd name="T8" fmla="*/ 75 w 143"/>
                        <a:gd name="T9" fmla="*/ 164 h 186"/>
                        <a:gd name="T10" fmla="*/ 99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4 w 143"/>
                        <a:gd name="T29" fmla="*/ 24 h 186"/>
                        <a:gd name="T30" fmla="*/ 37 w 143"/>
                        <a:gd name="T31" fmla="*/ 6 h 186"/>
                        <a:gd name="T32" fmla="*/ 70 w 143"/>
                        <a:gd name="T33" fmla="*/ 0 h 186"/>
                        <a:gd name="T34" fmla="*/ 105 w 143"/>
                        <a:gd name="T35" fmla="*/ 6 h 186"/>
                        <a:gd name="T36" fmla="*/ 128 w 143"/>
                        <a:gd name="T37" fmla="*/ 25 h 186"/>
                        <a:gd name="T38" fmla="*/ 137 w 143"/>
                        <a:gd name="T39" fmla="*/ 54 h 186"/>
                        <a:gd name="T40" fmla="*/ 114 w 143"/>
                        <a:gd name="T41" fmla="*/ 55 h 186"/>
                        <a:gd name="T42" fmla="*/ 102 w 143"/>
                        <a:gd name="T43" fmla="*/ 30 h 186"/>
                        <a:gd name="T44" fmla="*/ 71 w 143"/>
                        <a:gd name="T45" fmla="*/ 21 h 186"/>
                        <a:gd name="T46" fmla="*/ 39 w 143"/>
                        <a:gd name="T47" fmla="*/ 29 h 186"/>
                        <a:gd name="T48" fmla="*/ 29 w 143"/>
                        <a:gd name="T49" fmla="*/ 48 h 186"/>
                        <a:gd name="T50" fmla="*/ 36 w 143"/>
                        <a:gd name="T51" fmla="*/ 64 h 186"/>
                        <a:gd name="T52" fmla="*/ 72 w 143"/>
                        <a:gd name="T53" fmla="*/ 77 h 186"/>
                        <a:gd name="T54" fmla="*/ 112 w 143"/>
                        <a:gd name="T55" fmla="*/ 88 h 186"/>
                        <a:gd name="T56" fmla="*/ 135 w 143"/>
                        <a:gd name="T57" fmla="*/ 106 h 186"/>
                        <a:gd name="T58" fmla="*/ 143 w 143"/>
                        <a:gd name="T59" fmla="*/ 132 h 186"/>
                        <a:gd name="T60" fmla="*/ 134 w 143"/>
                        <a:gd name="T61" fmla="*/ 159 h 186"/>
                        <a:gd name="T62" fmla="*/ 111 w 143"/>
                        <a:gd name="T63" fmla="*/ 179 h 186"/>
                        <a:gd name="T64" fmla="*/ 76 w 143"/>
                        <a:gd name="T65" fmla="*/ 186 h 186"/>
                        <a:gd name="T66" fmla="*/ 35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2" y="123"/>
                            <a:pt x="22" y="123"/>
                            <a:pt x="22" y="123"/>
                          </a:cubicBezTo>
                          <a:cubicBezTo>
                            <a:pt x="23" y="132"/>
                            <a:pt x="26" y="139"/>
                            <a:pt x="29" y="145"/>
                          </a:cubicBezTo>
                          <a:cubicBezTo>
                            <a:pt x="33" y="151"/>
                            <a:pt x="39" y="155"/>
                            <a:pt x="48" y="159"/>
                          </a:cubicBezTo>
                          <a:cubicBezTo>
                            <a:pt x="56" y="163"/>
                            <a:pt x="65" y="164"/>
                            <a:pt x="75" y="164"/>
                          </a:cubicBezTo>
                          <a:cubicBezTo>
                            <a:pt x="84" y="164"/>
                            <a:pt x="92" y="163"/>
                            <a:pt x="99" y="160"/>
                          </a:cubicBezTo>
                          <a:cubicBezTo>
                            <a:pt x="106" y="158"/>
                            <a:pt x="111" y="154"/>
                            <a:pt x="115" y="149"/>
                          </a:cubicBezTo>
                          <a:cubicBezTo>
                            <a:pt x="118" y="145"/>
                            <a:pt x="120" y="139"/>
                            <a:pt x="120" y="134"/>
                          </a:cubicBezTo>
                          <a:cubicBezTo>
                            <a:pt x="120" y="128"/>
                            <a:pt x="118" y="123"/>
                            <a:pt x="115" y="119"/>
                          </a:cubicBezTo>
                          <a:cubicBezTo>
                            <a:pt x="111" y="115"/>
                            <a:pt x="106" y="111"/>
                            <a:pt x="99" y="109"/>
                          </a:cubicBezTo>
                          <a:cubicBezTo>
                            <a:pt x="94" y="107"/>
                            <a:pt x="83" y="104"/>
                            <a:pt x="67" y="100"/>
                          </a:cubicBezTo>
                          <a:cubicBezTo>
                            <a:pt x="50" y="96"/>
                            <a:pt x="39" y="92"/>
                            <a:pt x="32" y="89"/>
                          </a:cubicBezTo>
                          <a:cubicBezTo>
                            <a:pt x="23" y="84"/>
                            <a:pt x="17" y="79"/>
                            <a:pt x="13" y="72"/>
                          </a:cubicBezTo>
                          <a:cubicBezTo>
                            <a:pt x="9" y="65"/>
                            <a:pt x="7" y="58"/>
                            <a:pt x="7" y="50"/>
                          </a:cubicBezTo>
                          <a:cubicBezTo>
                            <a:pt x="7" y="40"/>
                            <a:pt x="9" y="32"/>
                            <a:pt x="14" y="24"/>
                          </a:cubicBezTo>
                          <a:cubicBezTo>
                            <a:pt x="19" y="16"/>
                            <a:pt x="27" y="10"/>
                            <a:pt x="37" y="6"/>
                          </a:cubicBezTo>
                          <a:cubicBezTo>
                            <a:pt x="47" y="2"/>
                            <a:pt x="58" y="0"/>
                            <a:pt x="70" y="0"/>
                          </a:cubicBezTo>
                          <a:cubicBezTo>
                            <a:pt x="83" y="0"/>
                            <a:pt x="95" y="2"/>
                            <a:pt x="105" y="6"/>
                          </a:cubicBezTo>
                          <a:cubicBezTo>
                            <a:pt x="115" y="11"/>
                            <a:pt x="123" y="17"/>
                            <a:pt x="128" y="25"/>
                          </a:cubicBezTo>
                          <a:cubicBezTo>
                            <a:pt x="134" y="34"/>
                            <a:pt x="137" y="43"/>
                            <a:pt x="137" y="54"/>
                          </a:cubicBezTo>
                          <a:cubicBezTo>
                            <a:pt x="114" y="55"/>
                            <a:pt x="114" y="55"/>
                            <a:pt x="114" y="55"/>
                          </a:cubicBezTo>
                          <a:cubicBezTo>
                            <a:pt x="113" y="44"/>
                            <a:pt x="109" y="35"/>
                            <a:pt x="102" y="30"/>
                          </a:cubicBezTo>
                          <a:cubicBezTo>
                            <a:pt x="95" y="24"/>
                            <a:pt x="84" y="21"/>
                            <a:pt x="71" y="21"/>
                          </a:cubicBezTo>
                          <a:cubicBezTo>
                            <a:pt x="56" y="21"/>
                            <a:pt x="46" y="24"/>
                            <a:pt x="39" y="29"/>
                          </a:cubicBezTo>
                          <a:cubicBezTo>
                            <a:pt x="33" y="34"/>
                            <a:pt x="29" y="40"/>
                            <a:pt x="29" y="48"/>
                          </a:cubicBezTo>
                          <a:cubicBezTo>
                            <a:pt x="29" y="54"/>
                            <a:pt x="32" y="60"/>
                            <a:pt x="36" y="64"/>
                          </a:cubicBezTo>
                          <a:cubicBezTo>
                            <a:pt x="41" y="68"/>
                            <a:pt x="53" y="72"/>
                            <a:pt x="72" y="77"/>
                          </a:cubicBezTo>
                          <a:cubicBezTo>
                            <a:pt x="92" y="81"/>
                            <a:pt x="105" y="85"/>
                            <a:pt x="112" y="88"/>
                          </a:cubicBezTo>
                          <a:cubicBezTo>
                            <a:pt x="122" y="93"/>
                            <a:pt x="130" y="99"/>
                            <a:pt x="135" y="106"/>
                          </a:cubicBezTo>
                          <a:cubicBezTo>
                            <a:pt x="140" y="114"/>
                            <a:pt x="143" y="122"/>
                            <a:pt x="143" y="132"/>
                          </a:cubicBezTo>
                          <a:cubicBezTo>
                            <a:pt x="143" y="141"/>
                            <a:pt x="140" y="150"/>
                            <a:pt x="134" y="159"/>
                          </a:cubicBezTo>
                          <a:cubicBezTo>
                            <a:pt x="129" y="167"/>
                            <a:pt x="121" y="174"/>
                            <a:pt x="111" y="179"/>
                          </a:cubicBezTo>
                          <a:cubicBezTo>
                            <a:pt x="101" y="183"/>
                            <a:pt x="89" y="186"/>
                            <a:pt x="76" y="186"/>
                          </a:cubicBezTo>
                          <a:cubicBezTo>
                            <a:pt x="60" y="186"/>
                            <a:pt x="46" y="183"/>
                            <a:pt x="35" y="179"/>
                          </a:cubicBezTo>
                          <a:cubicBezTo>
                            <a:pt x="24" y="174"/>
                            <a:pt x="16" y="167"/>
                            <a:pt x="10" y="157"/>
                          </a:cubicBezTo>
                          <a:cubicBezTo>
                            <a:pt x="3"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460" name="Freeform 12"/>
                    <p:cNvSpPr>
                      <a:spLocks/>
                    </p:cNvSpPr>
                    <p:nvPr/>
                  </p:nvSpPr>
                  <p:spPr bwMode="auto">
                    <a:xfrm>
                      <a:off x="2839" y="1571"/>
                      <a:ext cx="75" cy="98"/>
                    </a:xfrm>
                    <a:custGeom>
                      <a:avLst/>
                      <a:gdLst>
                        <a:gd name="T0" fmla="*/ 0 w 143"/>
                        <a:gd name="T1" fmla="*/ 125 h 186"/>
                        <a:gd name="T2" fmla="*/ 23 w 143"/>
                        <a:gd name="T3" fmla="*/ 123 h 186"/>
                        <a:gd name="T4" fmla="*/ 30 w 143"/>
                        <a:gd name="T5" fmla="*/ 145 h 186"/>
                        <a:gd name="T6" fmla="*/ 48 w 143"/>
                        <a:gd name="T7" fmla="*/ 159 h 186"/>
                        <a:gd name="T8" fmla="*/ 76 w 143"/>
                        <a:gd name="T9" fmla="*/ 164 h 186"/>
                        <a:gd name="T10" fmla="*/ 100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5 w 143"/>
                        <a:gd name="T29" fmla="*/ 24 h 186"/>
                        <a:gd name="T30" fmla="*/ 37 w 143"/>
                        <a:gd name="T31" fmla="*/ 6 h 186"/>
                        <a:gd name="T32" fmla="*/ 70 w 143"/>
                        <a:gd name="T33" fmla="*/ 0 h 186"/>
                        <a:gd name="T34" fmla="*/ 105 w 143"/>
                        <a:gd name="T35" fmla="*/ 6 h 186"/>
                        <a:gd name="T36" fmla="*/ 129 w 143"/>
                        <a:gd name="T37" fmla="*/ 25 h 186"/>
                        <a:gd name="T38" fmla="*/ 138 w 143"/>
                        <a:gd name="T39" fmla="*/ 54 h 186"/>
                        <a:gd name="T40" fmla="*/ 115 w 143"/>
                        <a:gd name="T41" fmla="*/ 55 h 186"/>
                        <a:gd name="T42" fmla="*/ 102 w 143"/>
                        <a:gd name="T43" fmla="*/ 30 h 186"/>
                        <a:gd name="T44" fmla="*/ 71 w 143"/>
                        <a:gd name="T45" fmla="*/ 21 h 186"/>
                        <a:gd name="T46" fmla="*/ 40 w 143"/>
                        <a:gd name="T47" fmla="*/ 29 h 186"/>
                        <a:gd name="T48" fmla="*/ 30 w 143"/>
                        <a:gd name="T49" fmla="*/ 48 h 186"/>
                        <a:gd name="T50" fmla="*/ 37 w 143"/>
                        <a:gd name="T51" fmla="*/ 64 h 186"/>
                        <a:gd name="T52" fmla="*/ 73 w 143"/>
                        <a:gd name="T53" fmla="*/ 77 h 186"/>
                        <a:gd name="T54" fmla="*/ 112 w 143"/>
                        <a:gd name="T55" fmla="*/ 88 h 186"/>
                        <a:gd name="T56" fmla="*/ 136 w 143"/>
                        <a:gd name="T57" fmla="*/ 106 h 186"/>
                        <a:gd name="T58" fmla="*/ 143 w 143"/>
                        <a:gd name="T59" fmla="*/ 132 h 186"/>
                        <a:gd name="T60" fmla="*/ 135 w 143"/>
                        <a:gd name="T61" fmla="*/ 159 h 186"/>
                        <a:gd name="T62" fmla="*/ 111 w 143"/>
                        <a:gd name="T63" fmla="*/ 179 h 186"/>
                        <a:gd name="T64" fmla="*/ 77 w 143"/>
                        <a:gd name="T65" fmla="*/ 186 h 186"/>
                        <a:gd name="T66" fmla="*/ 36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3" y="123"/>
                            <a:pt x="23" y="123"/>
                            <a:pt x="23" y="123"/>
                          </a:cubicBezTo>
                          <a:cubicBezTo>
                            <a:pt x="24" y="132"/>
                            <a:pt x="26" y="139"/>
                            <a:pt x="30" y="145"/>
                          </a:cubicBezTo>
                          <a:cubicBezTo>
                            <a:pt x="34" y="151"/>
                            <a:pt x="40" y="155"/>
                            <a:pt x="48" y="159"/>
                          </a:cubicBezTo>
                          <a:cubicBezTo>
                            <a:pt x="56" y="163"/>
                            <a:pt x="65" y="164"/>
                            <a:pt x="76" y="164"/>
                          </a:cubicBezTo>
                          <a:cubicBezTo>
                            <a:pt x="85" y="164"/>
                            <a:pt x="93" y="163"/>
                            <a:pt x="100" y="160"/>
                          </a:cubicBezTo>
                          <a:cubicBezTo>
                            <a:pt x="106" y="158"/>
                            <a:pt x="112" y="154"/>
                            <a:pt x="115" y="149"/>
                          </a:cubicBezTo>
                          <a:cubicBezTo>
                            <a:pt x="118" y="145"/>
                            <a:pt x="120" y="139"/>
                            <a:pt x="120" y="134"/>
                          </a:cubicBezTo>
                          <a:cubicBezTo>
                            <a:pt x="120" y="128"/>
                            <a:pt x="118" y="123"/>
                            <a:pt x="115" y="119"/>
                          </a:cubicBezTo>
                          <a:cubicBezTo>
                            <a:pt x="112" y="115"/>
                            <a:pt x="107" y="111"/>
                            <a:pt x="99" y="109"/>
                          </a:cubicBezTo>
                          <a:cubicBezTo>
                            <a:pt x="94" y="107"/>
                            <a:pt x="84" y="104"/>
                            <a:pt x="67" y="100"/>
                          </a:cubicBezTo>
                          <a:cubicBezTo>
                            <a:pt x="51" y="96"/>
                            <a:pt x="39" y="92"/>
                            <a:pt x="32" y="89"/>
                          </a:cubicBezTo>
                          <a:cubicBezTo>
                            <a:pt x="24" y="84"/>
                            <a:pt x="17" y="79"/>
                            <a:pt x="13" y="72"/>
                          </a:cubicBezTo>
                          <a:cubicBezTo>
                            <a:pt x="9" y="65"/>
                            <a:pt x="7" y="58"/>
                            <a:pt x="7" y="50"/>
                          </a:cubicBezTo>
                          <a:cubicBezTo>
                            <a:pt x="7" y="40"/>
                            <a:pt x="10" y="32"/>
                            <a:pt x="15" y="24"/>
                          </a:cubicBezTo>
                          <a:cubicBezTo>
                            <a:pt x="20" y="16"/>
                            <a:pt x="27" y="10"/>
                            <a:pt x="37" y="6"/>
                          </a:cubicBezTo>
                          <a:cubicBezTo>
                            <a:pt x="47" y="2"/>
                            <a:pt x="58" y="0"/>
                            <a:pt x="70" y="0"/>
                          </a:cubicBezTo>
                          <a:cubicBezTo>
                            <a:pt x="83" y="0"/>
                            <a:pt x="95" y="2"/>
                            <a:pt x="105" y="6"/>
                          </a:cubicBezTo>
                          <a:cubicBezTo>
                            <a:pt x="116" y="11"/>
                            <a:pt x="123" y="17"/>
                            <a:pt x="129" y="25"/>
                          </a:cubicBezTo>
                          <a:cubicBezTo>
                            <a:pt x="134" y="34"/>
                            <a:pt x="137" y="43"/>
                            <a:pt x="138" y="54"/>
                          </a:cubicBezTo>
                          <a:cubicBezTo>
                            <a:pt x="115" y="55"/>
                            <a:pt x="115" y="55"/>
                            <a:pt x="115" y="55"/>
                          </a:cubicBezTo>
                          <a:cubicBezTo>
                            <a:pt x="114" y="44"/>
                            <a:pt x="109" y="35"/>
                            <a:pt x="102" y="30"/>
                          </a:cubicBezTo>
                          <a:cubicBezTo>
                            <a:pt x="95" y="24"/>
                            <a:pt x="85" y="21"/>
                            <a:pt x="71" y="21"/>
                          </a:cubicBezTo>
                          <a:cubicBezTo>
                            <a:pt x="57" y="21"/>
                            <a:pt x="46" y="24"/>
                            <a:pt x="40" y="29"/>
                          </a:cubicBezTo>
                          <a:cubicBezTo>
                            <a:pt x="33" y="34"/>
                            <a:pt x="30" y="40"/>
                            <a:pt x="30" y="48"/>
                          </a:cubicBezTo>
                          <a:cubicBezTo>
                            <a:pt x="30" y="54"/>
                            <a:pt x="32" y="60"/>
                            <a:pt x="37" y="64"/>
                          </a:cubicBezTo>
                          <a:cubicBezTo>
                            <a:pt x="41" y="68"/>
                            <a:pt x="53" y="72"/>
                            <a:pt x="73" y="77"/>
                          </a:cubicBezTo>
                          <a:cubicBezTo>
                            <a:pt x="92" y="81"/>
                            <a:pt x="105" y="85"/>
                            <a:pt x="112" y="88"/>
                          </a:cubicBezTo>
                          <a:cubicBezTo>
                            <a:pt x="123" y="93"/>
                            <a:pt x="131" y="99"/>
                            <a:pt x="136" y="106"/>
                          </a:cubicBezTo>
                          <a:cubicBezTo>
                            <a:pt x="141" y="114"/>
                            <a:pt x="143" y="122"/>
                            <a:pt x="143" y="132"/>
                          </a:cubicBezTo>
                          <a:cubicBezTo>
                            <a:pt x="143" y="141"/>
                            <a:pt x="140" y="150"/>
                            <a:pt x="135" y="159"/>
                          </a:cubicBezTo>
                          <a:cubicBezTo>
                            <a:pt x="129" y="167"/>
                            <a:pt x="121" y="174"/>
                            <a:pt x="111" y="179"/>
                          </a:cubicBezTo>
                          <a:cubicBezTo>
                            <a:pt x="101" y="183"/>
                            <a:pt x="89" y="186"/>
                            <a:pt x="77" y="186"/>
                          </a:cubicBezTo>
                          <a:cubicBezTo>
                            <a:pt x="60" y="186"/>
                            <a:pt x="47" y="183"/>
                            <a:pt x="36" y="179"/>
                          </a:cubicBezTo>
                          <a:cubicBezTo>
                            <a:pt x="25" y="174"/>
                            <a:pt x="16" y="167"/>
                            <a:pt x="10" y="157"/>
                          </a:cubicBezTo>
                          <a:cubicBezTo>
                            <a:pt x="4"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461" name="Freeform 13"/>
                    <p:cNvSpPr>
                      <a:spLocks noEditPoints="1"/>
                    </p:cNvSpPr>
                    <p:nvPr/>
                  </p:nvSpPr>
                  <p:spPr bwMode="auto">
                    <a:xfrm>
                      <a:off x="2924" y="1572"/>
                      <a:ext cx="77" cy="95"/>
                    </a:xfrm>
                    <a:custGeom>
                      <a:avLst/>
                      <a:gdLst>
                        <a:gd name="T0" fmla="*/ 0 w 148"/>
                        <a:gd name="T1" fmla="*/ 180 h 180"/>
                        <a:gd name="T2" fmla="*/ 0 w 148"/>
                        <a:gd name="T3" fmla="*/ 0 h 180"/>
                        <a:gd name="T4" fmla="*/ 61 w 148"/>
                        <a:gd name="T5" fmla="*/ 0 h 180"/>
                        <a:gd name="T6" fmla="*/ 93 w 148"/>
                        <a:gd name="T7" fmla="*/ 3 h 180"/>
                        <a:gd name="T8" fmla="*/ 120 w 148"/>
                        <a:gd name="T9" fmla="*/ 16 h 180"/>
                        <a:gd name="T10" fmla="*/ 141 w 148"/>
                        <a:gd name="T11" fmla="*/ 46 h 180"/>
                        <a:gd name="T12" fmla="*/ 148 w 148"/>
                        <a:gd name="T13" fmla="*/ 89 h 180"/>
                        <a:gd name="T14" fmla="*/ 143 w 148"/>
                        <a:gd name="T15" fmla="*/ 125 h 180"/>
                        <a:gd name="T16" fmla="*/ 131 w 148"/>
                        <a:gd name="T17" fmla="*/ 151 h 180"/>
                        <a:gd name="T18" fmla="*/ 115 w 148"/>
                        <a:gd name="T19" fmla="*/ 168 h 180"/>
                        <a:gd name="T20" fmla="*/ 93 w 148"/>
                        <a:gd name="T21" fmla="*/ 177 h 180"/>
                        <a:gd name="T22" fmla="*/ 64 w 148"/>
                        <a:gd name="T23" fmla="*/ 180 h 180"/>
                        <a:gd name="T24" fmla="*/ 0 w 148"/>
                        <a:gd name="T25" fmla="*/ 180 h 180"/>
                        <a:gd name="T26" fmla="*/ 23 w 148"/>
                        <a:gd name="T27" fmla="*/ 158 h 180"/>
                        <a:gd name="T28" fmla="*/ 62 w 148"/>
                        <a:gd name="T29" fmla="*/ 158 h 180"/>
                        <a:gd name="T30" fmla="*/ 90 w 148"/>
                        <a:gd name="T31" fmla="*/ 155 h 180"/>
                        <a:gd name="T32" fmla="*/ 106 w 148"/>
                        <a:gd name="T33" fmla="*/ 146 h 180"/>
                        <a:gd name="T34" fmla="*/ 119 w 148"/>
                        <a:gd name="T35" fmla="*/ 123 h 180"/>
                        <a:gd name="T36" fmla="*/ 124 w 148"/>
                        <a:gd name="T37" fmla="*/ 89 h 180"/>
                        <a:gd name="T38" fmla="*/ 114 w 148"/>
                        <a:gd name="T39" fmla="*/ 45 h 180"/>
                        <a:gd name="T40" fmla="*/ 92 w 148"/>
                        <a:gd name="T41" fmla="*/ 25 h 180"/>
                        <a:gd name="T42" fmla="*/ 61 w 148"/>
                        <a:gd name="T43" fmla="*/ 21 h 180"/>
                        <a:gd name="T44" fmla="*/ 23 w 148"/>
                        <a:gd name="T45" fmla="*/ 21 h 180"/>
                        <a:gd name="T46" fmla="*/ 23 w 148"/>
                        <a:gd name="T47"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80">
                          <a:moveTo>
                            <a:pt x="0" y="180"/>
                          </a:moveTo>
                          <a:cubicBezTo>
                            <a:pt x="0" y="0"/>
                            <a:pt x="0" y="0"/>
                            <a:pt x="0" y="0"/>
                          </a:cubicBezTo>
                          <a:cubicBezTo>
                            <a:pt x="61" y="0"/>
                            <a:pt x="61" y="0"/>
                            <a:pt x="61" y="0"/>
                          </a:cubicBezTo>
                          <a:cubicBezTo>
                            <a:pt x="75" y="0"/>
                            <a:pt x="86" y="1"/>
                            <a:pt x="93" y="3"/>
                          </a:cubicBezTo>
                          <a:cubicBezTo>
                            <a:pt x="104" y="5"/>
                            <a:pt x="112" y="9"/>
                            <a:pt x="120" y="16"/>
                          </a:cubicBezTo>
                          <a:cubicBezTo>
                            <a:pt x="129" y="24"/>
                            <a:pt x="136" y="34"/>
                            <a:pt x="141" y="46"/>
                          </a:cubicBezTo>
                          <a:cubicBezTo>
                            <a:pt x="146" y="59"/>
                            <a:pt x="148" y="73"/>
                            <a:pt x="148" y="89"/>
                          </a:cubicBezTo>
                          <a:cubicBezTo>
                            <a:pt x="148" y="103"/>
                            <a:pt x="146" y="115"/>
                            <a:pt x="143" y="125"/>
                          </a:cubicBezTo>
                          <a:cubicBezTo>
                            <a:pt x="140" y="136"/>
                            <a:pt x="136" y="144"/>
                            <a:pt x="131" y="151"/>
                          </a:cubicBezTo>
                          <a:cubicBezTo>
                            <a:pt x="126" y="158"/>
                            <a:pt x="121" y="164"/>
                            <a:pt x="115" y="168"/>
                          </a:cubicBezTo>
                          <a:cubicBezTo>
                            <a:pt x="109" y="172"/>
                            <a:pt x="102" y="175"/>
                            <a:pt x="93" y="177"/>
                          </a:cubicBezTo>
                          <a:cubicBezTo>
                            <a:pt x="85" y="179"/>
                            <a:pt x="75" y="180"/>
                            <a:pt x="64" y="180"/>
                          </a:cubicBezTo>
                          <a:lnTo>
                            <a:pt x="0" y="180"/>
                          </a:lnTo>
                          <a:close/>
                          <a:moveTo>
                            <a:pt x="23" y="158"/>
                          </a:moveTo>
                          <a:cubicBezTo>
                            <a:pt x="62" y="158"/>
                            <a:pt x="62" y="158"/>
                            <a:pt x="62" y="158"/>
                          </a:cubicBezTo>
                          <a:cubicBezTo>
                            <a:pt x="74" y="158"/>
                            <a:pt x="83" y="157"/>
                            <a:pt x="90" y="155"/>
                          </a:cubicBezTo>
                          <a:cubicBezTo>
                            <a:pt x="96" y="153"/>
                            <a:pt x="102" y="150"/>
                            <a:pt x="106" y="146"/>
                          </a:cubicBezTo>
                          <a:cubicBezTo>
                            <a:pt x="111" y="140"/>
                            <a:pt x="116" y="133"/>
                            <a:pt x="119" y="123"/>
                          </a:cubicBezTo>
                          <a:cubicBezTo>
                            <a:pt x="122" y="114"/>
                            <a:pt x="124" y="102"/>
                            <a:pt x="124" y="89"/>
                          </a:cubicBezTo>
                          <a:cubicBezTo>
                            <a:pt x="124" y="70"/>
                            <a:pt x="120" y="55"/>
                            <a:pt x="114" y="45"/>
                          </a:cubicBezTo>
                          <a:cubicBezTo>
                            <a:pt x="108" y="35"/>
                            <a:pt x="101" y="28"/>
                            <a:pt x="92" y="25"/>
                          </a:cubicBezTo>
                          <a:cubicBezTo>
                            <a:pt x="85" y="23"/>
                            <a:pt x="75" y="21"/>
                            <a:pt x="61" y="21"/>
                          </a:cubicBezTo>
                          <a:cubicBezTo>
                            <a:pt x="23" y="21"/>
                            <a:pt x="23" y="21"/>
                            <a:pt x="23" y="21"/>
                          </a:cubicBezTo>
                          <a:lnTo>
                            <a:pt x="23" y="158"/>
                          </a:ln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433" name="Group 432"/>
                <p:cNvGrpSpPr/>
                <p:nvPr/>
              </p:nvGrpSpPr>
              <p:grpSpPr>
                <a:xfrm>
                  <a:off x="2981217" y="3901437"/>
                  <a:ext cx="171149" cy="214730"/>
                  <a:chOff x="1367939" y="3096510"/>
                  <a:chExt cx="181256" cy="214730"/>
                </a:xfrm>
              </p:grpSpPr>
              <p:sp>
                <p:nvSpPr>
                  <p:cNvPr id="451" name="Freeform 251"/>
                  <p:cNvSpPr/>
                  <p:nvPr/>
                </p:nvSpPr>
                <p:spPr>
                  <a:xfrm>
                    <a:off x="1367939" y="3096510"/>
                    <a:ext cx="181256" cy="165735"/>
                  </a:xfrm>
                  <a:custGeom>
                    <a:avLst/>
                    <a:gdLst>
                      <a:gd name="connsiteX0" fmla="*/ 24918 w 181256"/>
                      <a:gd name="connsiteY0" fmla="*/ 107579 h 165735"/>
                      <a:gd name="connsiteX1" fmla="*/ 24918 w 181256"/>
                      <a:gd name="connsiteY1" fmla="*/ 141362 h 165735"/>
                      <a:gd name="connsiteX2" fmla="*/ 86172 w 181256"/>
                      <a:gd name="connsiteY2" fmla="*/ 141362 h 165735"/>
                      <a:gd name="connsiteX3" fmla="*/ 86172 w 181256"/>
                      <a:gd name="connsiteY3" fmla="*/ 107579 h 165735"/>
                      <a:gd name="connsiteX4" fmla="*/ 95085 w 181256"/>
                      <a:gd name="connsiteY4" fmla="*/ 107543 h 165735"/>
                      <a:gd name="connsiteX5" fmla="*/ 95085 w 181256"/>
                      <a:gd name="connsiteY5" fmla="*/ 141326 h 165735"/>
                      <a:gd name="connsiteX6" fmla="*/ 156339 w 181256"/>
                      <a:gd name="connsiteY6" fmla="*/ 141326 h 165735"/>
                      <a:gd name="connsiteX7" fmla="*/ 156339 w 181256"/>
                      <a:gd name="connsiteY7" fmla="*/ 107543 h 165735"/>
                      <a:gd name="connsiteX8" fmla="*/ 24937 w 181256"/>
                      <a:gd name="connsiteY8" fmla="*/ 65991 h 165735"/>
                      <a:gd name="connsiteX9" fmla="*/ 24937 w 181256"/>
                      <a:gd name="connsiteY9" fmla="*/ 99774 h 165735"/>
                      <a:gd name="connsiteX10" fmla="*/ 86191 w 181256"/>
                      <a:gd name="connsiteY10" fmla="*/ 99774 h 165735"/>
                      <a:gd name="connsiteX11" fmla="*/ 86191 w 181256"/>
                      <a:gd name="connsiteY11" fmla="*/ 65991 h 165735"/>
                      <a:gd name="connsiteX12" fmla="*/ 95066 w 181256"/>
                      <a:gd name="connsiteY12" fmla="*/ 65970 h 165735"/>
                      <a:gd name="connsiteX13" fmla="*/ 95066 w 181256"/>
                      <a:gd name="connsiteY13" fmla="*/ 99753 h 165735"/>
                      <a:gd name="connsiteX14" fmla="*/ 156320 w 181256"/>
                      <a:gd name="connsiteY14" fmla="*/ 99753 h 165735"/>
                      <a:gd name="connsiteX15" fmla="*/ 156320 w 181256"/>
                      <a:gd name="connsiteY15" fmla="*/ 65970 h 165735"/>
                      <a:gd name="connsiteX16" fmla="*/ 95066 w 181256"/>
                      <a:gd name="connsiteY16" fmla="*/ 24381 h 165735"/>
                      <a:gd name="connsiteX17" fmla="*/ 95066 w 181256"/>
                      <a:gd name="connsiteY17" fmla="*/ 58164 h 165735"/>
                      <a:gd name="connsiteX18" fmla="*/ 156320 w 181256"/>
                      <a:gd name="connsiteY18" fmla="*/ 58164 h 165735"/>
                      <a:gd name="connsiteX19" fmla="*/ 156320 w 181256"/>
                      <a:gd name="connsiteY19" fmla="*/ 24381 h 165735"/>
                      <a:gd name="connsiteX20" fmla="*/ 24937 w 181256"/>
                      <a:gd name="connsiteY20" fmla="*/ 24373 h 165735"/>
                      <a:gd name="connsiteX21" fmla="*/ 24937 w 181256"/>
                      <a:gd name="connsiteY21" fmla="*/ 58156 h 165735"/>
                      <a:gd name="connsiteX22" fmla="*/ 86191 w 181256"/>
                      <a:gd name="connsiteY22" fmla="*/ 58156 h 165735"/>
                      <a:gd name="connsiteX23" fmla="*/ 86191 w 181256"/>
                      <a:gd name="connsiteY23" fmla="*/ 24373 h 165735"/>
                      <a:gd name="connsiteX24" fmla="*/ 0 w 181256"/>
                      <a:gd name="connsiteY24" fmla="*/ 0 h 165735"/>
                      <a:gd name="connsiteX25" fmla="*/ 181256 w 181256"/>
                      <a:gd name="connsiteY25" fmla="*/ 0 h 165735"/>
                      <a:gd name="connsiteX26" fmla="*/ 181256 w 181256"/>
                      <a:gd name="connsiteY26" fmla="*/ 165735 h 165735"/>
                      <a:gd name="connsiteX27" fmla="*/ 0 w 181256"/>
                      <a:gd name="connsiteY27" fmla="*/ 165735 h 16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1256" h="165735">
                        <a:moveTo>
                          <a:pt x="24918" y="107579"/>
                        </a:moveTo>
                        <a:lnTo>
                          <a:pt x="24918" y="141362"/>
                        </a:lnTo>
                        <a:lnTo>
                          <a:pt x="86172" y="141362"/>
                        </a:lnTo>
                        <a:lnTo>
                          <a:pt x="86172" y="107579"/>
                        </a:lnTo>
                        <a:close/>
                        <a:moveTo>
                          <a:pt x="95085" y="107543"/>
                        </a:moveTo>
                        <a:lnTo>
                          <a:pt x="95085" y="141326"/>
                        </a:lnTo>
                        <a:lnTo>
                          <a:pt x="156339" y="141326"/>
                        </a:lnTo>
                        <a:lnTo>
                          <a:pt x="156339" y="107543"/>
                        </a:lnTo>
                        <a:close/>
                        <a:moveTo>
                          <a:pt x="24937" y="65991"/>
                        </a:moveTo>
                        <a:lnTo>
                          <a:pt x="24937" y="99774"/>
                        </a:lnTo>
                        <a:lnTo>
                          <a:pt x="86191" y="99774"/>
                        </a:lnTo>
                        <a:lnTo>
                          <a:pt x="86191" y="65991"/>
                        </a:lnTo>
                        <a:close/>
                        <a:moveTo>
                          <a:pt x="95066" y="65970"/>
                        </a:moveTo>
                        <a:lnTo>
                          <a:pt x="95066" y="99753"/>
                        </a:lnTo>
                        <a:lnTo>
                          <a:pt x="156320" y="99753"/>
                        </a:lnTo>
                        <a:lnTo>
                          <a:pt x="156320" y="65970"/>
                        </a:lnTo>
                        <a:close/>
                        <a:moveTo>
                          <a:pt x="95066" y="24381"/>
                        </a:moveTo>
                        <a:lnTo>
                          <a:pt x="95066" y="58164"/>
                        </a:lnTo>
                        <a:lnTo>
                          <a:pt x="156320" y="58164"/>
                        </a:lnTo>
                        <a:lnTo>
                          <a:pt x="156320" y="24381"/>
                        </a:lnTo>
                        <a:close/>
                        <a:moveTo>
                          <a:pt x="24937" y="24373"/>
                        </a:moveTo>
                        <a:lnTo>
                          <a:pt x="24937" y="58156"/>
                        </a:lnTo>
                        <a:lnTo>
                          <a:pt x="86191" y="58156"/>
                        </a:lnTo>
                        <a:lnTo>
                          <a:pt x="86191" y="24373"/>
                        </a:lnTo>
                        <a:close/>
                        <a:moveTo>
                          <a:pt x="0" y="0"/>
                        </a:moveTo>
                        <a:lnTo>
                          <a:pt x="181256" y="0"/>
                        </a:lnTo>
                        <a:lnTo>
                          <a:pt x="181256" y="165735"/>
                        </a:lnTo>
                        <a:lnTo>
                          <a:pt x="0" y="165735"/>
                        </a:lnTo>
                        <a:close/>
                      </a:path>
                    </a:pathLst>
                  </a:cu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452" name="Group 10"/>
                  <p:cNvGrpSpPr>
                    <a:grpSpLocks noChangeAspect="1"/>
                  </p:cNvGrpSpPr>
                  <p:nvPr/>
                </p:nvGrpSpPr>
                <p:grpSpPr bwMode="auto">
                  <a:xfrm>
                    <a:off x="1414313" y="3277826"/>
                    <a:ext cx="82513" cy="33414"/>
                    <a:chOff x="2759" y="1571"/>
                    <a:chExt cx="242" cy="98"/>
                  </a:xfrm>
                  <a:solidFill>
                    <a:schemeClr val="tx1"/>
                  </a:solidFill>
                </p:grpSpPr>
                <p:sp>
                  <p:nvSpPr>
                    <p:cNvPr id="453" name="Freeform 11"/>
                    <p:cNvSpPr>
                      <a:spLocks/>
                    </p:cNvSpPr>
                    <p:nvPr/>
                  </p:nvSpPr>
                  <p:spPr bwMode="auto">
                    <a:xfrm>
                      <a:off x="2759" y="1571"/>
                      <a:ext cx="75" cy="98"/>
                    </a:xfrm>
                    <a:custGeom>
                      <a:avLst/>
                      <a:gdLst>
                        <a:gd name="T0" fmla="*/ 0 w 143"/>
                        <a:gd name="T1" fmla="*/ 125 h 186"/>
                        <a:gd name="T2" fmla="*/ 22 w 143"/>
                        <a:gd name="T3" fmla="*/ 123 h 186"/>
                        <a:gd name="T4" fmla="*/ 29 w 143"/>
                        <a:gd name="T5" fmla="*/ 145 h 186"/>
                        <a:gd name="T6" fmla="*/ 48 w 143"/>
                        <a:gd name="T7" fmla="*/ 159 h 186"/>
                        <a:gd name="T8" fmla="*/ 75 w 143"/>
                        <a:gd name="T9" fmla="*/ 164 h 186"/>
                        <a:gd name="T10" fmla="*/ 99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4 w 143"/>
                        <a:gd name="T29" fmla="*/ 24 h 186"/>
                        <a:gd name="T30" fmla="*/ 37 w 143"/>
                        <a:gd name="T31" fmla="*/ 6 h 186"/>
                        <a:gd name="T32" fmla="*/ 70 w 143"/>
                        <a:gd name="T33" fmla="*/ 0 h 186"/>
                        <a:gd name="T34" fmla="*/ 105 w 143"/>
                        <a:gd name="T35" fmla="*/ 6 h 186"/>
                        <a:gd name="T36" fmla="*/ 128 w 143"/>
                        <a:gd name="T37" fmla="*/ 25 h 186"/>
                        <a:gd name="T38" fmla="*/ 137 w 143"/>
                        <a:gd name="T39" fmla="*/ 54 h 186"/>
                        <a:gd name="T40" fmla="*/ 114 w 143"/>
                        <a:gd name="T41" fmla="*/ 55 h 186"/>
                        <a:gd name="T42" fmla="*/ 102 w 143"/>
                        <a:gd name="T43" fmla="*/ 30 h 186"/>
                        <a:gd name="T44" fmla="*/ 71 w 143"/>
                        <a:gd name="T45" fmla="*/ 21 h 186"/>
                        <a:gd name="T46" fmla="*/ 39 w 143"/>
                        <a:gd name="T47" fmla="*/ 29 h 186"/>
                        <a:gd name="T48" fmla="*/ 29 w 143"/>
                        <a:gd name="T49" fmla="*/ 48 h 186"/>
                        <a:gd name="T50" fmla="*/ 36 w 143"/>
                        <a:gd name="T51" fmla="*/ 64 h 186"/>
                        <a:gd name="T52" fmla="*/ 72 w 143"/>
                        <a:gd name="T53" fmla="*/ 77 h 186"/>
                        <a:gd name="T54" fmla="*/ 112 w 143"/>
                        <a:gd name="T55" fmla="*/ 88 h 186"/>
                        <a:gd name="T56" fmla="*/ 135 w 143"/>
                        <a:gd name="T57" fmla="*/ 106 h 186"/>
                        <a:gd name="T58" fmla="*/ 143 w 143"/>
                        <a:gd name="T59" fmla="*/ 132 h 186"/>
                        <a:gd name="T60" fmla="*/ 134 w 143"/>
                        <a:gd name="T61" fmla="*/ 159 h 186"/>
                        <a:gd name="T62" fmla="*/ 111 w 143"/>
                        <a:gd name="T63" fmla="*/ 179 h 186"/>
                        <a:gd name="T64" fmla="*/ 76 w 143"/>
                        <a:gd name="T65" fmla="*/ 186 h 186"/>
                        <a:gd name="T66" fmla="*/ 35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2" y="123"/>
                            <a:pt x="22" y="123"/>
                            <a:pt x="22" y="123"/>
                          </a:cubicBezTo>
                          <a:cubicBezTo>
                            <a:pt x="23" y="132"/>
                            <a:pt x="26" y="139"/>
                            <a:pt x="29" y="145"/>
                          </a:cubicBezTo>
                          <a:cubicBezTo>
                            <a:pt x="33" y="151"/>
                            <a:pt x="39" y="155"/>
                            <a:pt x="48" y="159"/>
                          </a:cubicBezTo>
                          <a:cubicBezTo>
                            <a:pt x="56" y="163"/>
                            <a:pt x="65" y="164"/>
                            <a:pt x="75" y="164"/>
                          </a:cubicBezTo>
                          <a:cubicBezTo>
                            <a:pt x="84" y="164"/>
                            <a:pt x="92" y="163"/>
                            <a:pt x="99" y="160"/>
                          </a:cubicBezTo>
                          <a:cubicBezTo>
                            <a:pt x="106" y="158"/>
                            <a:pt x="111" y="154"/>
                            <a:pt x="115" y="149"/>
                          </a:cubicBezTo>
                          <a:cubicBezTo>
                            <a:pt x="118" y="145"/>
                            <a:pt x="120" y="139"/>
                            <a:pt x="120" y="134"/>
                          </a:cubicBezTo>
                          <a:cubicBezTo>
                            <a:pt x="120" y="128"/>
                            <a:pt x="118" y="123"/>
                            <a:pt x="115" y="119"/>
                          </a:cubicBezTo>
                          <a:cubicBezTo>
                            <a:pt x="111" y="115"/>
                            <a:pt x="106" y="111"/>
                            <a:pt x="99" y="109"/>
                          </a:cubicBezTo>
                          <a:cubicBezTo>
                            <a:pt x="94" y="107"/>
                            <a:pt x="83" y="104"/>
                            <a:pt x="67" y="100"/>
                          </a:cubicBezTo>
                          <a:cubicBezTo>
                            <a:pt x="50" y="96"/>
                            <a:pt x="39" y="92"/>
                            <a:pt x="32" y="89"/>
                          </a:cubicBezTo>
                          <a:cubicBezTo>
                            <a:pt x="23" y="84"/>
                            <a:pt x="17" y="79"/>
                            <a:pt x="13" y="72"/>
                          </a:cubicBezTo>
                          <a:cubicBezTo>
                            <a:pt x="9" y="65"/>
                            <a:pt x="7" y="58"/>
                            <a:pt x="7" y="50"/>
                          </a:cubicBezTo>
                          <a:cubicBezTo>
                            <a:pt x="7" y="40"/>
                            <a:pt x="9" y="32"/>
                            <a:pt x="14" y="24"/>
                          </a:cubicBezTo>
                          <a:cubicBezTo>
                            <a:pt x="19" y="16"/>
                            <a:pt x="27" y="10"/>
                            <a:pt x="37" y="6"/>
                          </a:cubicBezTo>
                          <a:cubicBezTo>
                            <a:pt x="47" y="2"/>
                            <a:pt x="58" y="0"/>
                            <a:pt x="70" y="0"/>
                          </a:cubicBezTo>
                          <a:cubicBezTo>
                            <a:pt x="83" y="0"/>
                            <a:pt x="95" y="2"/>
                            <a:pt x="105" y="6"/>
                          </a:cubicBezTo>
                          <a:cubicBezTo>
                            <a:pt x="115" y="11"/>
                            <a:pt x="123" y="17"/>
                            <a:pt x="128" y="25"/>
                          </a:cubicBezTo>
                          <a:cubicBezTo>
                            <a:pt x="134" y="34"/>
                            <a:pt x="137" y="43"/>
                            <a:pt x="137" y="54"/>
                          </a:cubicBezTo>
                          <a:cubicBezTo>
                            <a:pt x="114" y="55"/>
                            <a:pt x="114" y="55"/>
                            <a:pt x="114" y="55"/>
                          </a:cubicBezTo>
                          <a:cubicBezTo>
                            <a:pt x="113" y="44"/>
                            <a:pt x="109" y="35"/>
                            <a:pt x="102" y="30"/>
                          </a:cubicBezTo>
                          <a:cubicBezTo>
                            <a:pt x="95" y="24"/>
                            <a:pt x="84" y="21"/>
                            <a:pt x="71" y="21"/>
                          </a:cubicBezTo>
                          <a:cubicBezTo>
                            <a:pt x="56" y="21"/>
                            <a:pt x="46" y="24"/>
                            <a:pt x="39" y="29"/>
                          </a:cubicBezTo>
                          <a:cubicBezTo>
                            <a:pt x="33" y="34"/>
                            <a:pt x="29" y="40"/>
                            <a:pt x="29" y="48"/>
                          </a:cubicBezTo>
                          <a:cubicBezTo>
                            <a:pt x="29" y="54"/>
                            <a:pt x="32" y="60"/>
                            <a:pt x="36" y="64"/>
                          </a:cubicBezTo>
                          <a:cubicBezTo>
                            <a:pt x="41" y="68"/>
                            <a:pt x="53" y="72"/>
                            <a:pt x="72" y="77"/>
                          </a:cubicBezTo>
                          <a:cubicBezTo>
                            <a:pt x="92" y="81"/>
                            <a:pt x="105" y="85"/>
                            <a:pt x="112" y="88"/>
                          </a:cubicBezTo>
                          <a:cubicBezTo>
                            <a:pt x="122" y="93"/>
                            <a:pt x="130" y="99"/>
                            <a:pt x="135" y="106"/>
                          </a:cubicBezTo>
                          <a:cubicBezTo>
                            <a:pt x="140" y="114"/>
                            <a:pt x="143" y="122"/>
                            <a:pt x="143" y="132"/>
                          </a:cubicBezTo>
                          <a:cubicBezTo>
                            <a:pt x="143" y="141"/>
                            <a:pt x="140" y="150"/>
                            <a:pt x="134" y="159"/>
                          </a:cubicBezTo>
                          <a:cubicBezTo>
                            <a:pt x="129" y="167"/>
                            <a:pt x="121" y="174"/>
                            <a:pt x="111" y="179"/>
                          </a:cubicBezTo>
                          <a:cubicBezTo>
                            <a:pt x="101" y="183"/>
                            <a:pt x="89" y="186"/>
                            <a:pt x="76" y="186"/>
                          </a:cubicBezTo>
                          <a:cubicBezTo>
                            <a:pt x="60" y="186"/>
                            <a:pt x="46" y="183"/>
                            <a:pt x="35" y="179"/>
                          </a:cubicBezTo>
                          <a:cubicBezTo>
                            <a:pt x="24" y="174"/>
                            <a:pt x="16" y="167"/>
                            <a:pt x="10" y="157"/>
                          </a:cubicBezTo>
                          <a:cubicBezTo>
                            <a:pt x="3"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454" name="Freeform 12"/>
                    <p:cNvSpPr>
                      <a:spLocks/>
                    </p:cNvSpPr>
                    <p:nvPr/>
                  </p:nvSpPr>
                  <p:spPr bwMode="auto">
                    <a:xfrm>
                      <a:off x="2839" y="1571"/>
                      <a:ext cx="75" cy="98"/>
                    </a:xfrm>
                    <a:custGeom>
                      <a:avLst/>
                      <a:gdLst>
                        <a:gd name="T0" fmla="*/ 0 w 143"/>
                        <a:gd name="T1" fmla="*/ 125 h 186"/>
                        <a:gd name="T2" fmla="*/ 23 w 143"/>
                        <a:gd name="T3" fmla="*/ 123 h 186"/>
                        <a:gd name="T4" fmla="*/ 30 w 143"/>
                        <a:gd name="T5" fmla="*/ 145 h 186"/>
                        <a:gd name="T6" fmla="*/ 48 w 143"/>
                        <a:gd name="T7" fmla="*/ 159 h 186"/>
                        <a:gd name="T8" fmla="*/ 76 w 143"/>
                        <a:gd name="T9" fmla="*/ 164 h 186"/>
                        <a:gd name="T10" fmla="*/ 100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5 w 143"/>
                        <a:gd name="T29" fmla="*/ 24 h 186"/>
                        <a:gd name="T30" fmla="*/ 37 w 143"/>
                        <a:gd name="T31" fmla="*/ 6 h 186"/>
                        <a:gd name="T32" fmla="*/ 70 w 143"/>
                        <a:gd name="T33" fmla="*/ 0 h 186"/>
                        <a:gd name="T34" fmla="*/ 105 w 143"/>
                        <a:gd name="T35" fmla="*/ 6 h 186"/>
                        <a:gd name="T36" fmla="*/ 129 w 143"/>
                        <a:gd name="T37" fmla="*/ 25 h 186"/>
                        <a:gd name="T38" fmla="*/ 138 w 143"/>
                        <a:gd name="T39" fmla="*/ 54 h 186"/>
                        <a:gd name="T40" fmla="*/ 115 w 143"/>
                        <a:gd name="T41" fmla="*/ 55 h 186"/>
                        <a:gd name="T42" fmla="*/ 102 w 143"/>
                        <a:gd name="T43" fmla="*/ 30 h 186"/>
                        <a:gd name="T44" fmla="*/ 71 w 143"/>
                        <a:gd name="T45" fmla="*/ 21 h 186"/>
                        <a:gd name="T46" fmla="*/ 40 w 143"/>
                        <a:gd name="T47" fmla="*/ 29 h 186"/>
                        <a:gd name="T48" fmla="*/ 30 w 143"/>
                        <a:gd name="T49" fmla="*/ 48 h 186"/>
                        <a:gd name="T50" fmla="*/ 37 w 143"/>
                        <a:gd name="T51" fmla="*/ 64 h 186"/>
                        <a:gd name="T52" fmla="*/ 73 w 143"/>
                        <a:gd name="T53" fmla="*/ 77 h 186"/>
                        <a:gd name="T54" fmla="*/ 112 w 143"/>
                        <a:gd name="T55" fmla="*/ 88 h 186"/>
                        <a:gd name="T56" fmla="*/ 136 w 143"/>
                        <a:gd name="T57" fmla="*/ 106 h 186"/>
                        <a:gd name="T58" fmla="*/ 143 w 143"/>
                        <a:gd name="T59" fmla="*/ 132 h 186"/>
                        <a:gd name="T60" fmla="*/ 135 w 143"/>
                        <a:gd name="T61" fmla="*/ 159 h 186"/>
                        <a:gd name="T62" fmla="*/ 111 w 143"/>
                        <a:gd name="T63" fmla="*/ 179 h 186"/>
                        <a:gd name="T64" fmla="*/ 77 w 143"/>
                        <a:gd name="T65" fmla="*/ 186 h 186"/>
                        <a:gd name="T66" fmla="*/ 36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3" y="123"/>
                            <a:pt x="23" y="123"/>
                            <a:pt x="23" y="123"/>
                          </a:cubicBezTo>
                          <a:cubicBezTo>
                            <a:pt x="24" y="132"/>
                            <a:pt x="26" y="139"/>
                            <a:pt x="30" y="145"/>
                          </a:cubicBezTo>
                          <a:cubicBezTo>
                            <a:pt x="34" y="151"/>
                            <a:pt x="40" y="155"/>
                            <a:pt x="48" y="159"/>
                          </a:cubicBezTo>
                          <a:cubicBezTo>
                            <a:pt x="56" y="163"/>
                            <a:pt x="65" y="164"/>
                            <a:pt x="76" y="164"/>
                          </a:cubicBezTo>
                          <a:cubicBezTo>
                            <a:pt x="85" y="164"/>
                            <a:pt x="93" y="163"/>
                            <a:pt x="100" y="160"/>
                          </a:cubicBezTo>
                          <a:cubicBezTo>
                            <a:pt x="106" y="158"/>
                            <a:pt x="112" y="154"/>
                            <a:pt x="115" y="149"/>
                          </a:cubicBezTo>
                          <a:cubicBezTo>
                            <a:pt x="118" y="145"/>
                            <a:pt x="120" y="139"/>
                            <a:pt x="120" y="134"/>
                          </a:cubicBezTo>
                          <a:cubicBezTo>
                            <a:pt x="120" y="128"/>
                            <a:pt x="118" y="123"/>
                            <a:pt x="115" y="119"/>
                          </a:cubicBezTo>
                          <a:cubicBezTo>
                            <a:pt x="112" y="115"/>
                            <a:pt x="107" y="111"/>
                            <a:pt x="99" y="109"/>
                          </a:cubicBezTo>
                          <a:cubicBezTo>
                            <a:pt x="94" y="107"/>
                            <a:pt x="84" y="104"/>
                            <a:pt x="67" y="100"/>
                          </a:cubicBezTo>
                          <a:cubicBezTo>
                            <a:pt x="51" y="96"/>
                            <a:pt x="39" y="92"/>
                            <a:pt x="32" y="89"/>
                          </a:cubicBezTo>
                          <a:cubicBezTo>
                            <a:pt x="24" y="84"/>
                            <a:pt x="17" y="79"/>
                            <a:pt x="13" y="72"/>
                          </a:cubicBezTo>
                          <a:cubicBezTo>
                            <a:pt x="9" y="65"/>
                            <a:pt x="7" y="58"/>
                            <a:pt x="7" y="50"/>
                          </a:cubicBezTo>
                          <a:cubicBezTo>
                            <a:pt x="7" y="40"/>
                            <a:pt x="10" y="32"/>
                            <a:pt x="15" y="24"/>
                          </a:cubicBezTo>
                          <a:cubicBezTo>
                            <a:pt x="20" y="16"/>
                            <a:pt x="27" y="10"/>
                            <a:pt x="37" y="6"/>
                          </a:cubicBezTo>
                          <a:cubicBezTo>
                            <a:pt x="47" y="2"/>
                            <a:pt x="58" y="0"/>
                            <a:pt x="70" y="0"/>
                          </a:cubicBezTo>
                          <a:cubicBezTo>
                            <a:pt x="83" y="0"/>
                            <a:pt x="95" y="2"/>
                            <a:pt x="105" y="6"/>
                          </a:cubicBezTo>
                          <a:cubicBezTo>
                            <a:pt x="116" y="11"/>
                            <a:pt x="123" y="17"/>
                            <a:pt x="129" y="25"/>
                          </a:cubicBezTo>
                          <a:cubicBezTo>
                            <a:pt x="134" y="34"/>
                            <a:pt x="137" y="43"/>
                            <a:pt x="138" y="54"/>
                          </a:cubicBezTo>
                          <a:cubicBezTo>
                            <a:pt x="115" y="55"/>
                            <a:pt x="115" y="55"/>
                            <a:pt x="115" y="55"/>
                          </a:cubicBezTo>
                          <a:cubicBezTo>
                            <a:pt x="114" y="44"/>
                            <a:pt x="109" y="35"/>
                            <a:pt x="102" y="30"/>
                          </a:cubicBezTo>
                          <a:cubicBezTo>
                            <a:pt x="95" y="24"/>
                            <a:pt x="85" y="21"/>
                            <a:pt x="71" y="21"/>
                          </a:cubicBezTo>
                          <a:cubicBezTo>
                            <a:pt x="57" y="21"/>
                            <a:pt x="46" y="24"/>
                            <a:pt x="40" y="29"/>
                          </a:cubicBezTo>
                          <a:cubicBezTo>
                            <a:pt x="33" y="34"/>
                            <a:pt x="30" y="40"/>
                            <a:pt x="30" y="48"/>
                          </a:cubicBezTo>
                          <a:cubicBezTo>
                            <a:pt x="30" y="54"/>
                            <a:pt x="32" y="60"/>
                            <a:pt x="37" y="64"/>
                          </a:cubicBezTo>
                          <a:cubicBezTo>
                            <a:pt x="41" y="68"/>
                            <a:pt x="53" y="72"/>
                            <a:pt x="73" y="77"/>
                          </a:cubicBezTo>
                          <a:cubicBezTo>
                            <a:pt x="92" y="81"/>
                            <a:pt x="105" y="85"/>
                            <a:pt x="112" y="88"/>
                          </a:cubicBezTo>
                          <a:cubicBezTo>
                            <a:pt x="123" y="93"/>
                            <a:pt x="131" y="99"/>
                            <a:pt x="136" y="106"/>
                          </a:cubicBezTo>
                          <a:cubicBezTo>
                            <a:pt x="141" y="114"/>
                            <a:pt x="143" y="122"/>
                            <a:pt x="143" y="132"/>
                          </a:cubicBezTo>
                          <a:cubicBezTo>
                            <a:pt x="143" y="141"/>
                            <a:pt x="140" y="150"/>
                            <a:pt x="135" y="159"/>
                          </a:cubicBezTo>
                          <a:cubicBezTo>
                            <a:pt x="129" y="167"/>
                            <a:pt x="121" y="174"/>
                            <a:pt x="111" y="179"/>
                          </a:cubicBezTo>
                          <a:cubicBezTo>
                            <a:pt x="101" y="183"/>
                            <a:pt x="89" y="186"/>
                            <a:pt x="77" y="186"/>
                          </a:cubicBezTo>
                          <a:cubicBezTo>
                            <a:pt x="60" y="186"/>
                            <a:pt x="47" y="183"/>
                            <a:pt x="36" y="179"/>
                          </a:cubicBezTo>
                          <a:cubicBezTo>
                            <a:pt x="25" y="174"/>
                            <a:pt x="16" y="167"/>
                            <a:pt x="10" y="157"/>
                          </a:cubicBezTo>
                          <a:cubicBezTo>
                            <a:pt x="4"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455" name="Freeform 13"/>
                    <p:cNvSpPr>
                      <a:spLocks noEditPoints="1"/>
                    </p:cNvSpPr>
                    <p:nvPr/>
                  </p:nvSpPr>
                  <p:spPr bwMode="auto">
                    <a:xfrm>
                      <a:off x="2924" y="1572"/>
                      <a:ext cx="77" cy="95"/>
                    </a:xfrm>
                    <a:custGeom>
                      <a:avLst/>
                      <a:gdLst>
                        <a:gd name="T0" fmla="*/ 0 w 148"/>
                        <a:gd name="T1" fmla="*/ 180 h 180"/>
                        <a:gd name="T2" fmla="*/ 0 w 148"/>
                        <a:gd name="T3" fmla="*/ 0 h 180"/>
                        <a:gd name="T4" fmla="*/ 61 w 148"/>
                        <a:gd name="T5" fmla="*/ 0 h 180"/>
                        <a:gd name="T6" fmla="*/ 93 w 148"/>
                        <a:gd name="T7" fmla="*/ 3 h 180"/>
                        <a:gd name="T8" fmla="*/ 120 w 148"/>
                        <a:gd name="T9" fmla="*/ 16 h 180"/>
                        <a:gd name="T10" fmla="*/ 141 w 148"/>
                        <a:gd name="T11" fmla="*/ 46 h 180"/>
                        <a:gd name="T12" fmla="*/ 148 w 148"/>
                        <a:gd name="T13" fmla="*/ 89 h 180"/>
                        <a:gd name="T14" fmla="*/ 143 w 148"/>
                        <a:gd name="T15" fmla="*/ 125 h 180"/>
                        <a:gd name="T16" fmla="*/ 131 w 148"/>
                        <a:gd name="T17" fmla="*/ 151 h 180"/>
                        <a:gd name="T18" fmla="*/ 115 w 148"/>
                        <a:gd name="T19" fmla="*/ 168 h 180"/>
                        <a:gd name="T20" fmla="*/ 93 w 148"/>
                        <a:gd name="T21" fmla="*/ 177 h 180"/>
                        <a:gd name="T22" fmla="*/ 64 w 148"/>
                        <a:gd name="T23" fmla="*/ 180 h 180"/>
                        <a:gd name="T24" fmla="*/ 0 w 148"/>
                        <a:gd name="T25" fmla="*/ 180 h 180"/>
                        <a:gd name="T26" fmla="*/ 23 w 148"/>
                        <a:gd name="T27" fmla="*/ 158 h 180"/>
                        <a:gd name="T28" fmla="*/ 62 w 148"/>
                        <a:gd name="T29" fmla="*/ 158 h 180"/>
                        <a:gd name="T30" fmla="*/ 90 w 148"/>
                        <a:gd name="T31" fmla="*/ 155 h 180"/>
                        <a:gd name="T32" fmla="*/ 106 w 148"/>
                        <a:gd name="T33" fmla="*/ 146 h 180"/>
                        <a:gd name="T34" fmla="*/ 119 w 148"/>
                        <a:gd name="T35" fmla="*/ 123 h 180"/>
                        <a:gd name="T36" fmla="*/ 124 w 148"/>
                        <a:gd name="T37" fmla="*/ 89 h 180"/>
                        <a:gd name="T38" fmla="*/ 114 w 148"/>
                        <a:gd name="T39" fmla="*/ 45 h 180"/>
                        <a:gd name="T40" fmla="*/ 92 w 148"/>
                        <a:gd name="T41" fmla="*/ 25 h 180"/>
                        <a:gd name="T42" fmla="*/ 61 w 148"/>
                        <a:gd name="T43" fmla="*/ 21 h 180"/>
                        <a:gd name="T44" fmla="*/ 23 w 148"/>
                        <a:gd name="T45" fmla="*/ 21 h 180"/>
                        <a:gd name="T46" fmla="*/ 23 w 148"/>
                        <a:gd name="T47"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80">
                          <a:moveTo>
                            <a:pt x="0" y="180"/>
                          </a:moveTo>
                          <a:cubicBezTo>
                            <a:pt x="0" y="0"/>
                            <a:pt x="0" y="0"/>
                            <a:pt x="0" y="0"/>
                          </a:cubicBezTo>
                          <a:cubicBezTo>
                            <a:pt x="61" y="0"/>
                            <a:pt x="61" y="0"/>
                            <a:pt x="61" y="0"/>
                          </a:cubicBezTo>
                          <a:cubicBezTo>
                            <a:pt x="75" y="0"/>
                            <a:pt x="86" y="1"/>
                            <a:pt x="93" y="3"/>
                          </a:cubicBezTo>
                          <a:cubicBezTo>
                            <a:pt x="104" y="5"/>
                            <a:pt x="112" y="9"/>
                            <a:pt x="120" y="16"/>
                          </a:cubicBezTo>
                          <a:cubicBezTo>
                            <a:pt x="129" y="24"/>
                            <a:pt x="136" y="34"/>
                            <a:pt x="141" y="46"/>
                          </a:cubicBezTo>
                          <a:cubicBezTo>
                            <a:pt x="146" y="59"/>
                            <a:pt x="148" y="73"/>
                            <a:pt x="148" y="89"/>
                          </a:cubicBezTo>
                          <a:cubicBezTo>
                            <a:pt x="148" y="103"/>
                            <a:pt x="146" y="115"/>
                            <a:pt x="143" y="125"/>
                          </a:cubicBezTo>
                          <a:cubicBezTo>
                            <a:pt x="140" y="136"/>
                            <a:pt x="136" y="144"/>
                            <a:pt x="131" y="151"/>
                          </a:cubicBezTo>
                          <a:cubicBezTo>
                            <a:pt x="126" y="158"/>
                            <a:pt x="121" y="164"/>
                            <a:pt x="115" y="168"/>
                          </a:cubicBezTo>
                          <a:cubicBezTo>
                            <a:pt x="109" y="172"/>
                            <a:pt x="102" y="175"/>
                            <a:pt x="93" y="177"/>
                          </a:cubicBezTo>
                          <a:cubicBezTo>
                            <a:pt x="85" y="179"/>
                            <a:pt x="75" y="180"/>
                            <a:pt x="64" y="180"/>
                          </a:cubicBezTo>
                          <a:lnTo>
                            <a:pt x="0" y="180"/>
                          </a:lnTo>
                          <a:close/>
                          <a:moveTo>
                            <a:pt x="23" y="158"/>
                          </a:moveTo>
                          <a:cubicBezTo>
                            <a:pt x="62" y="158"/>
                            <a:pt x="62" y="158"/>
                            <a:pt x="62" y="158"/>
                          </a:cubicBezTo>
                          <a:cubicBezTo>
                            <a:pt x="74" y="158"/>
                            <a:pt x="83" y="157"/>
                            <a:pt x="90" y="155"/>
                          </a:cubicBezTo>
                          <a:cubicBezTo>
                            <a:pt x="96" y="153"/>
                            <a:pt x="102" y="150"/>
                            <a:pt x="106" y="146"/>
                          </a:cubicBezTo>
                          <a:cubicBezTo>
                            <a:pt x="111" y="140"/>
                            <a:pt x="116" y="133"/>
                            <a:pt x="119" y="123"/>
                          </a:cubicBezTo>
                          <a:cubicBezTo>
                            <a:pt x="122" y="114"/>
                            <a:pt x="124" y="102"/>
                            <a:pt x="124" y="89"/>
                          </a:cubicBezTo>
                          <a:cubicBezTo>
                            <a:pt x="124" y="70"/>
                            <a:pt x="120" y="55"/>
                            <a:pt x="114" y="45"/>
                          </a:cubicBezTo>
                          <a:cubicBezTo>
                            <a:pt x="108" y="35"/>
                            <a:pt x="101" y="28"/>
                            <a:pt x="92" y="25"/>
                          </a:cubicBezTo>
                          <a:cubicBezTo>
                            <a:pt x="85" y="23"/>
                            <a:pt x="75" y="21"/>
                            <a:pt x="61" y="21"/>
                          </a:cubicBezTo>
                          <a:cubicBezTo>
                            <a:pt x="23" y="21"/>
                            <a:pt x="23" y="21"/>
                            <a:pt x="23" y="21"/>
                          </a:cubicBezTo>
                          <a:lnTo>
                            <a:pt x="23" y="158"/>
                          </a:ln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434" name="Group 433"/>
                <p:cNvGrpSpPr/>
                <p:nvPr/>
              </p:nvGrpSpPr>
              <p:grpSpPr>
                <a:xfrm>
                  <a:off x="3681098" y="3878314"/>
                  <a:ext cx="219450" cy="249899"/>
                  <a:chOff x="7320171" y="3878314"/>
                  <a:chExt cx="219450" cy="249899"/>
                </a:xfrm>
              </p:grpSpPr>
              <p:sp>
                <p:nvSpPr>
                  <p:cNvPr id="443" name="Rectangle 442"/>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44"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45"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46"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47" name="Rounded Rectangle 247"/>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48"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49"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nvGrpSpPr>
                <p:cNvPr id="435" name="Group 434"/>
                <p:cNvGrpSpPr/>
                <p:nvPr/>
              </p:nvGrpSpPr>
              <p:grpSpPr>
                <a:xfrm>
                  <a:off x="3438810" y="3878314"/>
                  <a:ext cx="219450" cy="249899"/>
                  <a:chOff x="7320171" y="3878314"/>
                  <a:chExt cx="219450" cy="249899"/>
                </a:xfrm>
              </p:grpSpPr>
              <p:sp>
                <p:nvSpPr>
                  <p:cNvPr id="436" name="Rectangle 435"/>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37"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38"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39"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40" name="Rounded Rectangle 237"/>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41"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42"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422" name="Group 421"/>
              <p:cNvGrpSpPr/>
              <p:nvPr/>
            </p:nvGrpSpPr>
            <p:grpSpPr>
              <a:xfrm>
                <a:off x="1370148" y="4230925"/>
                <a:ext cx="219450" cy="249899"/>
                <a:chOff x="7320171" y="3878314"/>
                <a:chExt cx="219450" cy="249899"/>
              </a:xfrm>
            </p:grpSpPr>
            <p:sp>
              <p:nvSpPr>
                <p:cNvPr id="423" name="Rectangle 422"/>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24"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25"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26"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27" name="Rounded Rectangle 216"/>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28"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29"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sp>
          <p:nvSpPr>
            <p:cNvPr id="414" name="Freeform 6"/>
            <p:cNvSpPr>
              <a:spLocks/>
            </p:cNvSpPr>
            <p:nvPr/>
          </p:nvSpPr>
          <p:spPr bwMode="auto">
            <a:xfrm>
              <a:off x="3101102" y="1528645"/>
              <a:ext cx="429110" cy="230587"/>
            </a:xfrm>
            <a:prstGeom prst="rect">
              <a:avLst/>
            </a:prstGeom>
            <a:solidFill>
              <a:srgbClr val="AB0810"/>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933" dirty="0">
                  <a:solidFill>
                    <a:srgbClr val="FFFFFF"/>
                  </a:solidFill>
                  <a:latin typeface="+mj-lt"/>
                </a:rPr>
                <a:t>IOvisor</a:t>
              </a:r>
            </a:p>
          </p:txBody>
        </p:sp>
        <p:sp>
          <p:nvSpPr>
            <p:cNvPr id="415" name="Shape 545"/>
            <p:cNvSpPr/>
            <p:nvPr/>
          </p:nvSpPr>
          <p:spPr>
            <a:xfrm>
              <a:off x="2345338" y="1280465"/>
              <a:ext cx="237744" cy="195423"/>
            </a:xfrm>
            <a:prstGeom prst="rect">
              <a:avLst/>
            </a:prstGeom>
            <a:solidFill>
              <a:schemeClr val="tx1">
                <a:lumMod val="75000"/>
              </a:schemeClr>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sp>
          <p:nvSpPr>
            <p:cNvPr id="416" name="Shape 545"/>
            <p:cNvSpPr/>
            <p:nvPr/>
          </p:nvSpPr>
          <p:spPr>
            <a:xfrm>
              <a:off x="2076970" y="1280465"/>
              <a:ext cx="237744" cy="195423"/>
            </a:xfrm>
            <a:prstGeom prst="rect">
              <a:avLst/>
            </a:prstGeom>
            <a:solidFill>
              <a:schemeClr val="tx1">
                <a:lumMod val="75000"/>
              </a:schemeClr>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sp>
          <p:nvSpPr>
            <p:cNvPr id="418" name="TextBox 417"/>
            <p:cNvSpPr txBox="1"/>
            <p:nvPr/>
          </p:nvSpPr>
          <p:spPr>
            <a:xfrm>
              <a:off x="1885110" y="1615892"/>
              <a:ext cx="542312" cy="192314"/>
            </a:xfrm>
            <a:prstGeom prst="rect">
              <a:avLst/>
            </a:prstGeom>
            <a:noFill/>
          </p:spPr>
          <p:txBody>
            <a:bodyPr wrap="square" rtlCol="0">
              <a:spAutoFit/>
            </a:bodyPr>
            <a:lstStyle/>
            <a:p>
              <a:r>
                <a:rPr lang="en-US" sz="1066" dirty="0">
                  <a:solidFill>
                    <a:schemeClr val="bg1"/>
                  </a:solidFill>
                </a:rPr>
                <a:t>ESXi</a:t>
              </a:r>
            </a:p>
          </p:txBody>
        </p:sp>
        <p:sp>
          <p:nvSpPr>
            <p:cNvPr id="419" name="Freeform 6"/>
            <p:cNvSpPr>
              <a:spLocks/>
            </p:cNvSpPr>
            <p:nvPr/>
          </p:nvSpPr>
          <p:spPr bwMode="auto">
            <a:xfrm>
              <a:off x="2564204" y="1528308"/>
              <a:ext cx="285513" cy="230587"/>
            </a:xfrm>
            <a:prstGeom prst="rect">
              <a:avLst/>
            </a:prstGeom>
            <a:solidFill>
              <a:srgbClr val="7030A0"/>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933" dirty="0">
                  <a:solidFill>
                    <a:srgbClr val="FFFFFF"/>
                  </a:solidFill>
                  <a:latin typeface="+mj-lt"/>
                </a:rPr>
                <a:t>DS</a:t>
              </a:r>
            </a:p>
          </p:txBody>
        </p:sp>
      </p:grpSp>
      <p:grpSp>
        <p:nvGrpSpPr>
          <p:cNvPr id="462" name="Group 461"/>
          <p:cNvGrpSpPr/>
          <p:nvPr/>
        </p:nvGrpSpPr>
        <p:grpSpPr>
          <a:xfrm>
            <a:off x="7606455" y="1562504"/>
            <a:ext cx="2249191" cy="1376907"/>
            <a:chOff x="1885110" y="1171513"/>
            <a:chExt cx="1687333" cy="1032949"/>
          </a:xfrm>
        </p:grpSpPr>
        <p:sp>
          <p:nvSpPr>
            <p:cNvPr id="463" name="Freeform 6"/>
            <p:cNvSpPr>
              <a:spLocks/>
            </p:cNvSpPr>
            <p:nvPr/>
          </p:nvSpPr>
          <p:spPr bwMode="auto">
            <a:xfrm>
              <a:off x="3045633" y="1171513"/>
              <a:ext cx="526810" cy="292832"/>
            </a:xfrm>
            <a:prstGeom prst="rect">
              <a:avLst/>
            </a:prstGeom>
            <a:solidFill>
              <a:schemeClr val="accent5"/>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667" b="1" dirty="0">
                  <a:solidFill>
                    <a:srgbClr val="FFFFFF"/>
                  </a:solidFill>
                  <a:latin typeface="+mj-lt"/>
                </a:rPr>
                <a:t>CONTROLLER</a:t>
              </a:r>
            </a:p>
          </p:txBody>
        </p:sp>
        <p:sp>
          <p:nvSpPr>
            <p:cNvPr id="464" name="Freeform 10"/>
            <p:cNvSpPr>
              <a:spLocks/>
            </p:cNvSpPr>
            <p:nvPr/>
          </p:nvSpPr>
          <p:spPr bwMode="auto">
            <a:xfrm>
              <a:off x="1951255" y="1507825"/>
              <a:ext cx="1621188" cy="291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pPr>
              <a:endParaRPr lang="en-US" sz="933" dirty="0">
                <a:solidFill>
                  <a:srgbClr val="FFFFFF"/>
                </a:solidFill>
                <a:latin typeface="+mj-lt"/>
                <a:ea typeface="ＭＳ Ｐゴシック" charset="0"/>
                <a:cs typeface="ＭＳ Ｐゴシック" charset="0"/>
              </a:endParaRPr>
            </a:p>
          </p:txBody>
        </p:sp>
        <p:sp>
          <p:nvSpPr>
            <p:cNvPr id="465" name="Shape 545"/>
            <p:cNvSpPr/>
            <p:nvPr/>
          </p:nvSpPr>
          <p:spPr>
            <a:xfrm>
              <a:off x="2613706" y="1280465"/>
              <a:ext cx="237744" cy="195423"/>
            </a:xfrm>
            <a:prstGeom prst="rect">
              <a:avLst/>
            </a:prstGeom>
            <a:solidFill>
              <a:schemeClr val="tx1">
                <a:lumMod val="75000"/>
              </a:schemeClr>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grpSp>
          <p:nvGrpSpPr>
            <p:cNvPr id="466" name="Group 465"/>
            <p:cNvGrpSpPr/>
            <p:nvPr/>
          </p:nvGrpSpPr>
          <p:grpSpPr>
            <a:xfrm>
              <a:off x="1953549" y="1849815"/>
              <a:ext cx="1618894" cy="354647"/>
              <a:chOff x="504349" y="4178552"/>
              <a:chExt cx="1618894" cy="354647"/>
            </a:xfrm>
          </p:grpSpPr>
          <p:grpSp>
            <p:nvGrpSpPr>
              <p:cNvPr id="474" name="Group 473"/>
              <p:cNvGrpSpPr/>
              <p:nvPr/>
            </p:nvGrpSpPr>
            <p:grpSpPr>
              <a:xfrm>
                <a:off x="504349" y="4178552"/>
                <a:ext cx="1618894" cy="354647"/>
                <a:chOff x="2323885" y="3825940"/>
                <a:chExt cx="1618894" cy="354647"/>
              </a:xfrm>
            </p:grpSpPr>
            <p:sp>
              <p:nvSpPr>
                <p:cNvPr id="483" name="Rectangle 482"/>
                <p:cNvSpPr/>
                <p:nvPr/>
              </p:nvSpPr>
              <p:spPr>
                <a:xfrm>
                  <a:off x="2323885" y="3825940"/>
                  <a:ext cx="1618894" cy="354647"/>
                </a:xfrm>
                <a:prstGeom prst="rect">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84" name="Rectangle 483"/>
                <p:cNvSpPr/>
                <p:nvPr/>
              </p:nvSpPr>
              <p:spPr>
                <a:xfrm>
                  <a:off x="2406168" y="3948763"/>
                  <a:ext cx="199664" cy="10900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485" name="Group 484"/>
                <p:cNvGrpSpPr/>
                <p:nvPr/>
              </p:nvGrpSpPr>
              <p:grpSpPr>
                <a:xfrm>
                  <a:off x="2711943" y="3878314"/>
                  <a:ext cx="219450" cy="249899"/>
                  <a:chOff x="10782301" y="6920601"/>
                  <a:chExt cx="232410" cy="249899"/>
                </a:xfrm>
              </p:grpSpPr>
              <p:sp>
                <p:nvSpPr>
                  <p:cNvPr id="509" name="Rectangle 508"/>
                  <p:cNvSpPr/>
                  <p:nvPr/>
                </p:nvSpPr>
                <p:spPr>
                  <a:xfrm>
                    <a:off x="10782301" y="6920601"/>
                    <a:ext cx="23241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510" name="Freeform 257"/>
                  <p:cNvSpPr/>
                  <p:nvPr/>
                </p:nvSpPr>
                <p:spPr>
                  <a:xfrm>
                    <a:off x="10810876" y="6943724"/>
                    <a:ext cx="181256" cy="165735"/>
                  </a:xfrm>
                  <a:custGeom>
                    <a:avLst/>
                    <a:gdLst>
                      <a:gd name="connsiteX0" fmla="*/ 24918 w 181256"/>
                      <a:gd name="connsiteY0" fmla="*/ 107579 h 165735"/>
                      <a:gd name="connsiteX1" fmla="*/ 24918 w 181256"/>
                      <a:gd name="connsiteY1" fmla="*/ 141362 h 165735"/>
                      <a:gd name="connsiteX2" fmla="*/ 86172 w 181256"/>
                      <a:gd name="connsiteY2" fmla="*/ 141362 h 165735"/>
                      <a:gd name="connsiteX3" fmla="*/ 86172 w 181256"/>
                      <a:gd name="connsiteY3" fmla="*/ 107579 h 165735"/>
                      <a:gd name="connsiteX4" fmla="*/ 95085 w 181256"/>
                      <a:gd name="connsiteY4" fmla="*/ 107543 h 165735"/>
                      <a:gd name="connsiteX5" fmla="*/ 95085 w 181256"/>
                      <a:gd name="connsiteY5" fmla="*/ 141326 h 165735"/>
                      <a:gd name="connsiteX6" fmla="*/ 156339 w 181256"/>
                      <a:gd name="connsiteY6" fmla="*/ 141326 h 165735"/>
                      <a:gd name="connsiteX7" fmla="*/ 156339 w 181256"/>
                      <a:gd name="connsiteY7" fmla="*/ 107543 h 165735"/>
                      <a:gd name="connsiteX8" fmla="*/ 24937 w 181256"/>
                      <a:gd name="connsiteY8" fmla="*/ 65991 h 165735"/>
                      <a:gd name="connsiteX9" fmla="*/ 24937 w 181256"/>
                      <a:gd name="connsiteY9" fmla="*/ 99774 h 165735"/>
                      <a:gd name="connsiteX10" fmla="*/ 86191 w 181256"/>
                      <a:gd name="connsiteY10" fmla="*/ 99774 h 165735"/>
                      <a:gd name="connsiteX11" fmla="*/ 86191 w 181256"/>
                      <a:gd name="connsiteY11" fmla="*/ 65991 h 165735"/>
                      <a:gd name="connsiteX12" fmla="*/ 95066 w 181256"/>
                      <a:gd name="connsiteY12" fmla="*/ 65970 h 165735"/>
                      <a:gd name="connsiteX13" fmla="*/ 95066 w 181256"/>
                      <a:gd name="connsiteY13" fmla="*/ 99753 h 165735"/>
                      <a:gd name="connsiteX14" fmla="*/ 156320 w 181256"/>
                      <a:gd name="connsiteY14" fmla="*/ 99753 h 165735"/>
                      <a:gd name="connsiteX15" fmla="*/ 156320 w 181256"/>
                      <a:gd name="connsiteY15" fmla="*/ 65970 h 165735"/>
                      <a:gd name="connsiteX16" fmla="*/ 95066 w 181256"/>
                      <a:gd name="connsiteY16" fmla="*/ 24381 h 165735"/>
                      <a:gd name="connsiteX17" fmla="*/ 95066 w 181256"/>
                      <a:gd name="connsiteY17" fmla="*/ 58164 h 165735"/>
                      <a:gd name="connsiteX18" fmla="*/ 156320 w 181256"/>
                      <a:gd name="connsiteY18" fmla="*/ 58164 h 165735"/>
                      <a:gd name="connsiteX19" fmla="*/ 156320 w 181256"/>
                      <a:gd name="connsiteY19" fmla="*/ 24381 h 165735"/>
                      <a:gd name="connsiteX20" fmla="*/ 24937 w 181256"/>
                      <a:gd name="connsiteY20" fmla="*/ 24373 h 165735"/>
                      <a:gd name="connsiteX21" fmla="*/ 24937 w 181256"/>
                      <a:gd name="connsiteY21" fmla="*/ 58156 h 165735"/>
                      <a:gd name="connsiteX22" fmla="*/ 86191 w 181256"/>
                      <a:gd name="connsiteY22" fmla="*/ 58156 h 165735"/>
                      <a:gd name="connsiteX23" fmla="*/ 86191 w 181256"/>
                      <a:gd name="connsiteY23" fmla="*/ 24373 h 165735"/>
                      <a:gd name="connsiteX24" fmla="*/ 0 w 181256"/>
                      <a:gd name="connsiteY24" fmla="*/ 0 h 165735"/>
                      <a:gd name="connsiteX25" fmla="*/ 181256 w 181256"/>
                      <a:gd name="connsiteY25" fmla="*/ 0 h 165735"/>
                      <a:gd name="connsiteX26" fmla="*/ 181256 w 181256"/>
                      <a:gd name="connsiteY26" fmla="*/ 165735 h 165735"/>
                      <a:gd name="connsiteX27" fmla="*/ 0 w 181256"/>
                      <a:gd name="connsiteY27" fmla="*/ 165735 h 16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1256" h="165735">
                        <a:moveTo>
                          <a:pt x="24918" y="107579"/>
                        </a:moveTo>
                        <a:lnTo>
                          <a:pt x="24918" y="141362"/>
                        </a:lnTo>
                        <a:lnTo>
                          <a:pt x="86172" y="141362"/>
                        </a:lnTo>
                        <a:lnTo>
                          <a:pt x="86172" y="107579"/>
                        </a:lnTo>
                        <a:close/>
                        <a:moveTo>
                          <a:pt x="95085" y="107543"/>
                        </a:moveTo>
                        <a:lnTo>
                          <a:pt x="95085" y="141326"/>
                        </a:lnTo>
                        <a:lnTo>
                          <a:pt x="156339" y="141326"/>
                        </a:lnTo>
                        <a:lnTo>
                          <a:pt x="156339" y="107543"/>
                        </a:lnTo>
                        <a:close/>
                        <a:moveTo>
                          <a:pt x="24937" y="65991"/>
                        </a:moveTo>
                        <a:lnTo>
                          <a:pt x="24937" y="99774"/>
                        </a:lnTo>
                        <a:lnTo>
                          <a:pt x="86191" y="99774"/>
                        </a:lnTo>
                        <a:lnTo>
                          <a:pt x="86191" y="65991"/>
                        </a:lnTo>
                        <a:close/>
                        <a:moveTo>
                          <a:pt x="95066" y="65970"/>
                        </a:moveTo>
                        <a:lnTo>
                          <a:pt x="95066" y="99753"/>
                        </a:lnTo>
                        <a:lnTo>
                          <a:pt x="156320" y="99753"/>
                        </a:lnTo>
                        <a:lnTo>
                          <a:pt x="156320" y="65970"/>
                        </a:lnTo>
                        <a:close/>
                        <a:moveTo>
                          <a:pt x="95066" y="24381"/>
                        </a:moveTo>
                        <a:lnTo>
                          <a:pt x="95066" y="58164"/>
                        </a:lnTo>
                        <a:lnTo>
                          <a:pt x="156320" y="58164"/>
                        </a:lnTo>
                        <a:lnTo>
                          <a:pt x="156320" y="24381"/>
                        </a:lnTo>
                        <a:close/>
                        <a:moveTo>
                          <a:pt x="24937" y="24373"/>
                        </a:moveTo>
                        <a:lnTo>
                          <a:pt x="24937" y="58156"/>
                        </a:lnTo>
                        <a:lnTo>
                          <a:pt x="86191" y="58156"/>
                        </a:lnTo>
                        <a:lnTo>
                          <a:pt x="86191" y="24373"/>
                        </a:lnTo>
                        <a:close/>
                        <a:moveTo>
                          <a:pt x="0" y="0"/>
                        </a:moveTo>
                        <a:lnTo>
                          <a:pt x="181256" y="0"/>
                        </a:lnTo>
                        <a:lnTo>
                          <a:pt x="181256" y="165735"/>
                        </a:lnTo>
                        <a:lnTo>
                          <a:pt x="0" y="165735"/>
                        </a:lnTo>
                        <a:close/>
                      </a:path>
                    </a:pathLst>
                  </a:cu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511" name="Group 10"/>
                  <p:cNvGrpSpPr>
                    <a:grpSpLocks noChangeAspect="1"/>
                  </p:cNvGrpSpPr>
                  <p:nvPr/>
                </p:nvGrpSpPr>
                <p:grpSpPr bwMode="auto">
                  <a:xfrm>
                    <a:off x="10857250" y="7125040"/>
                    <a:ext cx="82513" cy="33414"/>
                    <a:chOff x="2759" y="1571"/>
                    <a:chExt cx="242" cy="98"/>
                  </a:xfrm>
                  <a:solidFill>
                    <a:schemeClr val="tx1"/>
                  </a:solidFill>
                </p:grpSpPr>
                <p:sp>
                  <p:nvSpPr>
                    <p:cNvPr id="512" name="Freeform 11"/>
                    <p:cNvSpPr>
                      <a:spLocks/>
                    </p:cNvSpPr>
                    <p:nvPr/>
                  </p:nvSpPr>
                  <p:spPr bwMode="auto">
                    <a:xfrm>
                      <a:off x="2759" y="1571"/>
                      <a:ext cx="75" cy="98"/>
                    </a:xfrm>
                    <a:custGeom>
                      <a:avLst/>
                      <a:gdLst>
                        <a:gd name="T0" fmla="*/ 0 w 143"/>
                        <a:gd name="T1" fmla="*/ 125 h 186"/>
                        <a:gd name="T2" fmla="*/ 22 w 143"/>
                        <a:gd name="T3" fmla="*/ 123 h 186"/>
                        <a:gd name="T4" fmla="*/ 29 w 143"/>
                        <a:gd name="T5" fmla="*/ 145 h 186"/>
                        <a:gd name="T6" fmla="*/ 48 w 143"/>
                        <a:gd name="T7" fmla="*/ 159 h 186"/>
                        <a:gd name="T8" fmla="*/ 75 w 143"/>
                        <a:gd name="T9" fmla="*/ 164 h 186"/>
                        <a:gd name="T10" fmla="*/ 99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4 w 143"/>
                        <a:gd name="T29" fmla="*/ 24 h 186"/>
                        <a:gd name="T30" fmla="*/ 37 w 143"/>
                        <a:gd name="T31" fmla="*/ 6 h 186"/>
                        <a:gd name="T32" fmla="*/ 70 w 143"/>
                        <a:gd name="T33" fmla="*/ 0 h 186"/>
                        <a:gd name="T34" fmla="*/ 105 w 143"/>
                        <a:gd name="T35" fmla="*/ 6 h 186"/>
                        <a:gd name="T36" fmla="*/ 128 w 143"/>
                        <a:gd name="T37" fmla="*/ 25 h 186"/>
                        <a:gd name="T38" fmla="*/ 137 w 143"/>
                        <a:gd name="T39" fmla="*/ 54 h 186"/>
                        <a:gd name="T40" fmla="*/ 114 w 143"/>
                        <a:gd name="T41" fmla="*/ 55 h 186"/>
                        <a:gd name="T42" fmla="*/ 102 w 143"/>
                        <a:gd name="T43" fmla="*/ 30 h 186"/>
                        <a:gd name="T44" fmla="*/ 71 w 143"/>
                        <a:gd name="T45" fmla="*/ 21 h 186"/>
                        <a:gd name="T46" fmla="*/ 39 w 143"/>
                        <a:gd name="T47" fmla="*/ 29 h 186"/>
                        <a:gd name="T48" fmla="*/ 29 w 143"/>
                        <a:gd name="T49" fmla="*/ 48 h 186"/>
                        <a:gd name="T50" fmla="*/ 36 w 143"/>
                        <a:gd name="T51" fmla="*/ 64 h 186"/>
                        <a:gd name="T52" fmla="*/ 72 w 143"/>
                        <a:gd name="T53" fmla="*/ 77 h 186"/>
                        <a:gd name="T54" fmla="*/ 112 w 143"/>
                        <a:gd name="T55" fmla="*/ 88 h 186"/>
                        <a:gd name="T56" fmla="*/ 135 w 143"/>
                        <a:gd name="T57" fmla="*/ 106 h 186"/>
                        <a:gd name="T58" fmla="*/ 143 w 143"/>
                        <a:gd name="T59" fmla="*/ 132 h 186"/>
                        <a:gd name="T60" fmla="*/ 134 w 143"/>
                        <a:gd name="T61" fmla="*/ 159 h 186"/>
                        <a:gd name="T62" fmla="*/ 111 w 143"/>
                        <a:gd name="T63" fmla="*/ 179 h 186"/>
                        <a:gd name="T64" fmla="*/ 76 w 143"/>
                        <a:gd name="T65" fmla="*/ 186 h 186"/>
                        <a:gd name="T66" fmla="*/ 35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2" y="123"/>
                            <a:pt x="22" y="123"/>
                            <a:pt x="22" y="123"/>
                          </a:cubicBezTo>
                          <a:cubicBezTo>
                            <a:pt x="23" y="132"/>
                            <a:pt x="26" y="139"/>
                            <a:pt x="29" y="145"/>
                          </a:cubicBezTo>
                          <a:cubicBezTo>
                            <a:pt x="33" y="151"/>
                            <a:pt x="39" y="155"/>
                            <a:pt x="48" y="159"/>
                          </a:cubicBezTo>
                          <a:cubicBezTo>
                            <a:pt x="56" y="163"/>
                            <a:pt x="65" y="164"/>
                            <a:pt x="75" y="164"/>
                          </a:cubicBezTo>
                          <a:cubicBezTo>
                            <a:pt x="84" y="164"/>
                            <a:pt x="92" y="163"/>
                            <a:pt x="99" y="160"/>
                          </a:cubicBezTo>
                          <a:cubicBezTo>
                            <a:pt x="106" y="158"/>
                            <a:pt x="111" y="154"/>
                            <a:pt x="115" y="149"/>
                          </a:cubicBezTo>
                          <a:cubicBezTo>
                            <a:pt x="118" y="145"/>
                            <a:pt x="120" y="139"/>
                            <a:pt x="120" y="134"/>
                          </a:cubicBezTo>
                          <a:cubicBezTo>
                            <a:pt x="120" y="128"/>
                            <a:pt x="118" y="123"/>
                            <a:pt x="115" y="119"/>
                          </a:cubicBezTo>
                          <a:cubicBezTo>
                            <a:pt x="111" y="115"/>
                            <a:pt x="106" y="111"/>
                            <a:pt x="99" y="109"/>
                          </a:cubicBezTo>
                          <a:cubicBezTo>
                            <a:pt x="94" y="107"/>
                            <a:pt x="83" y="104"/>
                            <a:pt x="67" y="100"/>
                          </a:cubicBezTo>
                          <a:cubicBezTo>
                            <a:pt x="50" y="96"/>
                            <a:pt x="39" y="92"/>
                            <a:pt x="32" y="89"/>
                          </a:cubicBezTo>
                          <a:cubicBezTo>
                            <a:pt x="23" y="84"/>
                            <a:pt x="17" y="79"/>
                            <a:pt x="13" y="72"/>
                          </a:cubicBezTo>
                          <a:cubicBezTo>
                            <a:pt x="9" y="65"/>
                            <a:pt x="7" y="58"/>
                            <a:pt x="7" y="50"/>
                          </a:cubicBezTo>
                          <a:cubicBezTo>
                            <a:pt x="7" y="40"/>
                            <a:pt x="9" y="32"/>
                            <a:pt x="14" y="24"/>
                          </a:cubicBezTo>
                          <a:cubicBezTo>
                            <a:pt x="19" y="16"/>
                            <a:pt x="27" y="10"/>
                            <a:pt x="37" y="6"/>
                          </a:cubicBezTo>
                          <a:cubicBezTo>
                            <a:pt x="47" y="2"/>
                            <a:pt x="58" y="0"/>
                            <a:pt x="70" y="0"/>
                          </a:cubicBezTo>
                          <a:cubicBezTo>
                            <a:pt x="83" y="0"/>
                            <a:pt x="95" y="2"/>
                            <a:pt x="105" y="6"/>
                          </a:cubicBezTo>
                          <a:cubicBezTo>
                            <a:pt x="115" y="11"/>
                            <a:pt x="123" y="17"/>
                            <a:pt x="128" y="25"/>
                          </a:cubicBezTo>
                          <a:cubicBezTo>
                            <a:pt x="134" y="34"/>
                            <a:pt x="137" y="43"/>
                            <a:pt x="137" y="54"/>
                          </a:cubicBezTo>
                          <a:cubicBezTo>
                            <a:pt x="114" y="55"/>
                            <a:pt x="114" y="55"/>
                            <a:pt x="114" y="55"/>
                          </a:cubicBezTo>
                          <a:cubicBezTo>
                            <a:pt x="113" y="44"/>
                            <a:pt x="109" y="35"/>
                            <a:pt x="102" y="30"/>
                          </a:cubicBezTo>
                          <a:cubicBezTo>
                            <a:pt x="95" y="24"/>
                            <a:pt x="84" y="21"/>
                            <a:pt x="71" y="21"/>
                          </a:cubicBezTo>
                          <a:cubicBezTo>
                            <a:pt x="56" y="21"/>
                            <a:pt x="46" y="24"/>
                            <a:pt x="39" y="29"/>
                          </a:cubicBezTo>
                          <a:cubicBezTo>
                            <a:pt x="33" y="34"/>
                            <a:pt x="29" y="40"/>
                            <a:pt x="29" y="48"/>
                          </a:cubicBezTo>
                          <a:cubicBezTo>
                            <a:pt x="29" y="54"/>
                            <a:pt x="32" y="60"/>
                            <a:pt x="36" y="64"/>
                          </a:cubicBezTo>
                          <a:cubicBezTo>
                            <a:pt x="41" y="68"/>
                            <a:pt x="53" y="72"/>
                            <a:pt x="72" y="77"/>
                          </a:cubicBezTo>
                          <a:cubicBezTo>
                            <a:pt x="92" y="81"/>
                            <a:pt x="105" y="85"/>
                            <a:pt x="112" y="88"/>
                          </a:cubicBezTo>
                          <a:cubicBezTo>
                            <a:pt x="122" y="93"/>
                            <a:pt x="130" y="99"/>
                            <a:pt x="135" y="106"/>
                          </a:cubicBezTo>
                          <a:cubicBezTo>
                            <a:pt x="140" y="114"/>
                            <a:pt x="143" y="122"/>
                            <a:pt x="143" y="132"/>
                          </a:cubicBezTo>
                          <a:cubicBezTo>
                            <a:pt x="143" y="141"/>
                            <a:pt x="140" y="150"/>
                            <a:pt x="134" y="159"/>
                          </a:cubicBezTo>
                          <a:cubicBezTo>
                            <a:pt x="129" y="167"/>
                            <a:pt x="121" y="174"/>
                            <a:pt x="111" y="179"/>
                          </a:cubicBezTo>
                          <a:cubicBezTo>
                            <a:pt x="101" y="183"/>
                            <a:pt x="89" y="186"/>
                            <a:pt x="76" y="186"/>
                          </a:cubicBezTo>
                          <a:cubicBezTo>
                            <a:pt x="60" y="186"/>
                            <a:pt x="46" y="183"/>
                            <a:pt x="35" y="179"/>
                          </a:cubicBezTo>
                          <a:cubicBezTo>
                            <a:pt x="24" y="174"/>
                            <a:pt x="16" y="167"/>
                            <a:pt x="10" y="157"/>
                          </a:cubicBezTo>
                          <a:cubicBezTo>
                            <a:pt x="3"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513" name="Freeform 12"/>
                    <p:cNvSpPr>
                      <a:spLocks/>
                    </p:cNvSpPr>
                    <p:nvPr/>
                  </p:nvSpPr>
                  <p:spPr bwMode="auto">
                    <a:xfrm>
                      <a:off x="2839" y="1571"/>
                      <a:ext cx="75" cy="98"/>
                    </a:xfrm>
                    <a:custGeom>
                      <a:avLst/>
                      <a:gdLst>
                        <a:gd name="T0" fmla="*/ 0 w 143"/>
                        <a:gd name="T1" fmla="*/ 125 h 186"/>
                        <a:gd name="T2" fmla="*/ 23 w 143"/>
                        <a:gd name="T3" fmla="*/ 123 h 186"/>
                        <a:gd name="T4" fmla="*/ 30 w 143"/>
                        <a:gd name="T5" fmla="*/ 145 h 186"/>
                        <a:gd name="T6" fmla="*/ 48 w 143"/>
                        <a:gd name="T7" fmla="*/ 159 h 186"/>
                        <a:gd name="T8" fmla="*/ 76 w 143"/>
                        <a:gd name="T9" fmla="*/ 164 h 186"/>
                        <a:gd name="T10" fmla="*/ 100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5 w 143"/>
                        <a:gd name="T29" fmla="*/ 24 h 186"/>
                        <a:gd name="T30" fmla="*/ 37 w 143"/>
                        <a:gd name="T31" fmla="*/ 6 h 186"/>
                        <a:gd name="T32" fmla="*/ 70 w 143"/>
                        <a:gd name="T33" fmla="*/ 0 h 186"/>
                        <a:gd name="T34" fmla="*/ 105 w 143"/>
                        <a:gd name="T35" fmla="*/ 6 h 186"/>
                        <a:gd name="T36" fmla="*/ 129 w 143"/>
                        <a:gd name="T37" fmla="*/ 25 h 186"/>
                        <a:gd name="T38" fmla="*/ 138 w 143"/>
                        <a:gd name="T39" fmla="*/ 54 h 186"/>
                        <a:gd name="T40" fmla="*/ 115 w 143"/>
                        <a:gd name="T41" fmla="*/ 55 h 186"/>
                        <a:gd name="T42" fmla="*/ 102 w 143"/>
                        <a:gd name="T43" fmla="*/ 30 h 186"/>
                        <a:gd name="T44" fmla="*/ 71 w 143"/>
                        <a:gd name="T45" fmla="*/ 21 h 186"/>
                        <a:gd name="T46" fmla="*/ 40 w 143"/>
                        <a:gd name="T47" fmla="*/ 29 h 186"/>
                        <a:gd name="T48" fmla="*/ 30 w 143"/>
                        <a:gd name="T49" fmla="*/ 48 h 186"/>
                        <a:gd name="T50" fmla="*/ 37 w 143"/>
                        <a:gd name="T51" fmla="*/ 64 h 186"/>
                        <a:gd name="T52" fmla="*/ 73 w 143"/>
                        <a:gd name="T53" fmla="*/ 77 h 186"/>
                        <a:gd name="T54" fmla="*/ 112 w 143"/>
                        <a:gd name="T55" fmla="*/ 88 h 186"/>
                        <a:gd name="T56" fmla="*/ 136 w 143"/>
                        <a:gd name="T57" fmla="*/ 106 h 186"/>
                        <a:gd name="T58" fmla="*/ 143 w 143"/>
                        <a:gd name="T59" fmla="*/ 132 h 186"/>
                        <a:gd name="T60" fmla="*/ 135 w 143"/>
                        <a:gd name="T61" fmla="*/ 159 h 186"/>
                        <a:gd name="T62" fmla="*/ 111 w 143"/>
                        <a:gd name="T63" fmla="*/ 179 h 186"/>
                        <a:gd name="T64" fmla="*/ 77 w 143"/>
                        <a:gd name="T65" fmla="*/ 186 h 186"/>
                        <a:gd name="T66" fmla="*/ 36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3" y="123"/>
                            <a:pt x="23" y="123"/>
                            <a:pt x="23" y="123"/>
                          </a:cubicBezTo>
                          <a:cubicBezTo>
                            <a:pt x="24" y="132"/>
                            <a:pt x="26" y="139"/>
                            <a:pt x="30" y="145"/>
                          </a:cubicBezTo>
                          <a:cubicBezTo>
                            <a:pt x="34" y="151"/>
                            <a:pt x="40" y="155"/>
                            <a:pt x="48" y="159"/>
                          </a:cubicBezTo>
                          <a:cubicBezTo>
                            <a:pt x="56" y="163"/>
                            <a:pt x="65" y="164"/>
                            <a:pt x="76" y="164"/>
                          </a:cubicBezTo>
                          <a:cubicBezTo>
                            <a:pt x="85" y="164"/>
                            <a:pt x="93" y="163"/>
                            <a:pt x="100" y="160"/>
                          </a:cubicBezTo>
                          <a:cubicBezTo>
                            <a:pt x="106" y="158"/>
                            <a:pt x="112" y="154"/>
                            <a:pt x="115" y="149"/>
                          </a:cubicBezTo>
                          <a:cubicBezTo>
                            <a:pt x="118" y="145"/>
                            <a:pt x="120" y="139"/>
                            <a:pt x="120" y="134"/>
                          </a:cubicBezTo>
                          <a:cubicBezTo>
                            <a:pt x="120" y="128"/>
                            <a:pt x="118" y="123"/>
                            <a:pt x="115" y="119"/>
                          </a:cubicBezTo>
                          <a:cubicBezTo>
                            <a:pt x="112" y="115"/>
                            <a:pt x="107" y="111"/>
                            <a:pt x="99" y="109"/>
                          </a:cubicBezTo>
                          <a:cubicBezTo>
                            <a:pt x="94" y="107"/>
                            <a:pt x="84" y="104"/>
                            <a:pt x="67" y="100"/>
                          </a:cubicBezTo>
                          <a:cubicBezTo>
                            <a:pt x="51" y="96"/>
                            <a:pt x="39" y="92"/>
                            <a:pt x="32" y="89"/>
                          </a:cubicBezTo>
                          <a:cubicBezTo>
                            <a:pt x="24" y="84"/>
                            <a:pt x="17" y="79"/>
                            <a:pt x="13" y="72"/>
                          </a:cubicBezTo>
                          <a:cubicBezTo>
                            <a:pt x="9" y="65"/>
                            <a:pt x="7" y="58"/>
                            <a:pt x="7" y="50"/>
                          </a:cubicBezTo>
                          <a:cubicBezTo>
                            <a:pt x="7" y="40"/>
                            <a:pt x="10" y="32"/>
                            <a:pt x="15" y="24"/>
                          </a:cubicBezTo>
                          <a:cubicBezTo>
                            <a:pt x="20" y="16"/>
                            <a:pt x="27" y="10"/>
                            <a:pt x="37" y="6"/>
                          </a:cubicBezTo>
                          <a:cubicBezTo>
                            <a:pt x="47" y="2"/>
                            <a:pt x="58" y="0"/>
                            <a:pt x="70" y="0"/>
                          </a:cubicBezTo>
                          <a:cubicBezTo>
                            <a:pt x="83" y="0"/>
                            <a:pt x="95" y="2"/>
                            <a:pt x="105" y="6"/>
                          </a:cubicBezTo>
                          <a:cubicBezTo>
                            <a:pt x="116" y="11"/>
                            <a:pt x="123" y="17"/>
                            <a:pt x="129" y="25"/>
                          </a:cubicBezTo>
                          <a:cubicBezTo>
                            <a:pt x="134" y="34"/>
                            <a:pt x="137" y="43"/>
                            <a:pt x="138" y="54"/>
                          </a:cubicBezTo>
                          <a:cubicBezTo>
                            <a:pt x="115" y="55"/>
                            <a:pt x="115" y="55"/>
                            <a:pt x="115" y="55"/>
                          </a:cubicBezTo>
                          <a:cubicBezTo>
                            <a:pt x="114" y="44"/>
                            <a:pt x="109" y="35"/>
                            <a:pt x="102" y="30"/>
                          </a:cubicBezTo>
                          <a:cubicBezTo>
                            <a:pt x="95" y="24"/>
                            <a:pt x="85" y="21"/>
                            <a:pt x="71" y="21"/>
                          </a:cubicBezTo>
                          <a:cubicBezTo>
                            <a:pt x="57" y="21"/>
                            <a:pt x="46" y="24"/>
                            <a:pt x="40" y="29"/>
                          </a:cubicBezTo>
                          <a:cubicBezTo>
                            <a:pt x="33" y="34"/>
                            <a:pt x="30" y="40"/>
                            <a:pt x="30" y="48"/>
                          </a:cubicBezTo>
                          <a:cubicBezTo>
                            <a:pt x="30" y="54"/>
                            <a:pt x="32" y="60"/>
                            <a:pt x="37" y="64"/>
                          </a:cubicBezTo>
                          <a:cubicBezTo>
                            <a:pt x="41" y="68"/>
                            <a:pt x="53" y="72"/>
                            <a:pt x="73" y="77"/>
                          </a:cubicBezTo>
                          <a:cubicBezTo>
                            <a:pt x="92" y="81"/>
                            <a:pt x="105" y="85"/>
                            <a:pt x="112" y="88"/>
                          </a:cubicBezTo>
                          <a:cubicBezTo>
                            <a:pt x="123" y="93"/>
                            <a:pt x="131" y="99"/>
                            <a:pt x="136" y="106"/>
                          </a:cubicBezTo>
                          <a:cubicBezTo>
                            <a:pt x="141" y="114"/>
                            <a:pt x="143" y="122"/>
                            <a:pt x="143" y="132"/>
                          </a:cubicBezTo>
                          <a:cubicBezTo>
                            <a:pt x="143" y="141"/>
                            <a:pt x="140" y="150"/>
                            <a:pt x="135" y="159"/>
                          </a:cubicBezTo>
                          <a:cubicBezTo>
                            <a:pt x="129" y="167"/>
                            <a:pt x="121" y="174"/>
                            <a:pt x="111" y="179"/>
                          </a:cubicBezTo>
                          <a:cubicBezTo>
                            <a:pt x="101" y="183"/>
                            <a:pt x="89" y="186"/>
                            <a:pt x="77" y="186"/>
                          </a:cubicBezTo>
                          <a:cubicBezTo>
                            <a:pt x="60" y="186"/>
                            <a:pt x="47" y="183"/>
                            <a:pt x="36" y="179"/>
                          </a:cubicBezTo>
                          <a:cubicBezTo>
                            <a:pt x="25" y="174"/>
                            <a:pt x="16" y="167"/>
                            <a:pt x="10" y="157"/>
                          </a:cubicBezTo>
                          <a:cubicBezTo>
                            <a:pt x="4"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514" name="Freeform 13"/>
                    <p:cNvSpPr>
                      <a:spLocks noEditPoints="1"/>
                    </p:cNvSpPr>
                    <p:nvPr/>
                  </p:nvSpPr>
                  <p:spPr bwMode="auto">
                    <a:xfrm>
                      <a:off x="2924" y="1572"/>
                      <a:ext cx="77" cy="95"/>
                    </a:xfrm>
                    <a:custGeom>
                      <a:avLst/>
                      <a:gdLst>
                        <a:gd name="T0" fmla="*/ 0 w 148"/>
                        <a:gd name="T1" fmla="*/ 180 h 180"/>
                        <a:gd name="T2" fmla="*/ 0 w 148"/>
                        <a:gd name="T3" fmla="*/ 0 h 180"/>
                        <a:gd name="T4" fmla="*/ 61 w 148"/>
                        <a:gd name="T5" fmla="*/ 0 h 180"/>
                        <a:gd name="T6" fmla="*/ 93 w 148"/>
                        <a:gd name="T7" fmla="*/ 3 h 180"/>
                        <a:gd name="T8" fmla="*/ 120 w 148"/>
                        <a:gd name="T9" fmla="*/ 16 h 180"/>
                        <a:gd name="T10" fmla="*/ 141 w 148"/>
                        <a:gd name="T11" fmla="*/ 46 h 180"/>
                        <a:gd name="T12" fmla="*/ 148 w 148"/>
                        <a:gd name="T13" fmla="*/ 89 h 180"/>
                        <a:gd name="T14" fmla="*/ 143 w 148"/>
                        <a:gd name="T15" fmla="*/ 125 h 180"/>
                        <a:gd name="T16" fmla="*/ 131 w 148"/>
                        <a:gd name="T17" fmla="*/ 151 h 180"/>
                        <a:gd name="T18" fmla="*/ 115 w 148"/>
                        <a:gd name="T19" fmla="*/ 168 h 180"/>
                        <a:gd name="T20" fmla="*/ 93 w 148"/>
                        <a:gd name="T21" fmla="*/ 177 h 180"/>
                        <a:gd name="T22" fmla="*/ 64 w 148"/>
                        <a:gd name="T23" fmla="*/ 180 h 180"/>
                        <a:gd name="T24" fmla="*/ 0 w 148"/>
                        <a:gd name="T25" fmla="*/ 180 h 180"/>
                        <a:gd name="T26" fmla="*/ 23 w 148"/>
                        <a:gd name="T27" fmla="*/ 158 h 180"/>
                        <a:gd name="T28" fmla="*/ 62 w 148"/>
                        <a:gd name="T29" fmla="*/ 158 h 180"/>
                        <a:gd name="T30" fmla="*/ 90 w 148"/>
                        <a:gd name="T31" fmla="*/ 155 h 180"/>
                        <a:gd name="T32" fmla="*/ 106 w 148"/>
                        <a:gd name="T33" fmla="*/ 146 h 180"/>
                        <a:gd name="T34" fmla="*/ 119 w 148"/>
                        <a:gd name="T35" fmla="*/ 123 h 180"/>
                        <a:gd name="T36" fmla="*/ 124 w 148"/>
                        <a:gd name="T37" fmla="*/ 89 h 180"/>
                        <a:gd name="T38" fmla="*/ 114 w 148"/>
                        <a:gd name="T39" fmla="*/ 45 h 180"/>
                        <a:gd name="T40" fmla="*/ 92 w 148"/>
                        <a:gd name="T41" fmla="*/ 25 h 180"/>
                        <a:gd name="T42" fmla="*/ 61 w 148"/>
                        <a:gd name="T43" fmla="*/ 21 h 180"/>
                        <a:gd name="T44" fmla="*/ 23 w 148"/>
                        <a:gd name="T45" fmla="*/ 21 h 180"/>
                        <a:gd name="T46" fmla="*/ 23 w 148"/>
                        <a:gd name="T47"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80">
                          <a:moveTo>
                            <a:pt x="0" y="180"/>
                          </a:moveTo>
                          <a:cubicBezTo>
                            <a:pt x="0" y="0"/>
                            <a:pt x="0" y="0"/>
                            <a:pt x="0" y="0"/>
                          </a:cubicBezTo>
                          <a:cubicBezTo>
                            <a:pt x="61" y="0"/>
                            <a:pt x="61" y="0"/>
                            <a:pt x="61" y="0"/>
                          </a:cubicBezTo>
                          <a:cubicBezTo>
                            <a:pt x="75" y="0"/>
                            <a:pt x="86" y="1"/>
                            <a:pt x="93" y="3"/>
                          </a:cubicBezTo>
                          <a:cubicBezTo>
                            <a:pt x="104" y="5"/>
                            <a:pt x="112" y="9"/>
                            <a:pt x="120" y="16"/>
                          </a:cubicBezTo>
                          <a:cubicBezTo>
                            <a:pt x="129" y="24"/>
                            <a:pt x="136" y="34"/>
                            <a:pt x="141" y="46"/>
                          </a:cubicBezTo>
                          <a:cubicBezTo>
                            <a:pt x="146" y="59"/>
                            <a:pt x="148" y="73"/>
                            <a:pt x="148" y="89"/>
                          </a:cubicBezTo>
                          <a:cubicBezTo>
                            <a:pt x="148" y="103"/>
                            <a:pt x="146" y="115"/>
                            <a:pt x="143" y="125"/>
                          </a:cubicBezTo>
                          <a:cubicBezTo>
                            <a:pt x="140" y="136"/>
                            <a:pt x="136" y="144"/>
                            <a:pt x="131" y="151"/>
                          </a:cubicBezTo>
                          <a:cubicBezTo>
                            <a:pt x="126" y="158"/>
                            <a:pt x="121" y="164"/>
                            <a:pt x="115" y="168"/>
                          </a:cubicBezTo>
                          <a:cubicBezTo>
                            <a:pt x="109" y="172"/>
                            <a:pt x="102" y="175"/>
                            <a:pt x="93" y="177"/>
                          </a:cubicBezTo>
                          <a:cubicBezTo>
                            <a:pt x="85" y="179"/>
                            <a:pt x="75" y="180"/>
                            <a:pt x="64" y="180"/>
                          </a:cubicBezTo>
                          <a:lnTo>
                            <a:pt x="0" y="180"/>
                          </a:lnTo>
                          <a:close/>
                          <a:moveTo>
                            <a:pt x="23" y="158"/>
                          </a:moveTo>
                          <a:cubicBezTo>
                            <a:pt x="62" y="158"/>
                            <a:pt x="62" y="158"/>
                            <a:pt x="62" y="158"/>
                          </a:cubicBezTo>
                          <a:cubicBezTo>
                            <a:pt x="74" y="158"/>
                            <a:pt x="83" y="157"/>
                            <a:pt x="90" y="155"/>
                          </a:cubicBezTo>
                          <a:cubicBezTo>
                            <a:pt x="96" y="153"/>
                            <a:pt x="102" y="150"/>
                            <a:pt x="106" y="146"/>
                          </a:cubicBezTo>
                          <a:cubicBezTo>
                            <a:pt x="111" y="140"/>
                            <a:pt x="116" y="133"/>
                            <a:pt x="119" y="123"/>
                          </a:cubicBezTo>
                          <a:cubicBezTo>
                            <a:pt x="122" y="114"/>
                            <a:pt x="124" y="102"/>
                            <a:pt x="124" y="89"/>
                          </a:cubicBezTo>
                          <a:cubicBezTo>
                            <a:pt x="124" y="70"/>
                            <a:pt x="120" y="55"/>
                            <a:pt x="114" y="45"/>
                          </a:cubicBezTo>
                          <a:cubicBezTo>
                            <a:pt x="108" y="35"/>
                            <a:pt x="101" y="28"/>
                            <a:pt x="92" y="25"/>
                          </a:cubicBezTo>
                          <a:cubicBezTo>
                            <a:pt x="85" y="23"/>
                            <a:pt x="75" y="21"/>
                            <a:pt x="61" y="21"/>
                          </a:cubicBezTo>
                          <a:cubicBezTo>
                            <a:pt x="23" y="21"/>
                            <a:pt x="23" y="21"/>
                            <a:pt x="23" y="21"/>
                          </a:cubicBezTo>
                          <a:lnTo>
                            <a:pt x="23" y="158"/>
                          </a:ln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486" name="Group 485"/>
                <p:cNvGrpSpPr/>
                <p:nvPr/>
              </p:nvGrpSpPr>
              <p:grpSpPr>
                <a:xfrm>
                  <a:off x="2981217" y="3901437"/>
                  <a:ext cx="171149" cy="214730"/>
                  <a:chOff x="1367939" y="3096510"/>
                  <a:chExt cx="181256" cy="214730"/>
                </a:xfrm>
              </p:grpSpPr>
              <p:sp>
                <p:nvSpPr>
                  <p:cNvPr id="504" name="Freeform 251"/>
                  <p:cNvSpPr/>
                  <p:nvPr/>
                </p:nvSpPr>
                <p:spPr>
                  <a:xfrm>
                    <a:off x="1367939" y="3096510"/>
                    <a:ext cx="181256" cy="165735"/>
                  </a:xfrm>
                  <a:custGeom>
                    <a:avLst/>
                    <a:gdLst>
                      <a:gd name="connsiteX0" fmla="*/ 24918 w 181256"/>
                      <a:gd name="connsiteY0" fmla="*/ 107579 h 165735"/>
                      <a:gd name="connsiteX1" fmla="*/ 24918 w 181256"/>
                      <a:gd name="connsiteY1" fmla="*/ 141362 h 165735"/>
                      <a:gd name="connsiteX2" fmla="*/ 86172 w 181256"/>
                      <a:gd name="connsiteY2" fmla="*/ 141362 h 165735"/>
                      <a:gd name="connsiteX3" fmla="*/ 86172 w 181256"/>
                      <a:gd name="connsiteY3" fmla="*/ 107579 h 165735"/>
                      <a:gd name="connsiteX4" fmla="*/ 95085 w 181256"/>
                      <a:gd name="connsiteY4" fmla="*/ 107543 h 165735"/>
                      <a:gd name="connsiteX5" fmla="*/ 95085 w 181256"/>
                      <a:gd name="connsiteY5" fmla="*/ 141326 h 165735"/>
                      <a:gd name="connsiteX6" fmla="*/ 156339 w 181256"/>
                      <a:gd name="connsiteY6" fmla="*/ 141326 h 165735"/>
                      <a:gd name="connsiteX7" fmla="*/ 156339 w 181256"/>
                      <a:gd name="connsiteY7" fmla="*/ 107543 h 165735"/>
                      <a:gd name="connsiteX8" fmla="*/ 24937 w 181256"/>
                      <a:gd name="connsiteY8" fmla="*/ 65991 h 165735"/>
                      <a:gd name="connsiteX9" fmla="*/ 24937 w 181256"/>
                      <a:gd name="connsiteY9" fmla="*/ 99774 h 165735"/>
                      <a:gd name="connsiteX10" fmla="*/ 86191 w 181256"/>
                      <a:gd name="connsiteY10" fmla="*/ 99774 h 165735"/>
                      <a:gd name="connsiteX11" fmla="*/ 86191 w 181256"/>
                      <a:gd name="connsiteY11" fmla="*/ 65991 h 165735"/>
                      <a:gd name="connsiteX12" fmla="*/ 95066 w 181256"/>
                      <a:gd name="connsiteY12" fmla="*/ 65970 h 165735"/>
                      <a:gd name="connsiteX13" fmla="*/ 95066 w 181256"/>
                      <a:gd name="connsiteY13" fmla="*/ 99753 h 165735"/>
                      <a:gd name="connsiteX14" fmla="*/ 156320 w 181256"/>
                      <a:gd name="connsiteY14" fmla="*/ 99753 h 165735"/>
                      <a:gd name="connsiteX15" fmla="*/ 156320 w 181256"/>
                      <a:gd name="connsiteY15" fmla="*/ 65970 h 165735"/>
                      <a:gd name="connsiteX16" fmla="*/ 95066 w 181256"/>
                      <a:gd name="connsiteY16" fmla="*/ 24381 h 165735"/>
                      <a:gd name="connsiteX17" fmla="*/ 95066 w 181256"/>
                      <a:gd name="connsiteY17" fmla="*/ 58164 h 165735"/>
                      <a:gd name="connsiteX18" fmla="*/ 156320 w 181256"/>
                      <a:gd name="connsiteY18" fmla="*/ 58164 h 165735"/>
                      <a:gd name="connsiteX19" fmla="*/ 156320 w 181256"/>
                      <a:gd name="connsiteY19" fmla="*/ 24381 h 165735"/>
                      <a:gd name="connsiteX20" fmla="*/ 24937 w 181256"/>
                      <a:gd name="connsiteY20" fmla="*/ 24373 h 165735"/>
                      <a:gd name="connsiteX21" fmla="*/ 24937 w 181256"/>
                      <a:gd name="connsiteY21" fmla="*/ 58156 h 165735"/>
                      <a:gd name="connsiteX22" fmla="*/ 86191 w 181256"/>
                      <a:gd name="connsiteY22" fmla="*/ 58156 h 165735"/>
                      <a:gd name="connsiteX23" fmla="*/ 86191 w 181256"/>
                      <a:gd name="connsiteY23" fmla="*/ 24373 h 165735"/>
                      <a:gd name="connsiteX24" fmla="*/ 0 w 181256"/>
                      <a:gd name="connsiteY24" fmla="*/ 0 h 165735"/>
                      <a:gd name="connsiteX25" fmla="*/ 181256 w 181256"/>
                      <a:gd name="connsiteY25" fmla="*/ 0 h 165735"/>
                      <a:gd name="connsiteX26" fmla="*/ 181256 w 181256"/>
                      <a:gd name="connsiteY26" fmla="*/ 165735 h 165735"/>
                      <a:gd name="connsiteX27" fmla="*/ 0 w 181256"/>
                      <a:gd name="connsiteY27" fmla="*/ 165735 h 16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1256" h="165735">
                        <a:moveTo>
                          <a:pt x="24918" y="107579"/>
                        </a:moveTo>
                        <a:lnTo>
                          <a:pt x="24918" y="141362"/>
                        </a:lnTo>
                        <a:lnTo>
                          <a:pt x="86172" y="141362"/>
                        </a:lnTo>
                        <a:lnTo>
                          <a:pt x="86172" y="107579"/>
                        </a:lnTo>
                        <a:close/>
                        <a:moveTo>
                          <a:pt x="95085" y="107543"/>
                        </a:moveTo>
                        <a:lnTo>
                          <a:pt x="95085" y="141326"/>
                        </a:lnTo>
                        <a:lnTo>
                          <a:pt x="156339" y="141326"/>
                        </a:lnTo>
                        <a:lnTo>
                          <a:pt x="156339" y="107543"/>
                        </a:lnTo>
                        <a:close/>
                        <a:moveTo>
                          <a:pt x="24937" y="65991"/>
                        </a:moveTo>
                        <a:lnTo>
                          <a:pt x="24937" y="99774"/>
                        </a:lnTo>
                        <a:lnTo>
                          <a:pt x="86191" y="99774"/>
                        </a:lnTo>
                        <a:lnTo>
                          <a:pt x="86191" y="65991"/>
                        </a:lnTo>
                        <a:close/>
                        <a:moveTo>
                          <a:pt x="95066" y="65970"/>
                        </a:moveTo>
                        <a:lnTo>
                          <a:pt x="95066" y="99753"/>
                        </a:lnTo>
                        <a:lnTo>
                          <a:pt x="156320" y="99753"/>
                        </a:lnTo>
                        <a:lnTo>
                          <a:pt x="156320" y="65970"/>
                        </a:lnTo>
                        <a:close/>
                        <a:moveTo>
                          <a:pt x="95066" y="24381"/>
                        </a:moveTo>
                        <a:lnTo>
                          <a:pt x="95066" y="58164"/>
                        </a:lnTo>
                        <a:lnTo>
                          <a:pt x="156320" y="58164"/>
                        </a:lnTo>
                        <a:lnTo>
                          <a:pt x="156320" y="24381"/>
                        </a:lnTo>
                        <a:close/>
                        <a:moveTo>
                          <a:pt x="24937" y="24373"/>
                        </a:moveTo>
                        <a:lnTo>
                          <a:pt x="24937" y="58156"/>
                        </a:lnTo>
                        <a:lnTo>
                          <a:pt x="86191" y="58156"/>
                        </a:lnTo>
                        <a:lnTo>
                          <a:pt x="86191" y="24373"/>
                        </a:lnTo>
                        <a:close/>
                        <a:moveTo>
                          <a:pt x="0" y="0"/>
                        </a:moveTo>
                        <a:lnTo>
                          <a:pt x="181256" y="0"/>
                        </a:lnTo>
                        <a:lnTo>
                          <a:pt x="181256" y="165735"/>
                        </a:lnTo>
                        <a:lnTo>
                          <a:pt x="0" y="165735"/>
                        </a:lnTo>
                        <a:close/>
                      </a:path>
                    </a:pathLst>
                  </a:cu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grpSp>
                <p:nvGrpSpPr>
                  <p:cNvPr id="505" name="Group 10"/>
                  <p:cNvGrpSpPr>
                    <a:grpSpLocks noChangeAspect="1"/>
                  </p:cNvGrpSpPr>
                  <p:nvPr/>
                </p:nvGrpSpPr>
                <p:grpSpPr bwMode="auto">
                  <a:xfrm>
                    <a:off x="1414313" y="3277826"/>
                    <a:ext cx="82513" cy="33414"/>
                    <a:chOff x="2759" y="1571"/>
                    <a:chExt cx="242" cy="98"/>
                  </a:xfrm>
                  <a:solidFill>
                    <a:schemeClr val="tx1"/>
                  </a:solidFill>
                </p:grpSpPr>
                <p:sp>
                  <p:nvSpPr>
                    <p:cNvPr id="506" name="Freeform 11"/>
                    <p:cNvSpPr>
                      <a:spLocks/>
                    </p:cNvSpPr>
                    <p:nvPr/>
                  </p:nvSpPr>
                  <p:spPr bwMode="auto">
                    <a:xfrm>
                      <a:off x="2759" y="1571"/>
                      <a:ext cx="75" cy="98"/>
                    </a:xfrm>
                    <a:custGeom>
                      <a:avLst/>
                      <a:gdLst>
                        <a:gd name="T0" fmla="*/ 0 w 143"/>
                        <a:gd name="T1" fmla="*/ 125 h 186"/>
                        <a:gd name="T2" fmla="*/ 22 w 143"/>
                        <a:gd name="T3" fmla="*/ 123 h 186"/>
                        <a:gd name="T4" fmla="*/ 29 w 143"/>
                        <a:gd name="T5" fmla="*/ 145 h 186"/>
                        <a:gd name="T6" fmla="*/ 48 w 143"/>
                        <a:gd name="T7" fmla="*/ 159 h 186"/>
                        <a:gd name="T8" fmla="*/ 75 w 143"/>
                        <a:gd name="T9" fmla="*/ 164 h 186"/>
                        <a:gd name="T10" fmla="*/ 99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4 w 143"/>
                        <a:gd name="T29" fmla="*/ 24 h 186"/>
                        <a:gd name="T30" fmla="*/ 37 w 143"/>
                        <a:gd name="T31" fmla="*/ 6 h 186"/>
                        <a:gd name="T32" fmla="*/ 70 w 143"/>
                        <a:gd name="T33" fmla="*/ 0 h 186"/>
                        <a:gd name="T34" fmla="*/ 105 w 143"/>
                        <a:gd name="T35" fmla="*/ 6 h 186"/>
                        <a:gd name="T36" fmla="*/ 128 w 143"/>
                        <a:gd name="T37" fmla="*/ 25 h 186"/>
                        <a:gd name="T38" fmla="*/ 137 w 143"/>
                        <a:gd name="T39" fmla="*/ 54 h 186"/>
                        <a:gd name="T40" fmla="*/ 114 w 143"/>
                        <a:gd name="T41" fmla="*/ 55 h 186"/>
                        <a:gd name="T42" fmla="*/ 102 w 143"/>
                        <a:gd name="T43" fmla="*/ 30 h 186"/>
                        <a:gd name="T44" fmla="*/ 71 w 143"/>
                        <a:gd name="T45" fmla="*/ 21 h 186"/>
                        <a:gd name="T46" fmla="*/ 39 w 143"/>
                        <a:gd name="T47" fmla="*/ 29 h 186"/>
                        <a:gd name="T48" fmla="*/ 29 w 143"/>
                        <a:gd name="T49" fmla="*/ 48 h 186"/>
                        <a:gd name="T50" fmla="*/ 36 w 143"/>
                        <a:gd name="T51" fmla="*/ 64 h 186"/>
                        <a:gd name="T52" fmla="*/ 72 w 143"/>
                        <a:gd name="T53" fmla="*/ 77 h 186"/>
                        <a:gd name="T54" fmla="*/ 112 w 143"/>
                        <a:gd name="T55" fmla="*/ 88 h 186"/>
                        <a:gd name="T56" fmla="*/ 135 w 143"/>
                        <a:gd name="T57" fmla="*/ 106 h 186"/>
                        <a:gd name="T58" fmla="*/ 143 w 143"/>
                        <a:gd name="T59" fmla="*/ 132 h 186"/>
                        <a:gd name="T60" fmla="*/ 134 w 143"/>
                        <a:gd name="T61" fmla="*/ 159 h 186"/>
                        <a:gd name="T62" fmla="*/ 111 w 143"/>
                        <a:gd name="T63" fmla="*/ 179 h 186"/>
                        <a:gd name="T64" fmla="*/ 76 w 143"/>
                        <a:gd name="T65" fmla="*/ 186 h 186"/>
                        <a:gd name="T66" fmla="*/ 35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2" y="123"/>
                            <a:pt x="22" y="123"/>
                            <a:pt x="22" y="123"/>
                          </a:cubicBezTo>
                          <a:cubicBezTo>
                            <a:pt x="23" y="132"/>
                            <a:pt x="26" y="139"/>
                            <a:pt x="29" y="145"/>
                          </a:cubicBezTo>
                          <a:cubicBezTo>
                            <a:pt x="33" y="151"/>
                            <a:pt x="39" y="155"/>
                            <a:pt x="48" y="159"/>
                          </a:cubicBezTo>
                          <a:cubicBezTo>
                            <a:pt x="56" y="163"/>
                            <a:pt x="65" y="164"/>
                            <a:pt x="75" y="164"/>
                          </a:cubicBezTo>
                          <a:cubicBezTo>
                            <a:pt x="84" y="164"/>
                            <a:pt x="92" y="163"/>
                            <a:pt x="99" y="160"/>
                          </a:cubicBezTo>
                          <a:cubicBezTo>
                            <a:pt x="106" y="158"/>
                            <a:pt x="111" y="154"/>
                            <a:pt x="115" y="149"/>
                          </a:cubicBezTo>
                          <a:cubicBezTo>
                            <a:pt x="118" y="145"/>
                            <a:pt x="120" y="139"/>
                            <a:pt x="120" y="134"/>
                          </a:cubicBezTo>
                          <a:cubicBezTo>
                            <a:pt x="120" y="128"/>
                            <a:pt x="118" y="123"/>
                            <a:pt x="115" y="119"/>
                          </a:cubicBezTo>
                          <a:cubicBezTo>
                            <a:pt x="111" y="115"/>
                            <a:pt x="106" y="111"/>
                            <a:pt x="99" y="109"/>
                          </a:cubicBezTo>
                          <a:cubicBezTo>
                            <a:pt x="94" y="107"/>
                            <a:pt x="83" y="104"/>
                            <a:pt x="67" y="100"/>
                          </a:cubicBezTo>
                          <a:cubicBezTo>
                            <a:pt x="50" y="96"/>
                            <a:pt x="39" y="92"/>
                            <a:pt x="32" y="89"/>
                          </a:cubicBezTo>
                          <a:cubicBezTo>
                            <a:pt x="23" y="84"/>
                            <a:pt x="17" y="79"/>
                            <a:pt x="13" y="72"/>
                          </a:cubicBezTo>
                          <a:cubicBezTo>
                            <a:pt x="9" y="65"/>
                            <a:pt x="7" y="58"/>
                            <a:pt x="7" y="50"/>
                          </a:cubicBezTo>
                          <a:cubicBezTo>
                            <a:pt x="7" y="40"/>
                            <a:pt x="9" y="32"/>
                            <a:pt x="14" y="24"/>
                          </a:cubicBezTo>
                          <a:cubicBezTo>
                            <a:pt x="19" y="16"/>
                            <a:pt x="27" y="10"/>
                            <a:pt x="37" y="6"/>
                          </a:cubicBezTo>
                          <a:cubicBezTo>
                            <a:pt x="47" y="2"/>
                            <a:pt x="58" y="0"/>
                            <a:pt x="70" y="0"/>
                          </a:cubicBezTo>
                          <a:cubicBezTo>
                            <a:pt x="83" y="0"/>
                            <a:pt x="95" y="2"/>
                            <a:pt x="105" y="6"/>
                          </a:cubicBezTo>
                          <a:cubicBezTo>
                            <a:pt x="115" y="11"/>
                            <a:pt x="123" y="17"/>
                            <a:pt x="128" y="25"/>
                          </a:cubicBezTo>
                          <a:cubicBezTo>
                            <a:pt x="134" y="34"/>
                            <a:pt x="137" y="43"/>
                            <a:pt x="137" y="54"/>
                          </a:cubicBezTo>
                          <a:cubicBezTo>
                            <a:pt x="114" y="55"/>
                            <a:pt x="114" y="55"/>
                            <a:pt x="114" y="55"/>
                          </a:cubicBezTo>
                          <a:cubicBezTo>
                            <a:pt x="113" y="44"/>
                            <a:pt x="109" y="35"/>
                            <a:pt x="102" y="30"/>
                          </a:cubicBezTo>
                          <a:cubicBezTo>
                            <a:pt x="95" y="24"/>
                            <a:pt x="84" y="21"/>
                            <a:pt x="71" y="21"/>
                          </a:cubicBezTo>
                          <a:cubicBezTo>
                            <a:pt x="56" y="21"/>
                            <a:pt x="46" y="24"/>
                            <a:pt x="39" y="29"/>
                          </a:cubicBezTo>
                          <a:cubicBezTo>
                            <a:pt x="33" y="34"/>
                            <a:pt x="29" y="40"/>
                            <a:pt x="29" y="48"/>
                          </a:cubicBezTo>
                          <a:cubicBezTo>
                            <a:pt x="29" y="54"/>
                            <a:pt x="32" y="60"/>
                            <a:pt x="36" y="64"/>
                          </a:cubicBezTo>
                          <a:cubicBezTo>
                            <a:pt x="41" y="68"/>
                            <a:pt x="53" y="72"/>
                            <a:pt x="72" y="77"/>
                          </a:cubicBezTo>
                          <a:cubicBezTo>
                            <a:pt x="92" y="81"/>
                            <a:pt x="105" y="85"/>
                            <a:pt x="112" y="88"/>
                          </a:cubicBezTo>
                          <a:cubicBezTo>
                            <a:pt x="122" y="93"/>
                            <a:pt x="130" y="99"/>
                            <a:pt x="135" y="106"/>
                          </a:cubicBezTo>
                          <a:cubicBezTo>
                            <a:pt x="140" y="114"/>
                            <a:pt x="143" y="122"/>
                            <a:pt x="143" y="132"/>
                          </a:cubicBezTo>
                          <a:cubicBezTo>
                            <a:pt x="143" y="141"/>
                            <a:pt x="140" y="150"/>
                            <a:pt x="134" y="159"/>
                          </a:cubicBezTo>
                          <a:cubicBezTo>
                            <a:pt x="129" y="167"/>
                            <a:pt x="121" y="174"/>
                            <a:pt x="111" y="179"/>
                          </a:cubicBezTo>
                          <a:cubicBezTo>
                            <a:pt x="101" y="183"/>
                            <a:pt x="89" y="186"/>
                            <a:pt x="76" y="186"/>
                          </a:cubicBezTo>
                          <a:cubicBezTo>
                            <a:pt x="60" y="186"/>
                            <a:pt x="46" y="183"/>
                            <a:pt x="35" y="179"/>
                          </a:cubicBezTo>
                          <a:cubicBezTo>
                            <a:pt x="24" y="174"/>
                            <a:pt x="16" y="167"/>
                            <a:pt x="10" y="157"/>
                          </a:cubicBezTo>
                          <a:cubicBezTo>
                            <a:pt x="3"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507" name="Freeform 12"/>
                    <p:cNvSpPr>
                      <a:spLocks/>
                    </p:cNvSpPr>
                    <p:nvPr/>
                  </p:nvSpPr>
                  <p:spPr bwMode="auto">
                    <a:xfrm>
                      <a:off x="2839" y="1571"/>
                      <a:ext cx="75" cy="98"/>
                    </a:xfrm>
                    <a:custGeom>
                      <a:avLst/>
                      <a:gdLst>
                        <a:gd name="T0" fmla="*/ 0 w 143"/>
                        <a:gd name="T1" fmla="*/ 125 h 186"/>
                        <a:gd name="T2" fmla="*/ 23 w 143"/>
                        <a:gd name="T3" fmla="*/ 123 h 186"/>
                        <a:gd name="T4" fmla="*/ 30 w 143"/>
                        <a:gd name="T5" fmla="*/ 145 h 186"/>
                        <a:gd name="T6" fmla="*/ 48 w 143"/>
                        <a:gd name="T7" fmla="*/ 159 h 186"/>
                        <a:gd name="T8" fmla="*/ 76 w 143"/>
                        <a:gd name="T9" fmla="*/ 164 h 186"/>
                        <a:gd name="T10" fmla="*/ 100 w 143"/>
                        <a:gd name="T11" fmla="*/ 160 h 186"/>
                        <a:gd name="T12" fmla="*/ 115 w 143"/>
                        <a:gd name="T13" fmla="*/ 149 h 186"/>
                        <a:gd name="T14" fmla="*/ 120 w 143"/>
                        <a:gd name="T15" fmla="*/ 134 h 186"/>
                        <a:gd name="T16" fmla="*/ 115 w 143"/>
                        <a:gd name="T17" fmla="*/ 119 h 186"/>
                        <a:gd name="T18" fmla="*/ 99 w 143"/>
                        <a:gd name="T19" fmla="*/ 109 h 186"/>
                        <a:gd name="T20" fmla="*/ 67 w 143"/>
                        <a:gd name="T21" fmla="*/ 100 h 186"/>
                        <a:gd name="T22" fmla="*/ 32 w 143"/>
                        <a:gd name="T23" fmla="*/ 89 h 186"/>
                        <a:gd name="T24" fmla="*/ 13 w 143"/>
                        <a:gd name="T25" fmla="*/ 72 h 186"/>
                        <a:gd name="T26" fmla="*/ 7 w 143"/>
                        <a:gd name="T27" fmla="*/ 50 h 186"/>
                        <a:gd name="T28" fmla="*/ 15 w 143"/>
                        <a:gd name="T29" fmla="*/ 24 h 186"/>
                        <a:gd name="T30" fmla="*/ 37 w 143"/>
                        <a:gd name="T31" fmla="*/ 6 h 186"/>
                        <a:gd name="T32" fmla="*/ 70 w 143"/>
                        <a:gd name="T33" fmla="*/ 0 h 186"/>
                        <a:gd name="T34" fmla="*/ 105 w 143"/>
                        <a:gd name="T35" fmla="*/ 6 h 186"/>
                        <a:gd name="T36" fmla="*/ 129 w 143"/>
                        <a:gd name="T37" fmla="*/ 25 h 186"/>
                        <a:gd name="T38" fmla="*/ 138 w 143"/>
                        <a:gd name="T39" fmla="*/ 54 h 186"/>
                        <a:gd name="T40" fmla="*/ 115 w 143"/>
                        <a:gd name="T41" fmla="*/ 55 h 186"/>
                        <a:gd name="T42" fmla="*/ 102 w 143"/>
                        <a:gd name="T43" fmla="*/ 30 h 186"/>
                        <a:gd name="T44" fmla="*/ 71 w 143"/>
                        <a:gd name="T45" fmla="*/ 21 h 186"/>
                        <a:gd name="T46" fmla="*/ 40 w 143"/>
                        <a:gd name="T47" fmla="*/ 29 h 186"/>
                        <a:gd name="T48" fmla="*/ 30 w 143"/>
                        <a:gd name="T49" fmla="*/ 48 h 186"/>
                        <a:gd name="T50" fmla="*/ 37 w 143"/>
                        <a:gd name="T51" fmla="*/ 64 h 186"/>
                        <a:gd name="T52" fmla="*/ 73 w 143"/>
                        <a:gd name="T53" fmla="*/ 77 h 186"/>
                        <a:gd name="T54" fmla="*/ 112 w 143"/>
                        <a:gd name="T55" fmla="*/ 88 h 186"/>
                        <a:gd name="T56" fmla="*/ 136 w 143"/>
                        <a:gd name="T57" fmla="*/ 106 h 186"/>
                        <a:gd name="T58" fmla="*/ 143 w 143"/>
                        <a:gd name="T59" fmla="*/ 132 h 186"/>
                        <a:gd name="T60" fmla="*/ 135 w 143"/>
                        <a:gd name="T61" fmla="*/ 159 h 186"/>
                        <a:gd name="T62" fmla="*/ 111 w 143"/>
                        <a:gd name="T63" fmla="*/ 179 h 186"/>
                        <a:gd name="T64" fmla="*/ 77 w 143"/>
                        <a:gd name="T65" fmla="*/ 186 h 186"/>
                        <a:gd name="T66" fmla="*/ 36 w 143"/>
                        <a:gd name="T67" fmla="*/ 179 h 186"/>
                        <a:gd name="T68" fmla="*/ 10 w 143"/>
                        <a:gd name="T69" fmla="*/ 157 h 186"/>
                        <a:gd name="T70" fmla="*/ 0 w 143"/>
                        <a:gd name="T71" fmla="*/ 12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186">
                          <a:moveTo>
                            <a:pt x="0" y="125"/>
                          </a:moveTo>
                          <a:cubicBezTo>
                            <a:pt x="23" y="123"/>
                            <a:pt x="23" y="123"/>
                            <a:pt x="23" y="123"/>
                          </a:cubicBezTo>
                          <a:cubicBezTo>
                            <a:pt x="24" y="132"/>
                            <a:pt x="26" y="139"/>
                            <a:pt x="30" y="145"/>
                          </a:cubicBezTo>
                          <a:cubicBezTo>
                            <a:pt x="34" y="151"/>
                            <a:pt x="40" y="155"/>
                            <a:pt x="48" y="159"/>
                          </a:cubicBezTo>
                          <a:cubicBezTo>
                            <a:pt x="56" y="163"/>
                            <a:pt x="65" y="164"/>
                            <a:pt x="76" y="164"/>
                          </a:cubicBezTo>
                          <a:cubicBezTo>
                            <a:pt x="85" y="164"/>
                            <a:pt x="93" y="163"/>
                            <a:pt x="100" y="160"/>
                          </a:cubicBezTo>
                          <a:cubicBezTo>
                            <a:pt x="106" y="158"/>
                            <a:pt x="112" y="154"/>
                            <a:pt x="115" y="149"/>
                          </a:cubicBezTo>
                          <a:cubicBezTo>
                            <a:pt x="118" y="145"/>
                            <a:pt x="120" y="139"/>
                            <a:pt x="120" y="134"/>
                          </a:cubicBezTo>
                          <a:cubicBezTo>
                            <a:pt x="120" y="128"/>
                            <a:pt x="118" y="123"/>
                            <a:pt x="115" y="119"/>
                          </a:cubicBezTo>
                          <a:cubicBezTo>
                            <a:pt x="112" y="115"/>
                            <a:pt x="107" y="111"/>
                            <a:pt x="99" y="109"/>
                          </a:cubicBezTo>
                          <a:cubicBezTo>
                            <a:pt x="94" y="107"/>
                            <a:pt x="84" y="104"/>
                            <a:pt x="67" y="100"/>
                          </a:cubicBezTo>
                          <a:cubicBezTo>
                            <a:pt x="51" y="96"/>
                            <a:pt x="39" y="92"/>
                            <a:pt x="32" y="89"/>
                          </a:cubicBezTo>
                          <a:cubicBezTo>
                            <a:pt x="24" y="84"/>
                            <a:pt x="17" y="79"/>
                            <a:pt x="13" y="72"/>
                          </a:cubicBezTo>
                          <a:cubicBezTo>
                            <a:pt x="9" y="65"/>
                            <a:pt x="7" y="58"/>
                            <a:pt x="7" y="50"/>
                          </a:cubicBezTo>
                          <a:cubicBezTo>
                            <a:pt x="7" y="40"/>
                            <a:pt x="10" y="32"/>
                            <a:pt x="15" y="24"/>
                          </a:cubicBezTo>
                          <a:cubicBezTo>
                            <a:pt x="20" y="16"/>
                            <a:pt x="27" y="10"/>
                            <a:pt x="37" y="6"/>
                          </a:cubicBezTo>
                          <a:cubicBezTo>
                            <a:pt x="47" y="2"/>
                            <a:pt x="58" y="0"/>
                            <a:pt x="70" y="0"/>
                          </a:cubicBezTo>
                          <a:cubicBezTo>
                            <a:pt x="83" y="0"/>
                            <a:pt x="95" y="2"/>
                            <a:pt x="105" y="6"/>
                          </a:cubicBezTo>
                          <a:cubicBezTo>
                            <a:pt x="116" y="11"/>
                            <a:pt x="123" y="17"/>
                            <a:pt x="129" y="25"/>
                          </a:cubicBezTo>
                          <a:cubicBezTo>
                            <a:pt x="134" y="34"/>
                            <a:pt x="137" y="43"/>
                            <a:pt x="138" y="54"/>
                          </a:cubicBezTo>
                          <a:cubicBezTo>
                            <a:pt x="115" y="55"/>
                            <a:pt x="115" y="55"/>
                            <a:pt x="115" y="55"/>
                          </a:cubicBezTo>
                          <a:cubicBezTo>
                            <a:pt x="114" y="44"/>
                            <a:pt x="109" y="35"/>
                            <a:pt x="102" y="30"/>
                          </a:cubicBezTo>
                          <a:cubicBezTo>
                            <a:pt x="95" y="24"/>
                            <a:pt x="85" y="21"/>
                            <a:pt x="71" y="21"/>
                          </a:cubicBezTo>
                          <a:cubicBezTo>
                            <a:pt x="57" y="21"/>
                            <a:pt x="46" y="24"/>
                            <a:pt x="40" y="29"/>
                          </a:cubicBezTo>
                          <a:cubicBezTo>
                            <a:pt x="33" y="34"/>
                            <a:pt x="30" y="40"/>
                            <a:pt x="30" y="48"/>
                          </a:cubicBezTo>
                          <a:cubicBezTo>
                            <a:pt x="30" y="54"/>
                            <a:pt x="32" y="60"/>
                            <a:pt x="37" y="64"/>
                          </a:cubicBezTo>
                          <a:cubicBezTo>
                            <a:pt x="41" y="68"/>
                            <a:pt x="53" y="72"/>
                            <a:pt x="73" y="77"/>
                          </a:cubicBezTo>
                          <a:cubicBezTo>
                            <a:pt x="92" y="81"/>
                            <a:pt x="105" y="85"/>
                            <a:pt x="112" y="88"/>
                          </a:cubicBezTo>
                          <a:cubicBezTo>
                            <a:pt x="123" y="93"/>
                            <a:pt x="131" y="99"/>
                            <a:pt x="136" y="106"/>
                          </a:cubicBezTo>
                          <a:cubicBezTo>
                            <a:pt x="141" y="114"/>
                            <a:pt x="143" y="122"/>
                            <a:pt x="143" y="132"/>
                          </a:cubicBezTo>
                          <a:cubicBezTo>
                            <a:pt x="143" y="141"/>
                            <a:pt x="140" y="150"/>
                            <a:pt x="135" y="159"/>
                          </a:cubicBezTo>
                          <a:cubicBezTo>
                            <a:pt x="129" y="167"/>
                            <a:pt x="121" y="174"/>
                            <a:pt x="111" y="179"/>
                          </a:cubicBezTo>
                          <a:cubicBezTo>
                            <a:pt x="101" y="183"/>
                            <a:pt x="89" y="186"/>
                            <a:pt x="77" y="186"/>
                          </a:cubicBezTo>
                          <a:cubicBezTo>
                            <a:pt x="60" y="186"/>
                            <a:pt x="47" y="183"/>
                            <a:pt x="36" y="179"/>
                          </a:cubicBezTo>
                          <a:cubicBezTo>
                            <a:pt x="25" y="174"/>
                            <a:pt x="16" y="167"/>
                            <a:pt x="10" y="157"/>
                          </a:cubicBezTo>
                          <a:cubicBezTo>
                            <a:pt x="4" y="148"/>
                            <a:pt x="0" y="137"/>
                            <a:pt x="0" y="125"/>
                          </a:cubicBez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sp>
                  <p:nvSpPr>
                    <p:cNvPr id="508" name="Freeform 13"/>
                    <p:cNvSpPr>
                      <a:spLocks noEditPoints="1"/>
                    </p:cNvSpPr>
                    <p:nvPr/>
                  </p:nvSpPr>
                  <p:spPr bwMode="auto">
                    <a:xfrm>
                      <a:off x="2924" y="1572"/>
                      <a:ext cx="77" cy="95"/>
                    </a:xfrm>
                    <a:custGeom>
                      <a:avLst/>
                      <a:gdLst>
                        <a:gd name="T0" fmla="*/ 0 w 148"/>
                        <a:gd name="T1" fmla="*/ 180 h 180"/>
                        <a:gd name="T2" fmla="*/ 0 w 148"/>
                        <a:gd name="T3" fmla="*/ 0 h 180"/>
                        <a:gd name="T4" fmla="*/ 61 w 148"/>
                        <a:gd name="T5" fmla="*/ 0 h 180"/>
                        <a:gd name="T6" fmla="*/ 93 w 148"/>
                        <a:gd name="T7" fmla="*/ 3 h 180"/>
                        <a:gd name="T8" fmla="*/ 120 w 148"/>
                        <a:gd name="T9" fmla="*/ 16 h 180"/>
                        <a:gd name="T10" fmla="*/ 141 w 148"/>
                        <a:gd name="T11" fmla="*/ 46 h 180"/>
                        <a:gd name="T12" fmla="*/ 148 w 148"/>
                        <a:gd name="T13" fmla="*/ 89 h 180"/>
                        <a:gd name="T14" fmla="*/ 143 w 148"/>
                        <a:gd name="T15" fmla="*/ 125 h 180"/>
                        <a:gd name="T16" fmla="*/ 131 w 148"/>
                        <a:gd name="T17" fmla="*/ 151 h 180"/>
                        <a:gd name="T18" fmla="*/ 115 w 148"/>
                        <a:gd name="T19" fmla="*/ 168 h 180"/>
                        <a:gd name="T20" fmla="*/ 93 w 148"/>
                        <a:gd name="T21" fmla="*/ 177 h 180"/>
                        <a:gd name="T22" fmla="*/ 64 w 148"/>
                        <a:gd name="T23" fmla="*/ 180 h 180"/>
                        <a:gd name="T24" fmla="*/ 0 w 148"/>
                        <a:gd name="T25" fmla="*/ 180 h 180"/>
                        <a:gd name="T26" fmla="*/ 23 w 148"/>
                        <a:gd name="T27" fmla="*/ 158 h 180"/>
                        <a:gd name="T28" fmla="*/ 62 w 148"/>
                        <a:gd name="T29" fmla="*/ 158 h 180"/>
                        <a:gd name="T30" fmla="*/ 90 w 148"/>
                        <a:gd name="T31" fmla="*/ 155 h 180"/>
                        <a:gd name="T32" fmla="*/ 106 w 148"/>
                        <a:gd name="T33" fmla="*/ 146 h 180"/>
                        <a:gd name="T34" fmla="*/ 119 w 148"/>
                        <a:gd name="T35" fmla="*/ 123 h 180"/>
                        <a:gd name="T36" fmla="*/ 124 w 148"/>
                        <a:gd name="T37" fmla="*/ 89 h 180"/>
                        <a:gd name="T38" fmla="*/ 114 w 148"/>
                        <a:gd name="T39" fmla="*/ 45 h 180"/>
                        <a:gd name="T40" fmla="*/ 92 w 148"/>
                        <a:gd name="T41" fmla="*/ 25 h 180"/>
                        <a:gd name="T42" fmla="*/ 61 w 148"/>
                        <a:gd name="T43" fmla="*/ 21 h 180"/>
                        <a:gd name="T44" fmla="*/ 23 w 148"/>
                        <a:gd name="T45" fmla="*/ 21 h 180"/>
                        <a:gd name="T46" fmla="*/ 23 w 148"/>
                        <a:gd name="T47"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80">
                          <a:moveTo>
                            <a:pt x="0" y="180"/>
                          </a:moveTo>
                          <a:cubicBezTo>
                            <a:pt x="0" y="0"/>
                            <a:pt x="0" y="0"/>
                            <a:pt x="0" y="0"/>
                          </a:cubicBezTo>
                          <a:cubicBezTo>
                            <a:pt x="61" y="0"/>
                            <a:pt x="61" y="0"/>
                            <a:pt x="61" y="0"/>
                          </a:cubicBezTo>
                          <a:cubicBezTo>
                            <a:pt x="75" y="0"/>
                            <a:pt x="86" y="1"/>
                            <a:pt x="93" y="3"/>
                          </a:cubicBezTo>
                          <a:cubicBezTo>
                            <a:pt x="104" y="5"/>
                            <a:pt x="112" y="9"/>
                            <a:pt x="120" y="16"/>
                          </a:cubicBezTo>
                          <a:cubicBezTo>
                            <a:pt x="129" y="24"/>
                            <a:pt x="136" y="34"/>
                            <a:pt x="141" y="46"/>
                          </a:cubicBezTo>
                          <a:cubicBezTo>
                            <a:pt x="146" y="59"/>
                            <a:pt x="148" y="73"/>
                            <a:pt x="148" y="89"/>
                          </a:cubicBezTo>
                          <a:cubicBezTo>
                            <a:pt x="148" y="103"/>
                            <a:pt x="146" y="115"/>
                            <a:pt x="143" y="125"/>
                          </a:cubicBezTo>
                          <a:cubicBezTo>
                            <a:pt x="140" y="136"/>
                            <a:pt x="136" y="144"/>
                            <a:pt x="131" y="151"/>
                          </a:cubicBezTo>
                          <a:cubicBezTo>
                            <a:pt x="126" y="158"/>
                            <a:pt x="121" y="164"/>
                            <a:pt x="115" y="168"/>
                          </a:cubicBezTo>
                          <a:cubicBezTo>
                            <a:pt x="109" y="172"/>
                            <a:pt x="102" y="175"/>
                            <a:pt x="93" y="177"/>
                          </a:cubicBezTo>
                          <a:cubicBezTo>
                            <a:pt x="85" y="179"/>
                            <a:pt x="75" y="180"/>
                            <a:pt x="64" y="180"/>
                          </a:cubicBezTo>
                          <a:lnTo>
                            <a:pt x="0" y="180"/>
                          </a:lnTo>
                          <a:close/>
                          <a:moveTo>
                            <a:pt x="23" y="158"/>
                          </a:moveTo>
                          <a:cubicBezTo>
                            <a:pt x="62" y="158"/>
                            <a:pt x="62" y="158"/>
                            <a:pt x="62" y="158"/>
                          </a:cubicBezTo>
                          <a:cubicBezTo>
                            <a:pt x="74" y="158"/>
                            <a:pt x="83" y="157"/>
                            <a:pt x="90" y="155"/>
                          </a:cubicBezTo>
                          <a:cubicBezTo>
                            <a:pt x="96" y="153"/>
                            <a:pt x="102" y="150"/>
                            <a:pt x="106" y="146"/>
                          </a:cubicBezTo>
                          <a:cubicBezTo>
                            <a:pt x="111" y="140"/>
                            <a:pt x="116" y="133"/>
                            <a:pt x="119" y="123"/>
                          </a:cubicBezTo>
                          <a:cubicBezTo>
                            <a:pt x="122" y="114"/>
                            <a:pt x="124" y="102"/>
                            <a:pt x="124" y="89"/>
                          </a:cubicBezTo>
                          <a:cubicBezTo>
                            <a:pt x="124" y="70"/>
                            <a:pt x="120" y="55"/>
                            <a:pt x="114" y="45"/>
                          </a:cubicBezTo>
                          <a:cubicBezTo>
                            <a:pt x="108" y="35"/>
                            <a:pt x="101" y="28"/>
                            <a:pt x="92" y="25"/>
                          </a:cubicBezTo>
                          <a:cubicBezTo>
                            <a:pt x="85" y="23"/>
                            <a:pt x="75" y="21"/>
                            <a:pt x="61" y="21"/>
                          </a:cubicBezTo>
                          <a:cubicBezTo>
                            <a:pt x="23" y="21"/>
                            <a:pt x="23" y="21"/>
                            <a:pt x="23" y="21"/>
                          </a:cubicBezTo>
                          <a:lnTo>
                            <a:pt x="23" y="158"/>
                          </a:lnTo>
                          <a:close/>
                        </a:path>
                      </a:pathLst>
                    </a:custGeom>
                    <a:solidFill>
                      <a:srgbClr val="3A8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487" name="Group 486"/>
                <p:cNvGrpSpPr/>
                <p:nvPr/>
              </p:nvGrpSpPr>
              <p:grpSpPr>
                <a:xfrm>
                  <a:off x="3681098" y="3878314"/>
                  <a:ext cx="219450" cy="249899"/>
                  <a:chOff x="7320171" y="3878314"/>
                  <a:chExt cx="219450" cy="249899"/>
                </a:xfrm>
              </p:grpSpPr>
              <p:sp>
                <p:nvSpPr>
                  <p:cNvPr id="496" name="Rectangle 495"/>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97"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98"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99"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00" name="Rounded Rectangle 247"/>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501"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02"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nvGrpSpPr>
                <p:cNvPr id="488" name="Group 487"/>
                <p:cNvGrpSpPr/>
                <p:nvPr/>
              </p:nvGrpSpPr>
              <p:grpSpPr>
                <a:xfrm>
                  <a:off x="3438810" y="3878314"/>
                  <a:ext cx="219450" cy="249899"/>
                  <a:chOff x="7320171" y="3878314"/>
                  <a:chExt cx="219450" cy="249899"/>
                </a:xfrm>
              </p:grpSpPr>
              <p:sp>
                <p:nvSpPr>
                  <p:cNvPr id="489" name="Rectangle 488"/>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90"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91"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92"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93" name="Rounded Rectangle 237"/>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94"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95"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grpSp>
            <p:nvGrpSpPr>
              <p:cNvPr id="475" name="Group 474"/>
              <p:cNvGrpSpPr/>
              <p:nvPr/>
            </p:nvGrpSpPr>
            <p:grpSpPr>
              <a:xfrm>
                <a:off x="1370148" y="4230925"/>
                <a:ext cx="219450" cy="249899"/>
                <a:chOff x="7320171" y="3878314"/>
                <a:chExt cx="219450" cy="249899"/>
              </a:xfrm>
            </p:grpSpPr>
            <p:sp>
              <p:nvSpPr>
                <p:cNvPr id="476" name="Rectangle 475"/>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77"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78"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79"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80" name="Rounded Rectangle 216"/>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481"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482"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sp>
          <p:nvSpPr>
            <p:cNvPr id="467" name="Freeform 6"/>
            <p:cNvSpPr>
              <a:spLocks/>
            </p:cNvSpPr>
            <p:nvPr/>
          </p:nvSpPr>
          <p:spPr bwMode="auto">
            <a:xfrm>
              <a:off x="3101102" y="1528645"/>
              <a:ext cx="429110" cy="230587"/>
            </a:xfrm>
            <a:prstGeom prst="rect">
              <a:avLst/>
            </a:prstGeom>
            <a:solidFill>
              <a:srgbClr val="AB0810"/>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933" dirty="0">
                  <a:solidFill>
                    <a:srgbClr val="FFFFFF"/>
                  </a:solidFill>
                  <a:latin typeface="+mj-lt"/>
                </a:rPr>
                <a:t>IOvisor</a:t>
              </a:r>
            </a:p>
          </p:txBody>
        </p:sp>
        <p:sp>
          <p:nvSpPr>
            <p:cNvPr id="468" name="Shape 545"/>
            <p:cNvSpPr/>
            <p:nvPr/>
          </p:nvSpPr>
          <p:spPr>
            <a:xfrm>
              <a:off x="2345338" y="1280465"/>
              <a:ext cx="237744" cy="195423"/>
            </a:xfrm>
            <a:prstGeom prst="rect">
              <a:avLst/>
            </a:prstGeom>
            <a:solidFill>
              <a:schemeClr val="tx1">
                <a:lumMod val="75000"/>
              </a:schemeClr>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sp>
          <p:nvSpPr>
            <p:cNvPr id="469" name="Shape 545"/>
            <p:cNvSpPr/>
            <p:nvPr/>
          </p:nvSpPr>
          <p:spPr>
            <a:xfrm>
              <a:off x="2076970" y="1280465"/>
              <a:ext cx="237744" cy="195423"/>
            </a:xfrm>
            <a:prstGeom prst="rect">
              <a:avLst/>
            </a:prstGeom>
            <a:solidFill>
              <a:schemeClr val="tx1">
                <a:lumMod val="75000"/>
              </a:schemeClr>
            </a:solidFill>
            <a:ln w="12700" cap="flat">
              <a:noFill/>
              <a:miter lim="400000"/>
            </a:ln>
            <a:effectLst/>
          </p:spPr>
          <p:txBody>
            <a:bodyPr wrap="square" lIns="0" tIns="0" rIns="0" bIns="0" numCol="1" anchor="ctr">
              <a:noAutofit/>
            </a:bodyPr>
            <a:lstStyle/>
            <a:p>
              <a:pPr lvl="0" algn="ctr">
                <a:lnSpc>
                  <a:spcPct val="90000"/>
                </a:lnSpc>
                <a:defRPr sz="1800" b="0">
                  <a:solidFill>
                    <a:srgbClr val="000000"/>
                  </a:solidFill>
                </a:defRPr>
              </a:pPr>
              <a:r>
                <a:rPr lang="en-US" sz="800" dirty="0">
                  <a:solidFill>
                    <a:srgbClr val="FFFFFF"/>
                  </a:solidFill>
                  <a:latin typeface="+mj-lt"/>
                </a:rPr>
                <a:t>VM</a:t>
              </a:r>
            </a:p>
          </p:txBody>
        </p:sp>
        <p:sp>
          <p:nvSpPr>
            <p:cNvPr id="471" name="TextBox 470"/>
            <p:cNvSpPr txBox="1"/>
            <p:nvPr/>
          </p:nvSpPr>
          <p:spPr>
            <a:xfrm>
              <a:off x="1885110" y="1615892"/>
              <a:ext cx="542312" cy="192314"/>
            </a:xfrm>
            <a:prstGeom prst="rect">
              <a:avLst/>
            </a:prstGeom>
            <a:noFill/>
          </p:spPr>
          <p:txBody>
            <a:bodyPr wrap="square" rtlCol="0">
              <a:spAutoFit/>
            </a:bodyPr>
            <a:lstStyle/>
            <a:p>
              <a:r>
                <a:rPr lang="en-US" sz="1066" dirty="0">
                  <a:solidFill>
                    <a:schemeClr val="bg1"/>
                  </a:solidFill>
                </a:rPr>
                <a:t>ESXi</a:t>
              </a:r>
            </a:p>
          </p:txBody>
        </p:sp>
        <p:sp>
          <p:nvSpPr>
            <p:cNvPr id="472" name="Freeform 6"/>
            <p:cNvSpPr>
              <a:spLocks/>
            </p:cNvSpPr>
            <p:nvPr/>
          </p:nvSpPr>
          <p:spPr bwMode="auto">
            <a:xfrm>
              <a:off x="2564204" y="1528308"/>
              <a:ext cx="285513" cy="230587"/>
            </a:xfrm>
            <a:prstGeom prst="rect">
              <a:avLst/>
            </a:prstGeom>
            <a:solidFill>
              <a:srgbClr val="7030A0"/>
            </a:solidFill>
            <a:ln w="9525">
              <a:noFill/>
              <a:round/>
              <a:headEnd/>
              <a:tailEnd/>
            </a:ln>
          </p:spPr>
          <p:txBody>
            <a:bodyPr vert="horz" wrap="square" lIns="0" tIns="0" rIns="0" bIns="0" numCol="1" anchor="ctr" anchorCtr="0" compatLnSpc="1">
              <a:prstTxWarp prst="textNoShape">
                <a:avLst/>
              </a:prstTxWarp>
            </a:bodyPr>
            <a:lstStyle/>
            <a:p>
              <a:pPr algn="ctr">
                <a:lnSpc>
                  <a:spcPct val="90000"/>
                </a:lnSpc>
              </a:pPr>
              <a:r>
                <a:rPr lang="en-US" sz="933" dirty="0">
                  <a:solidFill>
                    <a:srgbClr val="FFFFFF"/>
                  </a:solidFill>
                  <a:latin typeface="+mj-lt"/>
                </a:rPr>
                <a:t>DS</a:t>
              </a:r>
            </a:p>
          </p:txBody>
        </p:sp>
      </p:grpSp>
      <p:cxnSp>
        <p:nvCxnSpPr>
          <p:cNvPr id="23" name="Connector: Elbow 22"/>
          <p:cNvCxnSpPr>
            <a:stCxn id="66" idx="3"/>
            <a:endCxn id="410" idx="0"/>
          </p:cNvCxnSpPr>
          <p:nvPr/>
        </p:nvCxnSpPr>
        <p:spPr>
          <a:xfrm flipV="1">
            <a:off x="4494660" y="1562504"/>
            <a:ext cx="2329379" cy="642567"/>
          </a:xfrm>
          <a:prstGeom prst="bentConnector4">
            <a:avLst>
              <a:gd name="adj1" fmla="val 16299"/>
              <a:gd name="adj2" fmla="val 147422"/>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515" name="Round Diagonal Corner Rectangle 68"/>
          <p:cNvSpPr/>
          <p:nvPr/>
        </p:nvSpPr>
        <p:spPr>
          <a:xfrm>
            <a:off x="5499191" y="3041498"/>
            <a:ext cx="336576" cy="256657"/>
          </a:xfrm>
          <a:prstGeom prst="round2DiagRect">
            <a:avLst/>
          </a:prstGeom>
          <a:solidFill>
            <a:srgbClr val="FDBE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600" b="1" dirty="0">
                <a:solidFill>
                  <a:schemeClr val="tx1"/>
                </a:solidFill>
              </a:rPr>
              <a:t>A</a:t>
            </a:r>
          </a:p>
        </p:txBody>
      </p:sp>
      <p:sp>
        <p:nvSpPr>
          <p:cNvPr id="516" name="Round Diagonal Corner Rectangle 68"/>
          <p:cNvSpPr/>
          <p:nvPr/>
        </p:nvSpPr>
        <p:spPr>
          <a:xfrm>
            <a:off x="2824408" y="3034426"/>
            <a:ext cx="336576" cy="256657"/>
          </a:xfrm>
          <a:prstGeom prst="round2DiagRect">
            <a:avLst/>
          </a:prstGeom>
          <a:solidFill>
            <a:srgbClr val="FDBE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tx1"/>
                </a:solidFill>
              </a:rPr>
              <a:t>A’’</a:t>
            </a:r>
          </a:p>
        </p:txBody>
      </p:sp>
      <p:sp>
        <p:nvSpPr>
          <p:cNvPr id="517" name="Round Diagonal Corner Rectangle 68"/>
          <p:cNvSpPr/>
          <p:nvPr/>
        </p:nvSpPr>
        <p:spPr>
          <a:xfrm>
            <a:off x="8173974" y="3041498"/>
            <a:ext cx="336576" cy="256657"/>
          </a:xfrm>
          <a:prstGeom prst="round2DiagRect">
            <a:avLst/>
          </a:prstGeom>
          <a:solidFill>
            <a:srgbClr val="FDBE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tx1"/>
                </a:solidFill>
              </a:rPr>
              <a:t>A’</a:t>
            </a:r>
          </a:p>
        </p:txBody>
      </p:sp>
      <p:cxnSp>
        <p:nvCxnSpPr>
          <p:cNvPr id="28" name="Connector: Elbow 27"/>
          <p:cNvCxnSpPr>
            <a:stCxn id="410" idx="0"/>
            <a:endCxn id="65" idx="0"/>
          </p:cNvCxnSpPr>
          <p:nvPr/>
        </p:nvCxnSpPr>
        <p:spPr>
          <a:xfrm rot="16200000" flipV="1">
            <a:off x="5483791" y="222257"/>
            <a:ext cx="16929" cy="2680494"/>
          </a:xfrm>
          <a:prstGeom prst="bentConnector3">
            <a:avLst>
              <a:gd name="adj1" fmla="val 1800000"/>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518" name="Connector: Elbow 517"/>
          <p:cNvCxnSpPr>
            <a:stCxn id="410" idx="0"/>
            <a:endCxn id="463" idx="0"/>
          </p:cNvCxnSpPr>
          <p:nvPr/>
        </p:nvCxnSpPr>
        <p:spPr>
          <a:xfrm rot="5400000" flipH="1" flipV="1">
            <a:off x="8164283" y="222259"/>
            <a:ext cx="16929" cy="2680492"/>
          </a:xfrm>
          <a:prstGeom prst="bentConnector3">
            <a:avLst>
              <a:gd name="adj1" fmla="val 1800000"/>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519" name="Connector: Elbow 518"/>
          <p:cNvCxnSpPr/>
          <p:nvPr/>
        </p:nvCxnSpPr>
        <p:spPr>
          <a:xfrm flipV="1">
            <a:off x="4500838" y="1562504"/>
            <a:ext cx="2329379" cy="642567"/>
          </a:xfrm>
          <a:prstGeom prst="bentConnector4">
            <a:avLst>
              <a:gd name="adj1" fmla="val 16026"/>
              <a:gd name="adj2" fmla="val 147422"/>
            </a:avLst>
          </a:prstGeom>
          <a:ln>
            <a:solidFill>
              <a:srgbClr val="00FF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0" name="Connector: Elbow 519"/>
          <p:cNvCxnSpPr/>
          <p:nvPr/>
        </p:nvCxnSpPr>
        <p:spPr>
          <a:xfrm>
            <a:off x="3525098" y="2192644"/>
            <a:ext cx="335093" cy="449"/>
          </a:xfrm>
          <a:prstGeom prst="bentConnector3">
            <a:avLst>
              <a:gd name="adj1" fmla="val 34844"/>
            </a:avLst>
          </a:prstGeom>
          <a:ln>
            <a:solidFill>
              <a:srgbClr val="00FF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2" name="Connector: Elbow 521"/>
          <p:cNvCxnSpPr/>
          <p:nvPr/>
        </p:nvCxnSpPr>
        <p:spPr>
          <a:xfrm rot="16200000" flipH="1">
            <a:off x="2788564" y="1838317"/>
            <a:ext cx="234102" cy="493331"/>
          </a:xfrm>
          <a:prstGeom prst="bentConnector2">
            <a:avLst/>
          </a:prstGeom>
          <a:ln>
            <a:solidFill>
              <a:srgbClr val="00FF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23" name="TextBox 522"/>
          <p:cNvSpPr txBox="1"/>
          <p:nvPr/>
        </p:nvSpPr>
        <p:spPr>
          <a:xfrm>
            <a:off x="2410133" y="1395823"/>
            <a:ext cx="722894" cy="256352"/>
          </a:xfrm>
          <a:prstGeom prst="rect">
            <a:avLst/>
          </a:prstGeom>
          <a:noFill/>
        </p:spPr>
        <p:txBody>
          <a:bodyPr wrap="square" rtlCol="0">
            <a:spAutoFit/>
          </a:bodyPr>
          <a:lstStyle/>
          <a:p>
            <a:r>
              <a:rPr lang="en-US" sz="1066" dirty="0">
                <a:solidFill>
                  <a:schemeClr val="tx1">
                    <a:lumMod val="50000"/>
                  </a:schemeClr>
                </a:solidFill>
              </a:rPr>
              <a:t>ACK</a:t>
            </a:r>
          </a:p>
        </p:txBody>
      </p:sp>
      <p:sp>
        <p:nvSpPr>
          <p:cNvPr id="524" name="Round Diagonal Corner Rectangle 68"/>
          <p:cNvSpPr/>
          <p:nvPr/>
        </p:nvSpPr>
        <p:spPr>
          <a:xfrm>
            <a:off x="2490660" y="1371970"/>
            <a:ext cx="336576" cy="256657"/>
          </a:xfrm>
          <a:prstGeom prst="round2DiagRect">
            <a:avLst/>
          </a:prstGeom>
          <a:solidFill>
            <a:srgbClr val="FDBE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600" b="1" dirty="0">
                <a:solidFill>
                  <a:schemeClr val="tx1"/>
                </a:solidFill>
              </a:rPr>
              <a:t>A</a:t>
            </a:r>
          </a:p>
        </p:txBody>
      </p:sp>
      <p:grpSp>
        <p:nvGrpSpPr>
          <p:cNvPr id="526" name="Group 525"/>
          <p:cNvGrpSpPr/>
          <p:nvPr/>
        </p:nvGrpSpPr>
        <p:grpSpPr>
          <a:xfrm>
            <a:off x="3173398" y="2536482"/>
            <a:ext cx="292524" cy="333112"/>
            <a:chOff x="7320171" y="3878314"/>
            <a:chExt cx="219450" cy="249899"/>
          </a:xfrm>
        </p:grpSpPr>
        <p:sp>
          <p:nvSpPr>
            <p:cNvPr id="527" name="Rectangle 526"/>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528"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29"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30"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31" name="Rounded Rectangle 216"/>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532"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33"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nvGrpSpPr>
          <p:cNvPr id="534" name="Group 533"/>
          <p:cNvGrpSpPr/>
          <p:nvPr/>
        </p:nvGrpSpPr>
        <p:grpSpPr>
          <a:xfrm>
            <a:off x="5853892" y="2536482"/>
            <a:ext cx="292524" cy="333112"/>
            <a:chOff x="7320171" y="3878314"/>
            <a:chExt cx="219450" cy="249899"/>
          </a:xfrm>
        </p:grpSpPr>
        <p:sp>
          <p:nvSpPr>
            <p:cNvPr id="535" name="Rectangle 534"/>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536"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37"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38"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39" name="Rounded Rectangle 216"/>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540"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41"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grpSp>
        <p:nvGrpSpPr>
          <p:cNvPr id="542" name="Group 541"/>
          <p:cNvGrpSpPr/>
          <p:nvPr/>
        </p:nvGrpSpPr>
        <p:grpSpPr>
          <a:xfrm>
            <a:off x="8531408" y="2536481"/>
            <a:ext cx="292524" cy="333112"/>
            <a:chOff x="7320171" y="3878314"/>
            <a:chExt cx="219450" cy="249899"/>
          </a:xfrm>
        </p:grpSpPr>
        <p:sp>
          <p:nvSpPr>
            <p:cNvPr id="543" name="Rectangle 542"/>
            <p:cNvSpPr/>
            <p:nvPr/>
          </p:nvSpPr>
          <p:spPr>
            <a:xfrm>
              <a:off x="7320171" y="3878314"/>
              <a:ext cx="219450" cy="2498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544" name="Freeform 17"/>
            <p:cNvSpPr>
              <a:spLocks/>
            </p:cNvSpPr>
            <p:nvPr/>
          </p:nvSpPr>
          <p:spPr bwMode="auto">
            <a:xfrm>
              <a:off x="7388195" y="4082753"/>
              <a:ext cx="24143" cy="33414"/>
            </a:xfrm>
            <a:custGeom>
              <a:avLst/>
              <a:gdLst>
                <a:gd name="T0" fmla="*/ 0 w 88"/>
                <a:gd name="T1" fmla="*/ 115 h 115"/>
                <a:gd name="T2" fmla="*/ 0 w 88"/>
                <a:gd name="T3" fmla="*/ 0 h 115"/>
                <a:gd name="T4" fmla="*/ 15 w 88"/>
                <a:gd name="T5" fmla="*/ 0 h 115"/>
                <a:gd name="T6" fmla="*/ 15 w 88"/>
                <a:gd name="T7" fmla="*/ 47 h 115"/>
                <a:gd name="T8" fmla="*/ 74 w 88"/>
                <a:gd name="T9" fmla="*/ 47 h 115"/>
                <a:gd name="T10" fmla="*/ 74 w 88"/>
                <a:gd name="T11" fmla="*/ 0 h 115"/>
                <a:gd name="T12" fmla="*/ 88 w 88"/>
                <a:gd name="T13" fmla="*/ 0 h 115"/>
                <a:gd name="T14" fmla="*/ 88 w 88"/>
                <a:gd name="T15" fmla="*/ 115 h 115"/>
                <a:gd name="T16" fmla="*/ 74 w 88"/>
                <a:gd name="T17" fmla="*/ 115 h 115"/>
                <a:gd name="T18" fmla="*/ 74 w 88"/>
                <a:gd name="T19" fmla="*/ 61 h 115"/>
                <a:gd name="T20" fmla="*/ 15 w 88"/>
                <a:gd name="T21" fmla="*/ 61 h 115"/>
                <a:gd name="T22" fmla="*/ 15 w 88"/>
                <a:gd name="T23" fmla="*/ 115 h 115"/>
                <a:gd name="T24" fmla="*/ 0 w 88"/>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15">
                  <a:moveTo>
                    <a:pt x="0" y="115"/>
                  </a:moveTo>
                  <a:lnTo>
                    <a:pt x="0" y="0"/>
                  </a:lnTo>
                  <a:lnTo>
                    <a:pt x="15" y="0"/>
                  </a:lnTo>
                  <a:lnTo>
                    <a:pt x="15" y="47"/>
                  </a:lnTo>
                  <a:lnTo>
                    <a:pt x="74" y="47"/>
                  </a:lnTo>
                  <a:lnTo>
                    <a:pt x="74" y="0"/>
                  </a:lnTo>
                  <a:lnTo>
                    <a:pt x="88" y="0"/>
                  </a:lnTo>
                  <a:lnTo>
                    <a:pt x="88" y="115"/>
                  </a:lnTo>
                  <a:lnTo>
                    <a:pt x="74" y="115"/>
                  </a:lnTo>
                  <a:lnTo>
                    <a:pt x="74" y="61"/>
                  </a:lnTo>
                  <a:lnTo>
                    <a:pt x="15" y="61"/>
                  </a:lnTo>
                  <a:lnTo>
                    <a:pt x="15" y="115"/>
                  </a:lnTo>
                  <a:lnTo>
                    <a:pt x="0" y="11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45" name="Freeform 18"/>
            <p:cNvSpPr>
              <a:spLocks noEditPoints="1"/>
            </p:cNvSpPr>
            <p:nvPr/>
          </p:nvSpPr>
          <p:spPr bwMode="auto">
            <a:xfrm>
              <a:off x="7417002" y="4082753"/>
              <a:ext cx="25789" cy="33414"/>
            </a:xfrm>
            <a:custGeom>
              <a:avLst/>
              <a:gdLst>
                <a:gd name="T0" fmla="*/ 0 w 145"/>
                <a:gd name="T1" fmla="*/ 176 h 176"/>
                <a:gd name="T2" fmla="*/ 0 w 145"/>
                <a:gd name="T3" fmla="*/ 0 h 176"/>
                <a:gd name="T4" fmla="*/ 60 w 145"/>
                <a:gd name="T5" fmla="*/ 0 h 176"/>
                <a:gd name="T6" fmla="*/ 91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2 w 145"/>
                <a:gd name="T19" fmla="*/ 164 h 176"/>
                <a:gd name="T20" fmla="*/ 91 w 145"/>
                <a:gd name="T21" fmla="*/ 173 h 176"/>
                <a:gd name="T22" fmla="*/ 63 w 145"/>
                <a:gd name="T23" fmla="*/ 176 h 176"/>
                <a:gd name="T24" fmla="*/ 0 w 145"/>
                <a:gd name="T25" fmla="*/ 176 h 176"/>
                <a:gd name="T26" fmla="*/ 23 w 145"/>
                <a:gd name="T27" fmla="*/ 155 h 176"/>
                <a:gd name="T28" fmla="*/ 60 w 145"/>
                <a:gd name="T29" fmla="*/ 155 h 176"/>
                <a:gd name="T30" fmla="*/ 88 w 145"/>
                <a:gd name="T31" fmla="*/ 152 h 176"/>
                <a:gd name="T32" fmla="*/ 103 w 145"/>
                <a:gd name="T33" fmla="*/ 143 h 176"/>
                <a:gd name="T34" fmla="*/ 116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0" y="0"/>
                    <a:pt x="60" y="0"/>
                    <a:pt x="60" y="0"/>
                  </a:cubicBezTo>
                  <a:cubicBezTo>
                    <a:pt x="74" y="0"/>
                    <a:pt x="84" y="1"/>
                    <a:pt x="91" y="3"/>
                  </a:cubicBezTo>
                  <a:cubicBezTo>
                    <a:pt x="101" y="5"/>
                    <a:pt x="110" y="9"/>
                    <a:pt x="117" y="15"/>
                  </a:cubicBezTo>
                  <a:cubicBezTo>
                    <a:pt x="126" y="23"/>
                    <a:pt x="133" y="33"/>
                    <a:pt x="138" y="45"/>
                  </a:cubicBezTo>
                  <a:cubicBezTo>
                    <a:pt x="142" y="58"/>
                    <a:pt x="145" y="71"/>
                    <a:pt x="145" y="87"/>
                  </a:cubicBezTo>
                  <a:cubicBezTo>
                    <a:pt x="145" y="100"/>
                    <a:pt x="143" y="112"/>
                    <a:pt x="140" y="123"/>
                  </a:cubicBezTo>
                  <a:cubicBezTo>
                    <a:pt x="137" y="133"/>
                    <a:pt x="133" y="141"/>
                    <a:pt x="128" y="148"/>
                  </a:cubicBezTo>
                  <a:cubicBezTo>
                    <a:pt x="123" y="155"/>
                    <a:pt x="118" y="160"/>
                    <a:pt x="112" y="164"/>
                  </a:cubicBezTo>
                  <a:cubicBezTo>
                    <a:pt x="106" y="168"/>
                    <a:pt x="99" y="171"/>
                    <a:pt x="91" y="173"/>
                  </a:cubicBezTo>
                  <a:cubicBezTo>
                    <a:pt x="83" y="175"/>
                    <a:pt x="74" y="176"/>
                    <a:pt x="63" y="176"/>
                  </a:cubicBezTo>
                  <a:lnTo>
                    <a:pt x="0" y="176"/>
                  </a:lnTo>
                  <a:close/>
                  <a:moveTo>
                    <a:pt x="23" y="155"/>
                  </a:moveTo>
                  <a:cubicBezTo>
                    <a:pt x="60" y="155"/>
                    <a:pt x="60" y="155"/>
                    <a:pt x="60" y="155"/>
                  </a:cubicBezTo>
                  <a:cubicBezTo>
                    <a:pt x="72" y="155"/>
                    <a:pt x="81" y="154"/>
                    <a:pt x="88" y="152"/>
                  </a:cubicBezTo>
                  <a:cubicBezTo>
                    <a:pt x="94" y="150"/>
                    <a:pt x="99" y="147"/>
                    <a:pt x="103" y="143"/>
                  </a:cubicBezTo>
                  <a:cubicBezTo>
                    <a:pt x="109" y="137"/>
                    <a:pt x="113" y="130"/>
                    <a:pt x="116" y="121"/>
                  </a:cubicBezTo>
                  <a:cubicBezTo>
                    <a:pt x="119" y="111"/>
                    <a:pt x="121" y="100"/>
                    <a:pt x="121" y="87"/>
                  </a:cubicBezTo>
                  <a:cubicBezTo>
                    <a:pt x="121" y="68"/>
                    <a:pt x="118" y="54"/>
                    <a:pt x="112" y="44"/>
                  </a:cubicBezTo>
                  <a:cubicBezTo>
                    <a:pt x="106" y="35"/>
                    <a:pt x="98" y="28"/>
                    <a:pt x="90" y="25"/>
                  </a:cubicBezTo>
                  <a:cubicBezTo>
                    <a:pt x="83" y="22"/>
                    <a:pt x="73"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46" name="Freeform 19"/>
            <p:cNvSpPr>
              <a:spLocks noEditPoints="1"/>
            </p:cNvSpPr>
            <p:nvPr/>
          </p:nvSpPr>
          <p:spPr bwMode="auto">
            <a:xfrm>
              <a:off x="7445809" y="4082753"/>
              <a:ext cx="25789" cy="33414"/>
            </a:xfrm>
            <a:custGeom>
              <a:avLst/>
              <a:gdLst>
                <a:gd name="T0" fmla="*/ 0 w 145"/>
                <a:gd name="T1" fmla="*/ 176 h 176"/>
                <a:gd name="T2" fmla="*/ 0 w 145"/>
                <a:gd name="T3" fmla="*/ 0 h 176"/>
                <a:gd name="T4" fmla="*/ 61 w 145"/>
                <a:gd name="T5" fmla="*/ 0 h 176"/>
                <a:gd name="T6" fmla="*/ 92 w 145"/>
                <a:gd name="T7" fmla="*/ 3 h 176"/>
                <a:gd name="T8" fmla="*/ 117 w 145"/>
                <a:gd name="T9" fmla="*/ 15 h 176"/>
                <a:gd name="T10" fmla="*/ 138 w 145"/>
                <a:gd name="T11" fmla="*/ 45 h 176"/>
                <a:gd name="T12" fmla="*/ 145 w 145"/>
                <a:gd name="T13" fmla="*/ 87 h 176"/>
                <a:gd name="T14" fmla="*/ 140 w 145"/>
                <a:gd name="T15" fmla="*/ 123 h 176"/>
                <a:gd name="T16" fmla="*/ 128 w 145"/>
                <a:gd name="T17" fmla="*/ 148 h 176"/>
                <a:gd name="T18" fmla="*/ 113 w 145"/>
                <a:gd name="T19" fmla="*/ 164 h 176"/>
                <a:gd name="T20" fmla="*/ 92 w 145"/>
                <a:gd name="T21" fmla="*/ 173 h 176"/>
                <a:gd name="T22" fmla="*/ 63 w 145"/>
                <a:gd name="T23" fmla="*/ 176 h 176"/>
                <a:gd name="T24" fmla="*/ 0 w 145"/>
                <a:gd name="T25" fmla="*/ 176 h 176"/>
                <a:gd name="T26" fmla="*/ 23 w 145"/>
                <a:gd name="T27" fmla="*/ 155 h 176"/>
                <a:gd name="T28" fmla="*/ 61 w 145"/>
                <a:gd name="T29" fmla="*/ 155 h 176"/>
                <a:gd name="T30" fmla="*/ 88 w 145"/>
                <a:gd name="T31" fmla="*/ 152 h 176"/>
                <a:gd name="T32" fmla="*/ 104 w 145"/>
                <a:gd name="T33" fmla="*/ 143 h 176"/>
                <a:gd name="T34" fmla="*/ 117 w 145"/>
                <a:gd name="T35" fmla="*/ 121 h 176"/>
                <a:gd name="T36" fmla="*/ 121 w 145"/>
                <a:gd name="T37" fmla="*/ 87 h 176"/>
                <a:gd name="T38" fmla="*/ 112 w 145"/>
                <a:gd name="T39" fmla="*/ 44 h 176"/>
                <a:gd name="T40" fmla="*/ 90 w 145"/>
                <a:gd name="T41" fmla="*/ 25 h 176"/>
                <a:gd name="T42" fmla="*/ 60 w 145"/>
                <a:gd name="T43" fmla="*/ 21 h 176"/>
                <a:gd name="T44" fmla="*/ 23 w 145"/>
                <a:gd name="T45" fmla="*/ 21 h 176"/>
                <a:gd name="T46" fmla="*/ 23 w 145"/>
                <a:gd name="T47"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76">
                  <a:moveTo>
                    <a:pt x="0" y="176"/>
                  </a:moveTo>
                  <a:cubicBezTo>
                    <a:pt x="0" y="0"/>
                    <a:pt x="0" y="0"/>
                    <a:pt x="0" y="0"/>
                  </a:cubicBezTo>
                  <a:cubicBezTo>
                    <a:pt x="61" y="0"/>
                    <a:pt x="61" y="0"/>
                    <a:pt x="61" y="0"/>
                  </a:cubicBezTo>
                  <a:cubicBezTo>
                    <a:pt x="74" y="0"/>
                    <a:pt x="85" y="1"/>
                    <a:pt x="92" y="3"/>
                  </a:cubicBezTo>
                  <a:cubicBezTo>
                    <a:pt x="102" y="5"/>
                    <a:pt x="110" y="9"/>
                    <a:pt x="117" y="15"/>
                  </a:cubicBezTo>
                  <a:cubicBezTo>
                    <a:pt x="127" y="23"/>
                    <a:pt x="134" y="33"/>
                    <a:pt x="138" y="45"/>
                  </a:cubicBezTo>
                  <a:cubicBezTo>
                    <a:pt x="143" y="58"/>
                    <a:pt x="145" y="71"/>
                    <a:pt x="145" y="87"/>
                  </a:cubicBezTo>
                  <a:cubicBezTo>
                    <a:pt x="145" y="100"/>
                    <a:pt x="144" y="112"/>
                    <a:pt x="140" y="123"/>
                  </a:cubicBezTo>
                  <a:cubicBezTo>
                    <a:pt x="137" y="133"/>
                    <a:pt x="133" y="141"/>
                    <a:pt x="128" y="148"/>
                  </a:cubicBezTo>
                  <a:cubicBezTo>
                    <a:pt x="124" y="155"/>
                    <a:pt x="118" y="160"/>
                    <a:pt x="113" y="164"/>
                  </a:cubicBezTo>
                  <a:cubicBezTo>
                    <a:pt x="107" y="168"/>
                    <a:pt x="100" y="171"/>
                    <a:pt x="92" y="173"/>
                  </a:cubicBezTo>
                  <a:cubicBezTo>
                    <a:pt x="83" y="175"/>
                    <a:pt x="74" y="176"/>
                    <a:pt x="63" y="176"/>
                  </a:cubicBezTo>
                  <a:lnTo>
                    <a:pt x="0" y="176"/>
                  </a:lnTo>
                  <a:close/>
                  <a:moveTo>
                    <a:pt x="23" y="155"/>
                  </a:moveTo>
                  <a:cubicBezTo>
                    <a:pt x="61" y="155"/>
                    <a:pt x="61" y="155"/>
                    <a:pt x="61" y="155"/>
                  </a:cubicBezTo>
                  <a:cubicBezTo>
                    <a:pt x="72" y="155"/>
                    <a:pt x="81" y="154"/>
                    <a:pt x="88" y="152"/>
                  </a:cubicBezTo>
                  <a:cubicBezTo>
                    <a:pt x="95" y="150"/>
                    <a:pt x="100" y="147"/>
                    <a:pt x="104" y="143"/>
                  </a:cubicBezTo>
                  <a:cubicBezTo>
                    <a:pt x="109" y="137"/>
                    <a:pt x="114" y="130"/>
                    <a:pt x="117" y="121"/>
                  </a:cubicBezTo>
                  <a:cubicBezTo>
                    <a:pt x="120" y="111"/>
                    <a:pt x="121" y="100"/>
                    <a:pt x="121" y="87"/>
                  </a:cubicBezTo>
                  <a:cubicBezTo>
                    <a:pt x="121" y="68"/>
                    <a:pt x="118" y="54"/>
                    <a:pt x="112" y="44"/>
                  </a:cubicBezTo>
                  <a:cubicBezTo>
                    <a:pt x="106" y="35"/>
                    <a:pt x="99" y="28"/>
                    <a:pt x="90" y="25"/>
                  </a:cubicBezTo>
                  <a:cubicBezTo>
                    <a:pt x="84" y="22"/>
                    <a:pt x="74" y="21"/>
                    <a:pt x="60" y="21"/>
                  </a:cubicBezTo>
                  <a:cubicBezTo>
                    <a:pt x="23" y="21"/>
                    <a:pt x="23" y="21"/>
                    <a:pt x="23" y="21"/>
                  </a:cubicBezTo>
                  <a:lnTo>
                    <a:pt x="23" y="155"/>
                  </a:lnTo>
                  <a:close/>
                </a:path>
              </a:pathLst>
            </a:custGeom>
            <a:solidFill>
              <a:srgbClr val="3A82D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47" name="Rounded Rectangle 216"/>
            <p:cNvSpPr/>
            <p:nvPr/>
          </p:nvSpPr>
          <p:spPr>
            <a:xfrm>
              <a:off x="7344306" y="3901437"/>
              <a:ext cx="171149" cy="165735"/>
            </a:xfrm>
            <a:prstGeom prst="roundRect">
              <a:avLst>
                <a:gd name="adj" fmla="val 10920"/>
              </a:avLst>
            </a:prstGeom>
            <a:solidFill>
              <a:srgbClr val="3A82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dirty="0"/>
            </a:p>
          </p:txBody>
        </p:sp>
        <p:sp>
          <p:nvSpPr>
            <p:cNvPr id="548" name="Freeform 23"/>
            <p:cNvSpPr>
              <a:spLocks noEditPoints="1"/>
            </p:cNvSpPr>
            <p:nvPr/>
          </p:nvSpPr>
          <p:spPr bwMode="auto">
            <a:xfrm>
              <a:off x="7368046" y="3914872"/>
              <a:ext cx="123699" cy="129694"/>
            </a:xfrm>
            <a:custGeom>
              <a:avLst/>
              <a:gdLst>
                <a:gd name="T0" fmla="*/ 20 w 39"/>
                <a:gd name="T1" fmla="*/ 0 h 39"/>
                <a:gd name="T2" fmla="*/ 0 w 39"/>
                <a:gd name="T3" fmla="*/ 20 h 39"/>
                <a:gd name="T4" fmla="*/ 5 w 39"/>
                <a:gd name="T5" fmla="*/ 33 h 39"/>
                <a:gd name="T6" fmla="*/ 7 w 39"/>
                <a:gd name="T7" fmla="*/ 33 h 39"/>
                <a:gd name="T8" fmla="*/ 7 w 39"/>
                <a:gd name="T9" fmla="*/ 33 h 39"/>
                <a:gd name="T10" fmla="*/ 20 w 39"/>
                <a:gd name="T11" fmla="*/ 30 h 39"/>
                <a:gd name="T12" fmla="*/ 12 w 39"/>
                <a:gd name="T13" fmla="*/ 38 h 39"/>
                <a:gd name="T14" fmla="*/ 20 w 39"/>
                <a:gd name="T15" fmla="*/ 39 h 39"/>
                <a:gd name="T16" fmla="*/ 39 w 39"/>
                <a:gd name="T17" fmla="*/ 20 h 39"/>
                <a:gd name="T18" fmla="*/ 20 w 39"/>
                <a:gd name="T19" fmla="*/ 0 h 39"/>
                <a:gd name="T20" fmla="*/ 20 w 39"/>
                <a:gd name="T21" fmla="*/ 24 h 39"/>
                <a:gd name="T22" fmla="*/ 15 w 39"/>
                <a:gd name="T23" fmla="*/ 20 h 39"/>
                <a:gd name="T24" fmla="*/ 20 w 39"/>
                <a:gd name="T25" fmla="*/ 15 h 39"/>
                <a:gd name="T26" fmla="*/ 24 w 39"/>
                <a:gd name="T27" fmla="*/ 20 h 39"/>
                <a:gd name="T28" fmla="*/ 20 w 39"/>
                <a:gd name="T2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9">
                  <a:moveTo>
                    <a:pt x="20" y="0"/>
                  </a:moveTo>
                  <a:cubicBezTo>
                    <a:pt x="9" y="0"/>
                    <a:pt x="0" y="9"/>
                    <a:pt x="0" y="20"/>
                  </a:cubicBezTo>
                  <a:cubicBezTo>
                    <a:pt x="0" y="25"/>
                    <a:pt x="2" y="29"/>
                    <a:pt x="5" y="33"/>
                  </a:cubicBezTo>
                  <a:cubicBezTo>
                    <a:pt x="6" y="33"/>
                    <a:pt x="6" y="32"/>
                    <a:pt x="7" y="33"/>
                  </a:cubicBezTo>
                  <a:cubicBezTo>
                    <a:pt x="7" y="33"/>
                    <a:pt x="7" y="33"/>
                    <a:pt x="7" y="33"/>
                  </a:cubicBezTo>
                  <a:cubicBezTo>
                    <a:pt x="10" y="32"/>
                    <a:pt x="19" y="28"/>
                    <a:pt x="20" y="30"/>
                  </a:cubicBezTo>
                  <a:cubicBezTo>
                    <a:pt x="21" y="31"/>
                    <a:pt x="16" y="35"/>
                    <a:pt x="12" y="38"/>
                  </a:cubicBezTo>
                  <a:cubicBezTo>
                    <a:pt x="15" y="38"/>
                    <a:pt x="17" y="39"/>
                    <a:pt x="20" y="39"/>
                  </a:cubicBezTo>
                  <a:cubicBezTo>
                    <a:pt x="30" y="39"/>
                    <a:pt x="39" y="30"/>
                    <a:pt x="39" y="20"/>
                  </a:cubicBezTo>
                  <a:cubicBezTo>
                    <a:pt x="39" y="9"/>
                    <a:pt x="30" y="0"/>
                    <a:pt x="20" y="0"/>
                  </a:cubicBezTo>
                  <a:close/>
                  <a:moveTo>
                    <a:pt x="20" y="24"/>
                  </a:moveTo>
                  <a:cubicBezTo>
                    <a:pt x="17" y="24"/>
                    <a:pt x="15" y="22"/>
                    <a:pt x="15" y="20"/>
                  </a:cubicBezTo>
                  <a:cubicBezTo>
                    <a:pt x="15" y="17"/>
                    <a:pt x="17" y="15"/>
                    <a:pt x="20" y="15"/>
                  </a:cubicBezTo>
                  <a:cubicBezTo>
                    <a:pt x="22" y="15"/>
                    <a:pt x="24" y="17"/>
                    <a:pt x="24" y="20"/>
                  </a:cubicBezTo>
                  <a:cubicBezTo>
                    <a:pt x="24" y="22"/>
                    <a:pt x="22" y="24"/>
                    <a:pt x="20" y="24"/>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2133" dirty="0"/>
            </a:p>
          </p:txBody>
        </p:sp>
        <p:sp>
          <p:nvSpPr>
            <p:cNvPr id="549" name="Freeform 24"/>
            <p:cNvSpPr>
              <a:spLocks noEditPoints="1"/>
            </p:cNvSpPr>
            <p:nvPr/>
          </p:nvSpPr>
          <p:spPr bwMode="auto">
            <a:xfrm>
              <a:off x="7371757" y="4014435"/>
              <a:ext cx="59375" cy="39301"/>
            </a:xfrm>
            <a:custGeom>
              <a:avLst/>
              <a:gdLst>
                <a:gd name="T0" fmla="*/ 19 w 19"/>
                <a:gd name="T1" fmla="*/ 0 h 12"/>
                <a:gd name="T2" fmla="*/ 6 w 19"/>
                <a:gd name="T3" fmla="*/ 4 h 12"/>
                <a:gd name="T4" fmla="*/ 5 w 19"/>
                <a:gd name="T5" fmla="*/ 4 h 12"/>
                <a:gd name="T6" fmla="*/ 0 w 19"/>
                <a:gd name="T7" fmla="*/ 7 h 12"/>
                <a:gd name="T8" fmla="*/ 3 w 19"/>
                <a:gd name="T9" fmla="*/ 12 h 12"/>
                <a:gd name="T10" fmla="*/ 9 w 19"/>
                <a:gd name="T11" fmla="*/ 9 h 12"/>
                <a:gd name="T12" fmla="*/ 9 w 19"/>
                <a:gd name="T13" fmla="*/ 8 h 12"/>
                <a:gd name="T14" fmla="*/ 19 w 19"/>
                <a:gd name="T15" fmla="*/ 0 h 12"/>
                <a:gd name="T16" fmla="*/ 4 w 19"/>
                <a:gd name="T17" fmla="*/ 9 h 12"/>
                <a:gd name="T18" fmla="*/ 3 w 19"/>
                <a:gd name="T19" fmla="*/ 8 h 12"/>
                <a:gd name="T20" fmla="*/ 4 w 19"/>
                <a:gd name="T21" fmla="*/ 6 h 12"/>
                <a:gd name="T22" fmla="*/ 6 w 19"/>
                <a:gd name="T23" fmla="*/ 8 h 12"/>
                <a:gd name="T24" fmla="*/ 4 w 19"/>
                <a:gd name="T25"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2">
                  <a:moveTo>
                    <a:pt x="19" y="0"/>
                  </a:moveTo>
                  <a:cubicBezTo>
                    <a:pt x="18" y="0"/>
                    <a:pt x="14" y="1"/>
                    <a:pt x="6" y="4"/>
                  </a:cubicBezTo>
                  <a:cubicBezTo>
                    <a:pt x="6" y="4"/>
                    <a:pt x="6" y="4"/>
                    <a:pt x="5" y="4"/>
                  </a:cubicBezTo>
                  <a:cubicBezTo>
                    <a:pt x="3" y="3"/>
                    <a:pt x="1" y="4"/>
                    <a:pt x="0" y="7"/>
                  </a:cubicBezTo>
                  <a:cubicBezTo>
                    <a:pt x="0" y="9"/>
                    <a:pt x="1" y="11"/>
                    <a:pt x="3" y="12"/>
                  </a:cubicBezTo>
                  <a:cubicBezTo>
                    <a:pt x="6" y="12"/>
                    <a:pt x="8" y="11"/>
                    <a:pt x="9" y="9"/>
                  </a:cubicBezTo>
                  <a:cubicBezTo>
                    <a:pt x="9" y="8"/>
                    <a:pt x="9" y="8"/>
                    <a:pt x="9" y="8"/>
                  </a:cubicBezTo>
                  <a:cubicBezTo>
                    <a:pt x="16" y="4"/>
                    <a:pt x="19" y="0"/>
                    <a:pt x="19" y="0"/>
                  </a:cubicBezTo>
                  <a:close/>
                  <a:moveTo>
                    <a:pt x="4" y="9"/>
                  </a:moveTo>
                  <a:cubicBezTo>
                    <a:pt x="3" y="9"/>
                    <a:pt x="3" y="9"/>
                    <a:pt x="3" y="8"/>
                  </a:cubicBezTo>
                  <a:cubicBezTo>
                    <a:pt x="3" y="7"/>
                    <a:pt x="3" y="6"/>
                    <a:pt x="4" y="6"/>
                  </a:cubicBezTo>
                  <a:cubicBezTo>
                    <a:pt x="5" y="6"/>
                    <a:pt x="6" y="7"/>
                    <a:pt x="6" y="8"/>
                  </a:cubicBezTo>
                  <a:cubicBezTo>
                    <a:pt x="6" y="9"/>
                    <a:pt x="5" y="9"/>
                    <a:pt x="4" y="9"/>
                  </a:cubicBezTo>
                  <a:close/>
                </a:path>
              </a:pathLst>
            </a:custGeom>
            <a:solidFill>
              <a:schemeClr val="bg2"/>
            </a:solidFill>
            <a:ln w="1524">
              <a:solidFill>
                <a:srgbClr val="3A82D2"/>
              </a:solidFill>
            </a:ln>
          </p:spPr>
          <p:txBody>
            <a:bodyPr vert="horz" wrap="square" lIns="121888" tIns="60944" rIns="121888" bIns="60944" numCol="1" anchor="t" anchorCtr="0" compatLnSpc="1">
              <a:prstTxWarp prst="textNoShape">
                <a:avLst/>
              </a:prstTxWarp>
            </a:bodyPr>
            <a:lstStyle/>
            <a:p>
              <a:endParaRPr lang="en-US" sz="2133" dirty="0"/>
            </a:p>
          </p:txBody>
        </p:sp>
      </p:grpSp>
      <p:sp>
        <p:nvSpPr>
          <p:cNvPr id="550" name="Round Diagonal Corner Rectangle 76"/>
          <p:cNvSpPr/>
          <p:nvPr/>
        </p:nvSpPr>
        <p:spPr>
          <a:xfrm>
            <a:off x="2818124" y="3320370"/>
            <a:ext cx="336576" cy="256657"/>
          </a:xfrm>
          <a:prstGeom prst="round2DiagRect">
            <a:avLst/>
          </a:prstGeom>
          <a:solidFill>
            <a:srgbClr val="00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600" b="1" dirty="0">
                <a:solidFill>
                  <a:schemeClr val="tx1"/>
                </a:solidFill>
              </a:rPr>
              <a:t>B</a:t>
            </a:r>
          </a:p>
        </p:txBody>
      </p:sp>
      <p:sp>
        <p:nvSpPr>
          <p:cNvPr id="551" name="Round Diagonal Corner Rectangle 76"/>
          <p:cNvSpPr/>
          <p:nvPr/>
        </p:nvSpPr>
        <p:spPr>
          <a:xfrm>
            <a:off x="5490413" y="3324167"/>
            <a:ext cx="336576" cy="256657"/>
          </a:xfrm>
          <a:prstGeom prst="round2DiagRect">
            <a:avLst/>
          </a:prstGeom>
          <a:solidFill>
            <a:srgbClr val="00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tx1"/>
                </a:solidFill>
              </a:rPr>
              <a:t>B’</a:t>
            </a:r>
          </a:p>
        </p:txBody>
      </p:sp>
      <p:sp>
        <p:nvSpPr>
          <p:cNvPr id="552" name="Round Diagonal Corner Rectangle 76"/>
          <p:cNvSpPr/>
          <p:nvPr/>
        </p:nvSpPr>
        <p:spPr>
          <a:xfrm>
            <a:off x="8173974" y="3324748"/>
            <a:ext cx="336576" cy="256657"/>
          </a:xfrm>
          <a:prstGeom prst="round2DiagRect">
            <a:avLst/>
          </a:prstGeom>
          <a:solidFill>
            <a:srgbClr val="00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tx1"/>
                </a:solidFill>
              </a:rPr>
              <a:t>B’’</a:t>
            </a:r>
          </a:p>
        </p:txBody>
      </p:sp>
      <p:sp>
        <p:nvSpPr>
          <p:cNvPr id="553" name="Round Diagonal Corner Rectangle 81"/>
          <p:cNvSpPr/>
          <p:nvPr/>
        </p:nvSpPr>
        <p:spPr>
          <a:xfrm>
            <a:off x="8161061" y="3608378"/>
            <a:ext cx="336576" cy="256657"/>
          </a:xfrm>
          <a:prstGeom prst="round2Diag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600" b="1" dirty="0">
                <a:solidFill>
                  <a:schemeClr val="tx1"/>
                </a:solidFill>
              </a:rPr>
              <a:t>C</a:t>
            </a:r>
          </a:p>
        </p:txBody>
      </p:sp>
      <p:sp>
        <p:nvSpPr>
          <p:cNvPr id="554" name="Round Diagonal Corner Rectangle 81"/>
          <p:cNvSpPr/>
          <p:nvPr/>
        </p:nvSpPr>
        <p:spPr>
          <a:xfrm>
            <a:off x="5480568" y="3608378"/>
            <a:ext cx="336576" cy="256657"/>
          </a:xfrm>
          <a:prstGeom prst="round2Diag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tx1"/>
                </a:solidFill>
              </a:rPr>
              <a:t>C’’</a:t>
            </a:r>
          </a:p>
        </p:txBody>
      </p:sp>
      <p:sp>
        <p:nvSpPr>
          <p:cNvPr id="555" name="Round Diagonal Corner Rectangle 81"/>
          <p:cNvSpPr/>
          <p:nvPr/>
        </p:nvSpPr>
        <p:spPr>
          <a:xfrm>
            <a:off x="2822772" y="3608378"/>
            <a:ext cx="336576" cy="256657"/>
          </a:xfrm>
          <a:prstGeom prst="round2Diag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tx1"/>
                </a:solidFill>
              </a:rPr>
              <a:t>C’</a:t>
            </a:r>
          </a:p>
        </p:txBody>
      </p:sp>
      <p:sp>
        <p:nvSpPr>
          <p:cNvPr id="556" name="Round Diagonal Corner Rectangle 89"/>
          <p:cNvSpPr/>
          <p:nvPr/>
        </p:nvSpPr>
        <p:spPr>
          <a:xfrm>
            <a:off x="5476606" y="3900798"/>
            <a:ext cx="336576" cy="256657"/>
          </a:xfrm>
          <a:prstGeom prst="round2DiagRect">
            <a:avLst/>
          </a:prstGeom>
          <a:solidFill>
            <a:srgbClr val="AB08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bg1"/>
                </a:solidFill>
              </a:rPr>
              <a:t>D</a:t>
            </a:r>
          </a:p>
        </p:txBody>
      </p:sp>
      <p:sp>
        <p:nvSpPr>
          <p:cNvPr id="557" name="Round Diagonal Corner Rectangle 89"/>
          <p:cNvSpPr/>
          <p:nvPr/>
        </p:nvSpPr>
        <p:spPr>
          <a:xfrm>
            <a:off x="8164496" y="3900797"/>
            <a:ext cx="336576" cy="256657"/>
          </a:xfrm>
          <a:prstGeom prst="round2DiagRect">
            <a:avLst/>
          </a:prstGeom>
          <a:solidFill>
            <a:srgbClr val="AB08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bg1"/>
                </a:solidFill>
              </a:rPr>
              <a:t>D’</a:t>
            </a:r>
          </a:p>
        </p:txBody>
      </p:sp>
      <p:sp>
        <p:nvSpPr>
          <p:cNvPr id="558" name="Round Diagonal Corner Rectangle 89"/>
          <p:cNvSpPr/>
          <p:nvPr/>
        </p:nvSpPr>
        <p:spPr>
          <a:xfrm>
            <a:off x="2812206" y="3900799"/>
            <a:ext cx="336576" cy="256657"/>
          </a:xfrm>
          <a:prstGeom prst="round2DiagRect">
            <a:avLst/>
          </a:prstGeom>
          <a:solidFill>
            <a:srgbClr val="AB08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BE" sz="1600" b="1" dirty="0">
                <a:solidFill>
                  <a:schemeClr val="bg1"/>
                </a:solidFill>
              </a:rPr>
              <a:t>D’’</a:t>
            </a:r>
          </a:p>
        </p:txBody>
      </p:sp>
      <p:grpSp>
        <p:nvGrpSpPr>
          <p:cNvPr id="37" name="Group 36"/>
          <p:cNvGrpSpPr/>
          <p:nvPr/>
        </p:nvGrpSpPr>
        <p:grpSpPr>
          <a:xfrm>
            <a:off x="279328" y="3242189"/>
            <a:ext cx="1841020" cy="532843"/>
            <a:chOff x="542925" y="2286347"/>
            <a:chExt cx="1381125" cy="399736"/>
          </a:xfrm>
        </p:grpSpPr>
        <p:sp>
          <p:nvSpPr>
            <p:cNvPr id="36" name="Rectangle: Rounded Corners 35"/>
            <p:cNvSpPr/>
            <p:nvPr/>
          </p:nvSpPr>
          <p:spPr>
            <a:xfrm>
              <a:off x="542925" y="2490256"/>
              <a:ext cx="1381125" cy="195827"/>
            </a:xfrm>
            <a:prstGeom prst="round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559" name="Rectangle: Rounded Corners 558"/>
            <p:cNvSpPr/>
            <p:nvPr/>
          </p:nvSpPr>
          <p:spPr>
            <a:xfrm>
              <a:off x="554830" y="2501791"/>
              <a:ext cx="247651" cy="169103"/>
            </a:xfrm>
            <a:prstGeom prst="round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560" name="TextBox 559"/>
            <p:cNvSpPr txBox="1"/>
            <p:nvPr/>
          </p:nvSpPr>
          <p:spPr>
            <a:xfrm>
              <a:off x="542925" y="2286347"/>
              <a:ext cx="1381125" cy="192314"/>
            </a:xfrm>
            <a:prstGeom prst="rect">
              <a:avLst/>
            </a:prstGeom>
            <a:noFill/>
          </p:spPr>
          <p:txBody>
            <a:bodyPr wrap="square" rtlCol="0">
              <a:spAutoFit/>
            </a:bodyPr>
            <a:lstStyle/>
            <a:p>
              <a:pPr algn="ctr"/>
              <a:r>
                <a:rPr lang="en-US" sz="1066" dirty="0">
                  <a:solidFill>
                    <a:schemeClr val="tx1">
                      <a:lumMod val="50000"/>
                    </a:schemeClr>
                  </a:solidFill>
                </a:rPr>
                <a:t>Write Log Capacity Used</a:t>
              </a:r>
            </a:p>
          </p:txBody>
        </p:sp>
      </p:grpSp>
      <p:sp>
        <p:nvSpPr>
          <p:cNvPr id="561" name="Rectangle: Rounded Corners 560"/>
          <p:cNvSpPr/>
          <p:nvPr/>
        </p:nvSpPr>
        <p:spPr>
          <a:xfrm>
            <a:off x="295197" y="3530194"/>
            <a:ext cx="847506" cy="225412"/>
          </a:xfrm>
          <a:prstGeom prst="round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562" name="Rectangle: Rounded Corners 561"/>
          <p:cNvSpPr/>
          <p:nvPr/>
        </p:nvSpPr>
        <p:spPr>
          <a:xfrm>
            <a:off x="295197" y="3530194"/>
            <a:ext cx="1380767" cy="225412"/>
          </a:xfrm>
          <a:prstGeom prst="round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563" name="Rectangle: Rounded Corners 562"/>
          <p:cNvSpPr/>
          <p:nvPr/>
        </p:nvSpPr>
        <p:spPr>
          <a:xfrm>
            <a:off x="295195" y="3530194"/>
            <a:ext cx="1812455" cy="225412"/>
          </a:xfrm>
          <a:prstGeom prst="round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3" name="TextBox 2">
            <a:extLst>
              <a:ext uri="{FF2B5EF4-FFF2-40B4-BE49-F238E27FC236}">
                <a16:creationId xmlns:a16="http://schemas.microsoft.com/office/drawing/2014/main" id="{22741582-711A-8A4F-BAB3-F7BC25FBDCD4}"/>
              </a:ext>
            </a:extLst>
          </p:cNvPr>
          <p:cNvSpPr txBox="1"/>
          <p:nvPr/>
        </p:nvSpPr>
        <p:spPr>
          <a:xfrm>
            <a:off x="483931" y="4826423"/>
            <a:ext cx="3371116" cy="769441"/>
          </a:xfrm>
          <a:prstGeom prst="rect">
            <a:avLst/>
          </a:prstGeom>
        </p:spPr>
        <p:txBody>
          <a:bodyPr wrap="none" lIns="0" tIns="0" rIns="0" bIns="0" rtlCol="0">
            <a:spAutoFit/>
          </a:bodyPr>
          <a:lstStyle/>
          <a:p>
            <a:pPr algn="l">
              <a:spcAft>
                <a:spcPts val="600"/>
              </a:spcAft>
            </a:pPr>
            <a:r>
              <a:rPr lang="en-US" sz="1600" b="1" dirty="0"/>
              <a:t>Controller</a:t>
            </a:r>
            <a:r>
              <a:rPr lang="zh-CN" altLang="en-US" sz="1600" b="1" dirty="0"/>
              <a:t> 消耗资源过高：</a:t>
            </a:r>
            <a:endParaRPr lang="en-US" sz="1600" b="1" dirty="0"/>
          </a:p>
          <a:p>
            <a:pPr algn="l">
              <a:spcAft>
                <a:spcPts val="600"/>
              </a:spcAft>
            </a:pPr>
            <a:r>
              <a:rPr lang="zh-CN" altLang="en-US" sz="1200" dirty="0"/>
              <a:t>    </a:t>
            </a:r>
            <a:r>
              <a:rPr lang="en-US" sz="1200" dirty="0"/>
              <a:t>HX</a:t>
            </a:r>
            <a:r>
              <a:rPr lang="en-US" altLang="zh-CN" sz="1200" dirty="0"/>
              <a:t>220</a:t>
            </a:r>
            <a:r>
              <a:rPr lang="zh-CN" altLang="en-US" sz="1200" dirty="0"/>
              <a:t> </a:t>
            </a:r>
            <a:r>
              <a:rPr lang="en-US" altLang="zh-CN" sz="1200" dirty="0"/>
              <a:t>M</a:t>
            </a:r>
            <a:r>
              <a:rPr lang="en-US" altLang="zh-CN" sz="1200" i="1" dirty="0"/>
              <a:t>n</a:t>
            </a:r>
            <a:r>
              <a:rPr lang="zh-CN" altLang="en-US" sz="1200" dirty="0"/>
              <a:t> 消耗</a:t>
            </a:r>
            <a:r>
              <a:rPr lang="en-US" altLang="zh-CN" sz="1200" dirty="0"/>
              <a:t>48GB</a:t>
            </a:r>
            <a:r>
              <a:rPr lang="zh-CN" altLang="en-US" sz="1200" dirty="0"/>
              <a:t> 内存，</a:t>
            </a:r>
            <a:r>
              <a:rPr lang="en-US" altLang="zh-CN" sz="1200" dirty="0"/>
              <a:t>10800MHz</a:t>
            </a:r>
            <a:r>
              <a:rPr lang="zh-CN" altLang="en-US" sz="1200" dirty="0"/>
              <a:t> </a:t>
            </a:r>
            <a:r>
              <a:rPr lang="en-US" altLang="zh-CN" sz="1200" dirty="0"/>
              <a:t>CPU</a:t>
            </a:r>
          </a:p>
          <a:p>
            <a:pPr>
              <a:spcAft>
                <a:spcPts val="600"/>
              </a:spcAft>
            </a:pPr>
            <a:r>
              <a:rPr lang="zh-CN" altLang="en-US" sz="1200" dirty="0"/>
              <a:t>    </a:t>
            </a:r>
            <a:r>
              <a:rPr lang="en-US" sz="1200" dirty="0"/>
              <a:t>HX</a:t>
            </a:r>
            <a:r>
              <a:rPr lang="en-US" altLang="zh-CN" sz="1200" dirty="0"/>
              <a:t>240</a:t>
            </a:r>
            <a:r>
              <a:rPr lang="zh-CN" altLang="en-US" sz="1200" dirty="0"/>
              <a:t> </a:t>
            </a:r>
            <a:r>
              <a:rPr lang="en-US" altLang="zh-CN" sz="1200" dirty="0"/>
              <a:t>M</a:t>
            </a:r>
            <a:r>
              <a:rPr lang="en-US" altLang="zh-CN" sz="1200" i="1" dirty="0"/>
              <a:t>n</a:t>
            </a:r>
            <a:r>
              <a:rPr lang="zh-CN" altLang="en-US" sz="1200" dirty="0"/>
              <a:t> 消耗</a:t>
            </a:r>
            <a:r>
              <a:rPr lang="en-US" altLang="zh-CN" sz="1200" dirty="0"/>
              <a:t>72GB</a:t>
            </a:r>
            <a:r>
              <a:rPr lang="zh-CN" altLang="en-US" sz="1200" dirty="0"/>
              <a:t> 内存，</a:t>
            </a:r>
            <a:r>
              <a:rPr lang="en-US" altLang="zh-CN" sz="1200" dirty="0"/>
              <a:t>10800MHz</a:t>
            </a:r>
            <a:r>
              <a:rPr lang="zh-CN" altLang="en-US" sz="1200" dirty="0"/>
              <a:t> </a:t>
            </a:r>
            <a:r>
              <a:rPr lang="en-US" altLang="zh-CN" sz="1200" dirty="0"/>
              <a:t>CPU</a:t>
            </a:r>
            <a:endParaRPr lang="en-US" sz="1200" dirty="0"/>
          </a:p>
        </p:txBody>
      </p:sp>
      <p:sp>
        <p:nvSpPr>
          <p:cNvPr id="235" name="TextBox 234">
            <a:extLst>
              <a:ext uri="{FF2B5EF4-FFF2-40B4-BE49-F238E27FC236}">
                <a16:creationId xmlns:a16="http://schemas.microsoft.com/office/drawing/2014/main" id="{47D4E7D3-DD8C-8A41-9FF7-0C5783BDC1CF}"/>
              </a:ext>
            </a:extLst>
          </p:cNvPr>
          <p:cNvSpPr txBox="1"/>
          <p:nvPr/>
        </p:nvSpPr>
        <p:spPr>
          <a:xfrm>
            <a:off x="4012336" y="4796698"/>
            <a:ext cx="3111429" cy="507831"/>
          </a:xfrm>
          <a:prstGeom prst="rect">
            <a:avLst/>
          </a:prstGeom>
        </p:spPr>
        <p:txBody>
          <a:bodyPr wrap="none" lIns="0" tIns="0" rIns="0" bIns="0" rtlCol="0">
            <a:spAutoFit/>
          </a:bodyPr>
          <a:lstStyle/>
          <a:p>
            <a:pPr algn="l">
              <a:spcAft>
                <a:spcPts val="600"/>
              </a:spcAft>
            </a:pPr>
            <a:r>
              <a:rPr lang="zh-CN" altLang="en-US" sz="1600" b="1" dirty="0"/>
              <a:t>单节点性能低：</a:t>
            </a:r>
            <a:endParaRPr lang="en-US" sz="1600" b="1" dirty="0"/>
          </a:p>
          <a:p>
            <a:pPr algn="l">
              <a:spcAft>
                <a:spcPts val="600"/>
              </a:spcAft>
            </a:pPr>
            <a:r>
              <a:rPr lang="zh-CN" altLang="en-US" sz="1200" dirty="0"/>
              <a:t>    受限于互联矩阵</a:t>
            </a:r>
            <a:r>
              <a:rPr lang="en-US" altLang="zh-CN" sz="1200" dirty="0"/>
              <a:t>QOS</a:t>
            </a:r>
            <a:r>
              <a:rPr lang="zh-CN" altLang="en-US" sz="1200" dirty="0"/>
              <a:t>，单节点写带宽</a:t>
            </a:r>
            <a:r>
              <a:rPr lang="en-US" altLang="zh-CN" sz="1200" dirty="0"/>
              <a:t>2.5Gb</a:t>
            </a:r>
          </a:p>
        </p:txBody>
      </p:sp>
      <p:pic>
        <p:nvPicPr>
          <p:cNvPr id="4" name="Picture 3">
            <a:extLst>
              <a:ext uri="{FF2B5EF4-FFF2-40B4-BE49-F238E27FC236}">
                <a16:creationId xmlns:a16="http://schemas.microsoft.com/office/drawing/2014/main" id="{2D67CB7E-A66D-AD42-A949-59786D8871B9}"/>
              </a:ext>
            </a:extLst>
          </p:cNvPr>
          <p:cNvPicPr>
            <a:picLocks noChangeAspect="1"/>
          </p:cNvPicPr>
          <p:nvPr/>
        </p:nvPicPr>
        <p:blipFill>
          <a:blip r:embed="rId3"/>
          <a:stretch>
            <a:fillRect/>
          </a:stretch>
        </p:blipFill>
        <p:spPr>
          <a:xfrm>
            <a:off x="7815501" y="5431327"/>
            <a:ext cx="3354140" cy="1314460"/>
          </a:xfrm>
          <a:prstGeom prst="rect">
            <a:avLst/>
          </a:prstGeom>
        </p:spPr>
      </p:pic>
      <p:pic>
        <p:nvPicPr>
          <p:cNvPr id="5" name="Picture 4">
            <a:extLst>
              <a:ext uri="{FF2B5EF4-FFF2-40B4-BE49-F238E27FC236}">
                <a16:creationId xmlns:a16="http://schemas.microsoft.com/office/drawing/2014/main" id="{3991BF60-8801-E74A-BE7F-F72ADBDA8532}"/>
              </a:ext>
            </a:extLst>
          </p:cNvPr>
          <p:cNvPicPr>
            <a:picLocks noChangeAspect="1"/>
          </p:cNvPicPr>
          <p:nvPr/>
        </p:nvPicPr>
        <p:blipFill>
          <a:blip r:embed="rId4"/>
          <a:stretch>
            <a:fillRect/>
          </a:stretch>
        </p:blipFill>
        <p:spPr>
          <a:xfrm>
            <a:off x="4388043" y="5324902"/>
            <a:ext cx="3120795" cy="1420885"/>
          </a:xfrm>
          <a:prstGeom prst="rect">
            <a:avLst/>
          </a:prstGeom>
        </p:spPr>
      </p:pic>
      <p:cxnSp>
        <p:nvCxnSpPr>
          <p:cNvPr id="7" name="Straight Connector 6">
            <a:extLst>
              <a:ext uri="{FF2B5EF4-FFF2-40B4-BE49-F238E27FC236}">
                <a16:creationId xmlns:a16="http://schemas.microsoft.com/office/drawing/2014/main" id="{587578FC-A184-1449-9D88-F5A9980F051B}"/>
              </a:ext>
            </a:extLst>
          </p:cNvPr>
          <p:cNvCxnSpPr/>
          <p:nvPr/>
        </p:nvCxnSpPr>
        <p:spPr bwMode="gray">
          <a:xfrm>
            <a:off x="7229137" y="5852160"/>
            <a:ext cx="215153" cy="0"/>
          </a:xfrm>
          <a:prstGeom prst="line">
            <a:avLst/>
          </a:prstGeom>
          <a:ln w="254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a16="http://schemas.microsoft.com/office/drawing/2014/main" id="{208A11ED-37C6-0148-B3E3-FD3038C1DDBC}"/>
              </a:ext>
            </a:extLst>
          </p:cNvPr>
          <p:cNvCxnSpPr/>
          <p:nvPr/>
        </p:nvCxnSpPr>
        <p:spPr bwMode="gray">
          <a:xfrm>
            <a:off x="7229137" y="6042212"/>
            <a:ext cx="215153" cy="0"/>
          </a:xfrm>
          <a:prstGeom prst="line">
            <a:avLst/>
          </a:prstGeom>
          <a:ln w="254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C5FE6B0D-938B-504D-BC9E-BC1623254422}"/>
              </a:ext>
            </a:extLst>
          </p:cNvPr>
          <p:cNvCxnSpPr/>
          <p:nvPr/>
        </p:nvCxnSpPr>
        <p:spPr bwMode="gray">
          <a:xfrm>
            <a:off x="4438366" y="6029661"/>
            <a:ext cx="215153" cy="0"/>
          </a:xfrm>
          <a:prstGeom prst="line">
            <a:avLst/>
          </a:prstGeom>
          <a:ln w="254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FAD43B25-B9E8-584E-B6A1-08861F285EEA}"/>
              </a:ext>
            </a:extLst>
          </p:cNvPr>
          <p:cNvCxnSpPr/>
          <p:nvPr/>
        </p:nvCxnSpPr>
        <p:spPr bwMode="gray">
          <a:xfrm>
            <a:off x="4438366" y="5868296"/>
            <a:ext cx="215153" cy="0"/>
          </a:xfrm>
          <a:prstGeom prst="line">
            <a:avLst/>
          </a:prstGeom>
          <a:ln w="254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15FAFCD0-A504-224A-9620-65D356FACE64}"/>
              </a:ext>
            </a:extLst>
          </p:cNvPr>
          <p:cNvCxnSpPr>
            <a:cxnSpLocks/>
          </p:cNvCxnSpPr>
          <p:nvPr/>
        </p:nvCxnSpPr>
        <p:spPr bwMode="gray">
          <a:xfrm>
            <a:off x="7965937" y="6745787"/>
            <a:ext cx="656146" cy="0"/>
          </a:xfrm>
          <a:prstGeom prst="line">
            <a:avLst/>
          </a:prstGeom>
          <a:ln w="254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6069610F-F0AC-144A-BB2C-26DF986D77D0}"/>
              </a:ext>
            </a:extLst>
          </p:cNvPr>
          <p:cNvCxnSpPr>
            <a:cxnSpLocks/>
          </p:cNvCxnSpPr>
          <p:nvPr/>
        </p:nvCxnSpPr>
        <p:spPr bwMode="gray">
          <a:xfrm>
            <a:off x="7945908" y="6447416"/>
            <a:ext cx="649317" cy="0"/>
          </a:xfrm>
          <a:prstGeom prst="line">
            <a:avLst/>
          </a:prstGeom>
          <a:ln w="254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029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3"/>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28"/>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518"/>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5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520"/>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25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22"/>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13"/>
                                        </p:tgtEl>
                                        <p:attrNameLst>
                                          <p:attrName>style.visibility</p:attrName>
                                        </p:attrNameLst>
                                      </p:cBhvr>
                                      <p:to>
                                        <p:strVal val="hidden"/>
                                      </p:to>
                                    </p:set>
                                  </p:childTnLst>
                                </p:cTn>
                              </p:par>
                              <p:par>
                                <p:cTn id="57" presetID="1" presetClass="entr" presetSubtype="0" fill="hold" grpId="0" nodeType="withEffect">
                                  <p:stCondLst>
                                    <p:cond delay="0"/>
                                  </p:stCondLst>
                                  <p:childTnLst>
                                    <p:set>
                                      <p:cBhvr>
                                        <p:cTn id="58" dur="1" fill="hold">
                                          <p:stCondLst>
                                            <p:cond delay="0"/>
                                          </p:stCondLst>
                                        </p:cTn>
                                        <p:tgtEl>
                                          <p:spTgt spid="523"/>
                                        </p:tgtEl>
                                        <p:attrNameLst>
                                          <p:attrName>style.visibility</p:attrName>
                                        </p:attrNameLst>
                                      </p:cBhvr>
                                      <p:to>
                                        <p:strVal val="visible"/>
                                      </p:to>
                                    </p:set>
                                  </p:childTnLst>
                                </p:cTn>
                              </p:par>
                              <p:par>
                                <p:cTn id="59" presetID="1" presetClass="exit" presetSubtype="0" fill="hold" grpId="1" nodeType="withEffect">
                                  <p:stCondLst>
                                    <p:cond delay="0"/>
                                  </p:stCondLst>
                                  <p:childTnLst>
                                    <p:set>
                                      <p:cBhvr>
                                        <p:cTn id="60" dur="1" fill="hold">
                                          <p:stCondLst>
                                            <p:cond delay="0"/>
                                          </p:stCondLst>
                                        </p:cTn>
                                        <p:tgtEl>
                                          <p:spTgt spid="524"/>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5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61"/>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519"/>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520"/>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522"/>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523"/>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5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552"/>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5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562"/>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555"/>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554"/>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556"/>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563"/>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557"/>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5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 grpId="0" animBg="1"/>
      <p:bldP spid="516" grpId="0" animBg="1"/>
      <p:bldP spid="517" grpId="0" animBg="1"/>
      <p:bldP spid="523" grpId="0"/>
      <p:bldP spid="523" grpId="1"/>
      <p:bldP spid="524" grpId="0" animBg="1"/>
      <p:bldP spid="524" grpId="1" animBg="1"/>
      <p:bldP spid="550" grpId="0" animBg="1"/>
      <p:bldP spid="551" grpId="0" animBg="1"/>
      <p:bldP spid="552" grpId="0" animBg="1"/>
      <p:bldP spid="553" grpId="0" animBg="1"/>
      <p:bldP spid="554" grpId="0" animBg="1"/>
      <p:bldP spid="555" grpId="0" animBg="1"/>
      <p:bldP spid="556" grpId="0" animBg="1"/>
      <p:bldP spid="557" grpId="0" animBg="1"/>
      <p:bldP spid="558" grpId="0" animBg="1"/>
      <p:bldP spid="561" grpId="0" animBg="1"/>
      <p:bldP spid="562" grpId="0" animBg="1"/>
      <p:bldP spid="56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Rectangle 184"/>
          <p:cNvSpPr/>
          <p:nvPr/>
        </p:nvSpPr>
        <p:spPr>
          <a:xfrm>
            <a:off x="336532" y="1403131"/>
            <a:ext cx="7304502" cy="45720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kern="0" dirty="0">
              <a:solidFill>
                <a:sysClr val="windowText" lastClr="000000"/>
              </a:solidFill>
            </a:endParaRPr>
          </a:p>
        </p:txBody>
      </p:sp>
      <p:grpSp>
        <p:nvGrpSpPr>
          <p:cNvPr id="238" name="Group 237"/>
          <p:cNvGrpSpPr/>
          <p:nvPr/>
        </p:nvGrpSpPr>
        <p:grpSpPr>
          <a:xfrm rot="16200000" flipH="1">
            <a:off x="7642108" y="1647855"/>
            <a:ext cx="4572000" cy="4082555"/>
            <a:chOff x="3" y="177368"/>
            <a:chExt cx="12030155" cy="6680633"/>
          </a:xfrm>
        </p:grpSpPr>
        <p:sp>
          <p:nvSpPr>
            <p:cNvPr id="247" name="Freeform: Shape 117"/>
            <p:cNvSpPr/>
            <p:nvPr>
              <p:custDataLst>
                <p:tags r:id="rId1"/>
              </p:custDataLst>
            </p:nvPr>
          </p:nvSpPr>
          <p:spPr>
            <a:xfrm>
              <a:off x="3" y="177372"/>
              <a:ext cx="12030152" cy="6680629"/>
            </a:xfrm>
            <a:custGeom>
              <a:avLst/>
              <a:gdLst>
                <a:gd name="connsiteX0" fmla="*/ 0 w 12188825"/>
                <a:gd name="connsiteY0" fmla="*/ 0 h 6858000"/>
                <a:gd name="connsiteX1" fmla="*/ 12188825 w 12188825"/>
                <a:gd name="connsiteY1" fmla="*/ 0 h 6858000"/>
                <a:gd name="connsiteX2" fmla="*/ 12188825 w 12188825"/>
                <a:gd name="connsiteY2" fmla="*/ 6858000 h 6858000"/>
                <a:gd name="connsiteX3" fmla="*/ 0 w 121888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8825" h="6858000">
                  <a:moveTo>
                    <a:pt x="0" y="0"/>
                  </a:moveTo>
                  <a:lnTo>
                    <a:pt x="12188825" y="0"/>
                  </a:lnTo>
                  <a:lnTo>
                    <a:pt x="12188825" y="6858000"/>
                  </a:lnTo>
                  <a:lnTo>
                    <a:pt x="0" y="6858000"/>
                  </a:lnTo>
                  <a:close/>
                </a:path>
              </a:pathLst>
            </a:custGeom>
            <a:solidFill>
              <a:schemeClr val="accent3">
                <a:lumMod val="75000"/>
              </a:schemeClr>
            </a:solidFill>
            <a:ln>
              <a:noFill/>
              <a:prstDash val="dash"/>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1400" dirty="0">
                <a:solidFill>
                  <a:prstClr val="white"/>
                </a:solidFill>
              </a:endParaRPr>
            </a:p>
          </p:txBody>
        </p:sp>
        <p:sp>
          <p:nvSpPr>
            <p:cNvPr id="296" name="Freeform: Shape 347"/>
            <p:cNvSpPr/>
            <p:nvPr/>
          </p:nvSpPr>
          <p:spPr>
            <a:xfrm>
              <a:off x="4037718" y="177368"/>
              <a:ext cx="7992440" cy="6680631"/>
            </a:xfrm>
            <a:custGeom>
              <a:avLst/>
              <a:gdLst>
                <a:gd name="connsiteX0" fmla="*/ 4341160 w 5192788"/>
                <a:gd name="connsiteY0" fmla="*/ 0 h 4340489"/>
                <a:gd name="connsiteX1" fmla="*/ 5192788 w 5192788"/>
                <a:gd name="connsiteY1" fmla="*/ 0 h 4340489"/>
                <a:gd name="connsiteX2" fmla="*/ 5192788 w 5192788"/>
                <a:gd name="connsiteY2" fmla="*/ 4340489 h 4340489"/>
                <a:gd name="connsiteX3" fmla="*/ 0 w 5192788"/>
                <a:gd name="connsiteY3" fmla="*/ 4340489 h 4340489"/>
              </a:gdLst>
              <a:ahLst/>
              <a:cxnLst>
                <a:cxn ang="0">
                  <a:pos x="connsiteX0" y="connsiteY0"/>
                </a:cxn>
                <a:cxn ang="0">
                  <a:pos x="connsiteX1" y="connsiteY1"/>
                </a:cxn>
                <a:cxn ang="0">
                  <a:pos x="connsiteX2" y="connsiteY2"/>
                </a:cxn>
                <a:cxn ang="0">
                  <a:pos x="connsiteX3" y="connsiteY3"/>
                </a:cxn>
              </a:cxnLst>
              <a:rect l="l" t="t" r="r" b="b"/>
              <a:pathLst>
                <a:path w="5192788" h="4340489">
                  <a:moveTo>
                    <a:pt x="4341160" y="0"/>
                  </a:moveTo>
                  <a:lnTo>
                    <a:pt x="5192788" y="0"/>
                  </a:lnTo>
                  <a:lnTo>
                    <a:pt x="5192788" y="4340489"/>
                  </a:lnTo>
                  <a:lnTo>
                    <a:pt x="0" y="4340489"/>
                  </a:lnTo>
                  <a:close/>
                </a:path>
              </a:pathLst>
            </a:custGeom>
            <a:gradFill>
              <a:gsLst>
                <a:gs pos="100000">
                  <a:srgbClr val="1F84C1">
                    <a:alpha val="29000"/>
                  </a:srgbClr>
                </a:gs>
                <a:gs pos="0">
                  <a:srgbClr val="0D527F">
                    <a:alpha val="45000"/>
                  </a:srgbClr>
                </a:gs>
              </a:gsLst>
              <a:lin ang="5400000" scaled="1"/>
            </a:gradFill>
            <a:ln>
              <a:noFill/>
              <a:prstDash val="dash"/>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1600" dirty="0">
                <a:solidFill>
                  <a:prstClr val="white"/>
                </a:solidFill>
              </a:endParaRPr>
            </a:p>
          </p:txBody>
        </p:sp>
        <p:sp>
          <p:nvSpPr>
            <p:cNvPr id="298" name="Right Triangle 297"/>
            <p:cNvSpPr/>
            <p:nvPr/>
          </p:nvSpPr>
          <p:spPr>
            <a:xfrm flipH="1">
              <a:off x="6570494" y="1396913"/>
              <a:ext cx="5459662" cy="5461086"/>
            </a:xfrm>
            <a:prstGeom prst="rtTriangle">
              <a:avLst/>
            </a:prstGeom>
            <a:solidFill>
              <a:schemeClr val="accent3">
                <a:alpha val="43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548459" tIns="137114" rIns="274232" bIns="137114" rtlCol="0" anchor="ctr">
              <a:noAutofit/>
            </a:bodyPr>
            <a:lstStyle/>
            <a:p>
              <a:pPr>
                <a:lnSpc>
                  <a:spcPct val="90000"/>
                </a:lnSpc>
              </a:pPr>
              <a:endParaRPr lang="en-US" sz="8800" b="1" dirty="0">
                <a:solidFill>
                  <a:prstClr val="white"/>
                </a:solidFill>
              </a:endParaRPr>
            </a:p>
          </p:txBody>
        </p:sp>
      </p:grpSp>
      <p:grpSp>
        <p:nvGrpSpPr>
          <p:cNvPr id="347" name="Group 346"/>
          <p:cNvGrpSpPr/>
          <p:nvPr/>
        </p:nvGrpSpPr>
        <p:grpSpPr>
          <a:xfrm>
            <a:off x="3770297" y="3713731"/>
            <a:ext cx="2301384" cy="471265"/>
            <a:chOff x="609443" y="3716637"/>
            <a:chExt cx="2301384" cy="471265"/>
          </a:xfrm>
        </p:grpSpPr>
        <p:sp>
          <p:nvSpPr>
            <p:cNvPr id="348" name="Rectangle 40"/>
            <p:cNvSpPr>
              <a:spLocks noChangeArrowheads="1"/>
            </p:cNvSpPr>
            <p:nvPr/>
          </p:nvSpPr>
          <p:spPr bwMode="auto">
            <a:xfrm>
              <a:off x="609443" y="3716637"/>
              <a:ext cx="2301384" cy="471265"/>
            </a:xfrm>
            <a:prstGeom prst="rect">
              <a:avLst/>
            </a:prstGeom>
            <a:solidFill>
              <a:srgbClr val="FFFFFF"/>
            </a:solidFill>
            <a:ln w="19050" cap="flat" cmpd="sng" algn="ctr">
              <a:solidFill>
                <a:sysClr val="windowText" lastClr="000000">
                  <a:lumMod val="50000"/>
                  <a:lumOff val="50000"/>
                </a:sysClr>
              </a:solidFill>
              <a:prstDash val="solid"/>
              <a:miter lim="800000"/>
              <a:headEnd type="none" w="med" len="med"/>
              <a:tailEnd type="none" w="med" len="me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49" name="Rectangle 348"/>
            <p:cNvSpPr/>
            <p:nvPr/>
          </p:nvSpPr>
          <p:spPr>
            <a:xfrm>
              <a:off x="1502702" y="3742703"/>
              <a:ext cx="819391" cy="41913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1400" dirty="0">
                  <a:solidFill>
                    <a:schemeClr val="tx1"/>
                  </a:solidFill>
                  <a:latin typeface="Gotham Rounded Book" charset="0"/>
                  <a:ea typeface="Gotham Rounded Book" charset="0"/>
                  <a:cs typeface="Gotham Rounded Book" charset="0"/>
                </a:rPr>
                <a:t>vSphere</a:t>
              </a:r>
            </a:p>
          </p:txBody>
        </p:sp>
        <p:sp>
          <p:nvSpPr>
            <p:cNvPr id="350" name="Line 41"/>
            <p:cNvSpPr>
              <a:spLocks noChangeShapeType="1"/>
            </p:cNvSpPr>
            <p:nvPr/>
          </p:nvSpPr>
          <p:spPr bwMode="auto">
            <a:xfrm>
              <a:off x="823557"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51" name="Line 42"/>
            <p:cNvSpPr>
              <a:spLocks noChangeShapeType="1"/>
            </p:cNvSpPr>
            <p:nvPr/>
          </p:nvSpPr>
          <p:spPr bwMode="auto">
            <a:xfrm>
              <a:off x="1001533"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52" name="Line 43"/>
            <p:cNvSpPr>
              <a:spLocks noChangeShapeType="1"/>
            </p:cNvSpPr>
            <p:nvPr/>
          </p:nvSpPr>
          <p:spPr bwMode="auto">
            <a:xfrm>
              <a:off x="1179509"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53" name="Line 44"/>
            <p:cNvSpPr>
              <a:spLocks noChangeShapeType="1"/>
            </p:cNvSpPr>
            <p:nvPr/>
          </p:nvSpPr>
          <p:spPr bwMode="auto">
            <a:xfrm>
              <a:off x="1357480"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54" name="Oval 45"/>
            <p:cNvSpPr>
              <a:spLocks noChangeAspect="1" noChangeArrowheads="1"/>
            </p:cNvSpPr>
            <p:nvPr/>
          </p:nvSpPr>
          <p:spPr bwMode="auto">
            <a:xfrm>
              <a:off x="2508193" y="3863665"/>
              <a:ext cx="182770" cy="177208"/>
            </a:xfrm>
            <a:prstGeom prst="ellips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55" name="Line 41"/>
            <p:cNvSpPr>
              <a:spLocks noChangeShapeType="1"/>
            </p:cNvSpPr>
            <p:nvPr/>
          </p:nvSpPr>
          <p:spPr bwMode="auto">
            <a:xfrm>
              <a:off x="912545"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56" name="Line 42"/>
            <p:cNvSpPr>
              <a:spLocks noChangeShapeType="1"/>
            </p:cNvSpPr>
            <p:nvPr/>
          </p:nvSpPr>
          <p:spPr bwMode="auto">
            <a:xfrm>
              <a:off x="1090521"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57" name="Line 43"/>
            <p:cNvSpPr>
              <a:spLocks noChangeShapeType="1"/>
            </p:cNvSpPr>
            <p:nvPr/>
          </p:nvSpPr>
          <p:spPr bwMode="auto">
            <a:xfrm>
              <a:off x="1268497"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grpSp>
      <p:grpSp>
        <p:nvGrpSpPr>
          <p:cNvPr id="358" name="Group 357"/>
          <p:cNvGrpSpPr/>
          <p:nvPr/>
        </p:nvGrpSpPr>
        <p:grpSpPr>
          <a:xfrm>
            <a:off x="609443" y="3716637"/>
            <a:ext cx="2301384" cy="471265"/>
            <a:chOff x="609443" y="3716637"/>
            <a:chExt cx="2301384" cy="471265"/>
          </a:xfrm>
        </p:grpSpPr>
        <p:sp>
          <p:nvSpPr>
            <p:cNvPr id="359" name="Rectangle 40"/>
            <p:cNvSpPr>
              <a:spLocks noChangeArrowheads="1"/>
            </p:cNvSpPr>
            <p:nvPr/>
          </p:nvSpPr>
          <p:spPr bwMode="auto">
            <a:xfrm>
              <a:off x="609443" y="3716637"/>
              <a:ext cx="2301384" cy="471265"/>
            </a:xfrm>
            <a:prstGeom prst="rect">
              <a:avLst/>
            </a:prstGeom>
            <a:solidFill>
              <a:srgbClr val="FFFFFF"/>
            </a:solidFill>
            <a:ln w="19050" cap="flat" cmpd="sng" algn="ctr">
              <a:solidFill>
                <a:sysClr val="windowText" lastClr="000000">
                  <a:lumMod val="50000"/>
                  <a:lumOff val="50000"/>
                </a:sysClr>
              </a:solidFill>
              <a:prstDash val="solid"/>
              <a:miter lim="800000"/>
              <a:headEnd type="none" w="med" len="med"/>
              <a:tailEnd type="none" w="med" len="me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60" name="Rectangle 359"/>
            <p:cNvSpPr/>
            <p:nvPr/>
          </p:nvSpPr>
          <p:spPr>
            <a:xfrm>
              <a:off x="1502702" y="3742703"/>
              <a:ext cx="819391" cy="41913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1400" dirty="0">
                  <a:solidFill>
                    <a:schemeClr val="tx1"/>
                  </a:solidFill>
                  <a:latin typeface="Gotham Rounded Book" charset="0"/>
                  <a:ea typeface="Gotham Rounded Book" charset="0"/>
                  <a:cs typeface="Gotham Rounded Book" charset="0"/>
                </a:rPr>
                <a:t>vSphere</a:t>
              </a:r>
            </a:p>
          </p:txBody>
        </p:sp>
        <p:sp>
          <p:nvSpPr>
            <p:cNvPr id="361" name="Line 41"/>
            <p:cNvSpPr>
              <a:spLocks noChangeShapeType="1"/>
            </p:cNvSpPr>
            <p:nvPr/>
          </p:nvSpPr>
          <p:spPr bwMode="auto">
            <a:xfrm>
              <a:off x="823557"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62" name="Line 42"/>
            <p:cNvSpPr>
              <a:spLocks noChangeShapeType="1"/>
            </p:cNvSpPr>
            <p:nvPr/>
          </p:nvSpPr>
          <p:spPr bwMode="auto">
            <a:xfrm>
              <a:off x="1001533"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63" name="Line 43"/>
            <p:cNvSpPr>
              <a:spLocks noChangeShapeType="1"/>
            </p:cNvSpPr>
            <p:nvPr/>
          </p:nvSpPr>
          <p:spPr bwMode="auto">
            <a:xfrm>
              <a:off x="1179509"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64" name="Line 44"/>
            <p:cNvSpPr>
              <a:spLocks noChangeShapeType="1"/>
            </p:cNvSpPr>
            <p:nvPr/>
          </p:nvSpPr>
          <p:spPr bwMode="auto">
            <a:xfrm>
              <a:off x="1357480"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65" name="Oval 45"/>
            <p:cNvSpPr>
              <a:spLocks noChangeAspect="1" noChangeArrowheads="1"/>
            </p:cNvSpPr>
            <p:nvPr/>
          </p:nvSpPr>
          <p:spPr bwMode="auto">
            <a:xfrm>
              <a:off x="2508193" y="3863665"/>
              <a:ext cx="182770" cy="177208"/>
            </a:xfrm>
            <a:prstGeom prst="ellips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66" name="Line 41"/>
            <p:cNvSpPr>
              <a:spLocks noChangeShapeType="1"/>
            </p:cNvSpPr>
            <p:nvPr/>
          </p:nvSpPr>
          <p:spPr bwMode="auto">
            <a:xfrm>
              <a:off x="912545"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67" name="Line 42"/>
            <p:cNvSpPr>
              <a:spLocks noChangeShapeType="1"/>
            </p:cNvSpPr>
            <p:nvPr/>
          </p:nvSpPr>
          <p:spPr bwMode="auto">
            <a:xfrm>
              <a:off x="1090521"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368" name="Line 43"/>
            <p:cNvSpPr>
              <a:spLocks noChangeShapeType="1"/>
            </p:cNvSpPr>
            <p:nvPr/>
          </p:nvSpPr>
          <p:spPr bwMode="auto">
            <a:xfrm>
              <a:off x="1268497"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grpSp>
      <p:sp>
        <p:nvSpPr>
          <p:cNvPr id="2" name="Title 1"/>
          <p:cNvSpPr>
            <a:spLocks noGrp="1"/>
          </p:cNvSpPr>
          <p:nvPr>
            <p:ph type="title"/>
          </p:nvPr>
        </p:nvSpPr>
        <p:spPr>
          <a:xfrm>
            <a:off x="609442" y="330200"/>
            <a:ext cx="10969943" cy="662858"/>
          </a:xfrm>
        </p:spPr>
        <p:txBody>
          <a:bodyPr/>
          <a:lstStyle/>
          <a:p>
            <a:r>
              <a:rPr lang="zh-CN" altLang="en-US" sz="3200" dirty="0"/>
              <a:t>体验</a:t>
            </a:r>
            <a:r>
              <a:rPr lang="en-US" altLang="zh-CN" sz="3200" dirty="0"/>
              <a:t>vSphere Native HCI</a:t>
            </a:r>
            <a:r>
              <a:rPr lang="zh-CN" altLang="en-US" sz="3200" dirty="0"/>
              <a:t>的独特优势</a:t>
            </a:r>
            <a:endParaRPr lang="en-US" sz="3200" dirty="0"/>
          </a:p>
        </p:txBody>
      </p:sp>
      <p:sp>
        <p:nvSpPr>
          <p:cNvPr id="428" name="Content Placeholder 2"/>
          <p:cNvSpPr txBox="1">
            <a:spLocks/>
          </p:cNvSpPr>
          <p:nvPr/>
        </p:nvSpPr>
        <p:spPr>
          <a:xfrm>
            <a:off x="8058200" y="1796793"/>
            <a:ext cx="3952685" cy="4776405"/>
          </a:xfrm>
          <a:prstGeom prst="rect">
            <a:avLst/>
          </a:prstGeom>
        </p:spPr>
        <p:txBody>
          <a:bodyPr>
            <a:normAutofit/>
          </a:bodyPr>
          <a:lstStyle>
            <a:lvl1pPr marL="228563" indent="-228563" algn="l" defTabSz="914247" rtl="0" eaLnBrk="1" latinLnBrk="0" hangingPunct="1">
              <a:lnSpc>
                <a:spcPct val="90000"/>
              </a:lnSpc>
              <a:spcBef>
                <a:spcPts val="1200"/>
              </a:spcBef>
              <a:buClr>
                <a:schemeClr val="tx1">
                  <a:lumMod val="60000"/>
                  <a:lumOff val="40000"/>
                </a:schemeClr>
              </a:buClr>
              <a:buSzPct val="90000"/>
              <a:buFont typeface="Arial" panose="020B0604020202020204" pitchFamily="34" charset="0"/>
              <a:buChar char="•"/>
              <a:defRPr sz="2000" kern="1200">
                <a:solidFill>
                  <a:schemeClr val="tx1"/>
                </a:solidFill>
                <a:latin typeface="+mn-lt"/>
                <a:ea typeface="+mn-ea"/>
                <a:cs typeface="+mn-cs"/>
              </a:defRPr>
            </a:lvl1pPr>
            <a:lvl2pPr marL="502839" indent="-228563" algn="l" defTabSz="914247" rtl="0" eaLnBrk="1" latinLnBrk="0" hangingPunct="1">
              <a:lnSpc>
                <a:spcPct val="90000"/>
              </a:lnSpc>
              <a:spcBef>
                <a:spcPts val="800"/>
              </a:spcBef>
              <a:buClr>
                <a:schemeClr val="tx1">
                  <a:lumMod val="60000"/>
                  <a:lumOff val="40000"/>
                </a:schemeClr>
              </a:buClr>
              <a:buSzPct val="90000"/>
              <a:buFont typeface="Arial" panose="020B0604020202020204" pitchFamily="34" charset="0"/>
              <a:buChar char="–"/>
              <a:defRPr sz="1900" kern="1200">
                <a:solidFill>
                  <a:schemeClr val="tx1"/>
                </a:solidFill>
                <a:latin typeface="+mn-lt"/>
                <a:ea typeface="+mn-ea"/>
                <a:cs typeface="+mn-cs"/>
              </a:defRPr>
            </a:lvl2pPr>
            <a:lvl3pPr marL="731397"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600" kern="1200">
                <a:solidFill>
                  <a:schemeClr val="tx1"/>
                </a:solidFill>
                <a:latin typeface="+mn-lt"/>
                <a:ea typeface="+mn-ea"/>
                <a:cs typeface="+mn-cs"/>
              </a:defRPr>
            </a:lvl3pPr>
            <a:lvl4pPr marL="959960"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500" kern="1200">
                <a:solidFill>
                  <a:schemeClr val="tx1"/>
                </a:solidFill>
                <a:latin typeface="+mn-lt"/>
                <a:ea typeface="+mn-ea"/>
                <a:cs typeface="+mn-cs"/>
              </a:defRPr>
            </a:lvl4pPr>
            <a:lvl5pPr marL="1188523"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500" kern="1200">
                <a:solidFill>
                  <a:schemeClr val="tx1"/>
                </a:solidFill>
                <a:latin typeface="+mn-lt"/>
                <a:ea typeface="+mn-ea"/>
                <a:cs typeface="+mn-cs"/>
              </a:defRPr>
            </a:lvl5pPr>
            <a:lvl6pPr marL="1417081" indent="-182848" algn="l" defTabSz="914247" rtl="0" eaLnBrk="1" latinLnBrk="0" hangingPunct="1">
              <a:lnSpc>
                <a:spcPct val="90000"/>
              </a:lnSpc>
              <a:spcBef>
                <a:spcPts val="600"/>
              </a:spcBef>
              <a:buClr>
                <a:schemeClr val="tx1">
                  <a:lumMod val="60000"/>
                  <a:lumOff val="40000"/>
                </a:schemeClr>
              </a:buClr>
              <a:buSzPct val="90000"/>
              <a:buFont typeface="Calibri" panose="020F0502020204030204" pitchFamily="34" charset="0"/>
              <a:buChar char="–"/>
              <a:defRPr sz="1500" kern="1200">
                <a:solidFill>
                  <a:schemeClr val="tx1"/>
                </a:solidFill>
                <a:latin typeface="+mn-lt"/>
                <a:ea typeface="+mn-ea"/>
                <a:cs typeface="+mn-cs"/>
              </a:defRPr>
            </a:lvl6pPr>
            <a:lvl7pPr marL="1645648"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500" kern="1200">
                <a:solidFill>
                  <a:schemeClr val="tx1"/>
                </a:solidFill>
                <a:latin typeface="+mn-lt"/>
                <a:ea typeface="+mn-ea"/>
                <a:cs typeface="+mn-cs"/>
              </a:defRPr>
            </a:lvl7pPr>
            <a:lvl8pPr marL="1874207" indent="-182848" algn="l" defTabSz="914247" rtl="0" eaLnBrk="1" latinLnBrk="0" hangingPunct="1">
              <a:lnSpc>
                <a:spcPct val="90000"/>
              </a:lnSpc>
              <a:spcBef>
                <a:spcPts val="600"/>
              </a:spcBef>
              <a:buClr>
                <a:schemeClr val="tx1">
                  <a:lumMod val="60000"/>
                  <a:lumOff val="40000"/>
                </a:schemeClr>
              </a:buClr>
              <a:buSzPct val="90000"/>
              <a:buFont typeface="Calibri" panose="020F0502020204030204" pitchFamily="34" charset="0"/>
              <a:buChar char="–"/>
              <a:defRPr sz="1500" kern="1200">
                <a:solidFill>
                  <a:schemeClr val="tx1"/>
                </a:solidFill>
                <a:latin typeface="+mn-lt"/>
                <a:ea typeface="+mn-ea"/>
                <a:cs typeface="+mn-cs"/>
              </a:defRPr>
            </a:lvl8pPr>
            <a:lvl9pPr marL="2102768"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500" kern="1200">
                <a:solidFill>
                  <a:schemeClr val="tx1"/>
                </a:solidFill>
                <a:latin typeface="+mn-lt"/>
                <a:ea typeface="+mn-ea"/>
                <a:cs typeface="+mn-cs"/>
              </a:defRPr>
            </a:lvl9pPr>
          </a:lstStyle>
          <a:p>
            <a:pPr marL="0" indent="0">
              <a:spcBef>
                <a:spcPts val="1800"/>
              </a:spcBef>
              <a:buNone/>
            </a:pPr>
            <a:r>
              <a:rPr lang="en-US" sz="2400" b="1" dirty="0">
                <a:solidFill>
                  <a:schemeClr val="bg1"/>
                </a:solidFill>
              </a:rPr>
              <a:t>VMware </a:t>
            </a:r>
            <a:r>
              <a:rPr lang="en-US" sz="2400" b="1" dirty="0" err="1">
                <a:solidFill>
                  <a:schemeClr val="bg1"/>
                </a:solidFill>
              </a:rPr>
              <a:t>vSAN</a:t>
            </a:r>
            <a:r>
              <a:rPr lang="en-US" sz="2400" b="1" dirty="0">
                <a:solidFill>
                  <a:schemeClr val="bg1"/>
                </a:solidFill>
              </a:rPr>
              <a:t> </a:t>
            </a:r>
          </a:p>
          <a:p>
            <a:pPr>
              <a:spcBef>
                <a:spcPts val="1800"/>
              </a:spcBef>
            </a:pPr>
            <a:r>
              <a:rPr lang="en-US" altLang="zh-CN" dirty="0" err="1">
                <a:solidFill>
                  <a:schemeClr val="bg2">
                    <a:lumMod val="40000"/>
                    <a:lumOff val="60000"/>
                  </a:schemeClr>
                </a:solidFill>
              </a:rPr>
              <a:t>vSAN</a:t>
            </a:r>
            <a:r>
              <a:rPr lang="zh-CN" altLang="en-US" dirty="0">
                <a:solidFill>
                  <a:schemeClr val="bg2">
                    <a:lumMod val="40000"/>
                    <a:lumOff val="60000"/>
                  </a:schemeClr>
                </a:solidFill>
              </a:rPr>
              <a:t> 内置于虚拟化层</a:t>
            </a:r>
            <a:endParaRPr lang="en-US" dirty="0">
              <a:solidFill>
                <a:schemeClr val="bg2">
                  <a:lumMod val="40000"/>
                  <a:lumOff val="60000"/>
                </a:schemeClr>
              </a:solidFill>
            </a:endParaRPr>
          </a:p>
          <a:p>
            <a:pPr>
              <a:spcBef>
                <a:spcPts val="1800"/>
              </a:spcBef>
            </a:pPr>
            <a:r>
              <a:rPr lang="zh-CN" altLang="en-US" dirty="0">
                <a:solidFill>
                  <a:schemeClr val="bg2">
                    <a:lumMod val="40000"/>
                    <a:lumOff val="60000"/>
                  </a:schemeClr>
                </a:solidFill>
              </a:rPr>
              <a:t>简单高效的短</a:t>
            </a:r>
            <a:r>
              <a:rPr lang="en-US" altLang="zh-CN" dirty="0">
                <a:solidFill>
                  <a:schemeClr val="bg2">
                    <a:lumMod val="40000"/>
                    <a:lumOff val="60000"/>
                  </a:schemeClr>
                </a:solidFill>
              </a:rPr>
              <a:t>I/O</a:t>
            </a:r>
            <a:r>
              <a:rPr lang="zh-CN" altLang="en-US" dirty="0">
                <a:solidFill>
                  <a:schemeClr val="bg2">
                    <a:lumMod val="40000"/>
                    <a:lumOff val="60000"/>
                  </a:schemeClr>
                </a:solidFill>
              </a:rPr>
              <a:t>路径</a:t>
            </a:r>
            <a:endParaRPr lang="en-US" dirty="0">
              <a:solidFill>
                <a:schemeClr val="bg2">
                  <a:lumMod val="40000"/>
                  <a:lumOff val="60000"/>
                </a:schemeClr>
              </a:solidFill>
            </a:endParaRPr>
          </a:p>
          <a:p>
            <a:pPr>
              <a:spcBef>
                <a:spcPts val="1800"/>
              </a:spcBef>
            </a:pPr>
            <a:r>
              <a:rPr lang="zh-CN" altLang="en-US" dirty="0">
                <a:solidFill>
                  <a:schemeClr val="bg2">
                    <a:lumMod val="40000"/>
                    <a:lumOff val="60000"/>
                  </a:schemeClr>
                </a:solidFill>
              </a:rPr>
              <a:t>最小消耗主机</a:t>
            </a:r>
            <a:r>
              <a:rPr lang="en-US" altLang="zh-CN" dirty="0">
                <a:solidFill>
                  <a:schemeClr val="bg2">
                    <a:lumMod val="40000"/>
                    <a:lumOff val="60000"/>
                  </a:schemeClr>
                </a:solidFill>
              </a:rPr>
              <a:t>CPU</a:t>
            </a:r>
            <a:r>
              <a:rPr lang="zh-CN" altLang="en-US" dirty="0">
                <a:solidFill>
                  <a:schemeClr val="bg2">
                    <a:lumMod val="40000"/>
                    <a:lumOff val="60000"/>
                  </a:schemeClr>
                </a:solidFill>
              </a:rPr>
              <a:t>、内存</a:t>
            </a:r>
            <a:endParaRPr lang="en-US" dirty="0">
              <a:solidFill>
                <a:schemeClr val="bg2">
                  <a:lumMod val="40000"/>
                  <a:lumOff val="60000"/>
                </a:schemeClr>
              </a:solidFill>
            </a:endParaRPr>
          </a:p>
          <a:p>
            <a:pPr>
              <a:spcBef>
                <a:spcPts val="1800"/>
              </a:spcBef>
            </a:pPr>
            <a:r>
              <a:rPr lang="zh-CN" altLang="en-US" b="1" dirty="0">
                <a:solidFill>
                  <a:schemeClr val="bg1"/>
                </a:solidFill>
              </a:rPr>
              <a:t>单主机支持更多业务主机</a:t>
            </a:r>
            <a:endParaRPr lang="en-US" altLang="zh-CN" b="1" dirty="0">
              <a:solidFill>
                <a:schemeClr val="bg1"/>
              </a:solidFill>
            </a:endParaRPr>
          </a:p>
          <a:p>
            <a:pPr>
              <a:spcBef>
                <a:spcPts val="1800"/>
              </a:spcBef>
            </a:pPr>
            <a:r>
              <a:rPr lang="zh-CN" altLang="en-US" dirty="0">
                <a:solidFill>
                  <a:schemeClr val="bg2">
                    <a:lumMod val="40000"/>
                    <a:lumOff val="60000"/>
                  </a:schemeClr>
                </a:solidFill>
              </a:rPr>
              <a:t>虚拟化层感知</a:t>
            </a:r>
            <a:r>
              <a:rPr lang="en-US" altLang="zh-CN" dirty="0" err="1">
                <a:solidFill>
                  <a:schemeClr val="bg2">
                    <a:lumMod val="40000"/>
                    <a:lumOff val="60000"/>
                  </a:schemeClr>
                </a:solidFill>
              </a:rPr>
              <a:t>vSAN</a:t>
            </a:r>
            <a:endParaRPr lang="en-US" altLang="zh-CN" dirty="0">
              <a:solidFill>
                <a:schemeClr val="bg2">
                  <a:lumMod val="40000"/>
                  <a:lumOff val="60000"/>
                </a:schemeClr>
              </a:solidFill>
            </a:endParaRPr>
          </a:p>
          <a:p>
            <a:pPr>
              <a:spcBef>
                <a:spcPts val="1800"/>
              </a:spcBef>
            </a:pPr>
            <a:r>
              <a:rPr lang="zh-CN" altLang="en-US" dirty="0">
                <a:solidFill>
                  <a:schemeClr val="bg2">
                    <a:lumMod val="40000"/>
                    <a:lumOff val="60000"/>
                  </a:schemeClr>
                </a:solidFill>
              </a:rPr>
              <a:t>统一管理</a:t>
            </a:r>
            <a:endParaRPr lang="en-US" dirty="0">
              <a:solidFill>
                <a:schemeClr val="bg2">
                  <a:lumMod val="40000"/>
                  <a:lumOff val="60000"/>
                </a:schemeClr>
              </a:solidFill>
            </a:endParaRPr>
          </a:p>
        </p:txBody>
      </p:sp>
      <p:sp>
        <p:nvSpPr>
          <p:cNvPr id="169" name="Rectangle 168"/>
          <p:cNvSpPr/>
          <p:nvPr/>
        </p:nvSpPr>
        <p:spPr>
          <a:xfrm>
            <a:off x="6523057" y="3952270"/>
            <a:ext cx="458061" cy="687687"/>
          </a:xfrm>
          <a:prstGeom prst="rect">
            <a:avLst/>
          </a:prstGeom>
          <a:solidFill>
            <a:srgbClr val="6DB33F"/>
          </a:solidFill>
          <a:ln w="254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70" name="Rectangle 169"/>
          <p:cNvSpPr/>
          <p:nvPr/>
        </p:nvSpPr>
        <p:spPr>
          <a:xfrm>
            <a:off x="6523918" y="2785684"/>
            <a:ext cx="457200" cy="1854273"/>
          </a:xfrm>
          <a:prstGeom prst="rect">
            <a:avLst/>
          </a:prstGeom>
          <a:noFill/>
          <a:ln w="254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71" name="TextBox 170"/>
          <p:cNvSpPr txBox="1"/>
          <p:nvPr/>
        </p:nvSpPr>
        <p:spPr>
          <a:xfrm>
            <a:off x="6101539" y="4697579"/>
            <a:ext cx="1301096" cy="649380"/>
          </a:xfrm>
          <a:prstGeom prst="rect">
            <a:avLst/>
          </a:prstGeom>
          <a:noFill/>
        </p:spPr>
        <p:txBody>
          <a:bodyPr wrap="square" lIns="0" tIns="0" rIns="0" bIns="0" rtlCol="0" anchor="ctr">
            <a:noAutofit/>
          </a:bodyPr>
          <a:lstStyle/>
          <a:p>
            <a:pPr algn="ctr">
              <a:lnSpc>
                <a:spcPct val="90000"/>
              </a:lnSpc>
            </a:pPr>
            <a:r>
              <a:rPr lang="en-US" sz="1600" dirty="0">
                <a:solidFill>
                  <a:srgbClr val="717074"/>
                </a:solidFill>
              </a:rPr>
              <a:t>Compute Utilization</a:t>
            </a:r>
          </a:p>
        </p:txBody>
      </p:sp>
      <p:grpSp>
        <p:nvGrpSpPr>
          <p:cNvPr id="172" name="Group 171"/>
          <p:cNvGrpSpPr/>
          <p:nvPr/>
        </p:nvGrpSpPr>
        <p:grpSpPr>
          <a:xfrm>
            <a:off x="2531345" y="3236865"/>
            <a:ext cx="387475" cy="379926"/>
            <a:chOff x="3018451" y="3029033"/>
            <a:chExt cx="387475" cy="379926"/>
          </a:xfrm>
        </p:grpSpPr>
        <p:sp>
          <p:nvSpPr>
            <p:cNvPr id="173"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7" name="Group 176"/>
          <p:cNvGrpSpPr/>
          <p:nvPr/>
        </p:nvGrpSpPr>
        <p:grpSpPr>
          <a:xfrm>
            <a:off x="2055531" y="3236865"/>
            <a:ext cx="387475" cy="379926"/>
            <a:chOff x="3018451" y="3029033"/>
            <a:chExt cx="387475" cy="379926"/>
          </a:xfrm>
        </p:grpSpPr>
        <p:sp>
          <p:nvSpPr>
            <p:cNvPr id="178"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1" name="Group 180"/>
          <p:cNvGrpSpPr/>
          <p:nvPr/>
        </p:nvGrpSpPr>
        <p:grpSpPr>
          <a:xfrm>
            <a:off x="1579717" y="3236865"/>
            <a:ext cx="387475" cy="379926"/>
            <a:chOff x="3018451" y="3029033"/>
            <a:chExt cx="387475" cy="379926"/>
          </a:xfrm>
        </p:grpSpPr>
        <p:sp>
          <p:nvSpPr>
            <p:cNvPr id="182"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6" name="Group 185"/>
          <p:cNvGrpSpPr/>
          <p:nvPr/>
        </p:nvGrpSpPr>
        <p:grpSpPr>
          <a:xfrm>
            <a:off x="2523352" y="2779668"/>
            <a:ext cx="387475" cy="379926"/>
            <a:chOff x="3018451" y="3029033"/>
            <a:chExt cx="387475" cy="379926"/>
          </a:xfrm>
        </p:grpSpPr>
        <p:sp>
          <p:nvSpPr>
            <p:cNvPr id="187"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90" name="Group 189"/>
          <p:cNvGrpSpPr/>
          <p:nvPr/>
        </p:nvGrpSpPr>
        <p:grpSpPr>
          <a:xfrm>
            <a:off x="2047538" y="2779668"/>
            <a:ext cx="387475" cy="379926"/>
            <a:chOff x="3018451" y="3029033"/>
            <a:chExt cx="387475" cy="379926"/>
          </a:xfrm>
        </p:grpSpPr>
        <p:sp>
          <p:nvSpPr>
            <p:cNvPr id="191"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94" name="Group 193"/>
          <p:cNvGrpSpPr/>
          <p:nvPr/>
        </p:nvGrpSpPr>
        <p:grpSpPr>
          <a:xfrm>
            <a:off x="1571724" y="2779668"/>
            <a:ext cx="387475" cy="379926"/>
            <a:chOff x="3018451" y="3029033"/>
            <a:chExt cx="387475" cy="379926"/>
          </a:xfrm>
        </p:grpSpPr>
        <p:sp>
          <p:nvSpPr>
            <p:cNvPr id="195"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98" name="Group 27"/>
          <p:cNvGrpSpPr>
            <a:grpSpLocks noChangeAspect="1"/>
          </p:cNvGrpSpPr>
          <p:nvPr/>
        </p:nvGrpSpPr>
        <p:grpSpPr bwMode="auto">
          <a:xfrm>
            <a:off x="614278" y="4283246"/>
            <a:ext cx="506420" cy="360502"/>
            <a:chOff x="3485" y="1906"/>
            <a:chExt cx="708" cy="504"/>
          </a:xfrm>
          <a:solidFill>
            <a:schemeClr val="accent1"/>
          </a:solidFill>
        </p:grpSpPr>
        <p:sp>
          <p:nvSpPr>
            <p:cNvPr id="199"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07" name="Group 27"/>
          <p:cNvGrpSpPr>
            <a:grpSpLocks noChangeAspect="1"/>
          </p:cNvGrpSpPr>
          <p:nvPr/>
        </p:nvGrpSpPr>
        <p:grpSpPr bwMode="auto">
          <a:xfrm>
            <a:off x="1222847" y="4285652"/>
            <a:ext cx="506420" cy="360502"/>
            <a:chOff x="3485" y="1906"/>
            <a:chExt cx="708" cy="504"/>
          </a:xfrm>
          <a:solidFill>
            <a:schemeClr val="accent1"/>
          </a:solidFill>
        </p:grpSpPr>
        <p:sp>
          <p:nvSpPr>
            <p:cNvPr id="208"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6" name="Group 27"/>
          <p:cNvGrpSpPr>
            <a:grpSpLocks noChangeAspect="1"/>
          </p:cNvGrpSpPr>
          <p:nvPr/>
        </p:nvGrpSpPr>
        <p:grpSpPr bwMode="auto">
          <a:xfrm>
            <a:off x="1832533" y="4285652"/>
            <a:ext cx="506420" cy="360502"/>
            <a:chOff x="3485" y="1906"/>
            <a:chExt cx="708" cy="504"/>
          </a:xfrm>
          <a:solidFill>
            <a:schemeClr val="accent1"/>
          </a:solidFill>
        </p:grpSpPr>
        <p:sp>
          <p:nvSpPr>
            <p:cNvPr id="217"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5" name="Group 27"/>
          <p:cNvGrpSpPr>
            <a:grpSpLocks noChangeAspect="1"/>
          </p:cNvGrpSpPr>
          <p:nvPr/>
        </p:nvGrpSpPr>
        <p:grpSpPr bwMode="auto">
          <a:xfrm>
            <a:off x="2412400" y="4284843"/>
            <a:ext cx="506420" cy="360502"/>
            <a:chOff x="3485" y="1906"/>
            <a:chExt cx="708" cy="504"/>
          </a:xfrm>
          <a:solidFill>
            <a:schemeClr val="accent1"/>
          </a:solidFill>
        </p:grpSpPr>
        <p:sp>
          <p:nvSpPr>
            <p:cNvPr id="226"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34" name="Group 233"/>
          <p:cNvGrpSpPr/>
          <p:nvPr/>
        </p:nvGrpSpPr>
        <p:grpSpPr>
          <a:xfrm>
            <a:off x="5692696" y="3236865"/>
            <a:ext cx="387475" cy="379926"/>
            <a:chOff x="3018451" y="3029033"/>
            <a:chExt cx="387475" cy="379926"/>
          </a:xfrm>
        </p:grpSpPr>
        <p:sp>
          <p:nvSpPr>
            <p:cNvPr id="235"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39" name="Group 238"/>
          <p:cNvGrpSpPr/>
          <p:nvPr/>
        </p:nvGrpSpPr>
        <p:grpSpPr>
          <a:xfrm>
            <a:off x="5213971" y="3236865"/>
            <a:ext cx="387475" cy="379926"/>
            <a:chOff x="3018451" y="3029033"/>
            <a:chExt cx="387475" cy="379926"/>
          </a:xfrm>
        </p:grpSpPr>
        <p:sp>
          <p:nvSpPr>
            <p:cNvPr id="240"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43" name="Group 242"/>
          <p:cNvGrpSpPr/>
          <p:nvPr/>
        </p:nvGrpSpPr>
        <p:grpSpPr>
          <a:xfrm>
            <a:off x="4735245" y="3236865"/>
            <a:ext cx="387475" cy="379926"/>
            <a:chOff x="3018451" y="3029033"/>
            <a:chExt cx="387475" cy="379926"/>
          </a:xfrm>
        </p:grpSpPr>
        <p:sp>
          <p:nvSpPr>
            <p:cNvPr id="244"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48" name="Group 247"/>
          <p:cNvGrpSpPr/>
          <p:nvPr/>
        </p:nvGrpSpPr>
        <p:grpSpPr>
          <a:xfrm>
            <a:off x="5684703" y="2779668"/>
            <a:ext cx="387475" cy="379926"/>
            <a:chOff x="3018451" y="3029033"/>
            <a:chExt cx="387475" cy="379926"/>
          </a:xfrm>
        </p:grpSpPr>
        <p:sp>
          <p:nvSpPr>
            <p:cNvPr id="249"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52" name="Group 251"/>
          <p:cNvGrpSpPr/>
          <p:nvPr/>
        </p:nvGrpSpPr>
        <p:grpSpPr>
          <a:xfrm>
            <a:off x="5205978" y="2779668"/>
            <a:ext cx="387475" cy="379926"/>
            <a:chOff x="3018451" y="3029033"/>
            <a:chExt cx="387475" cy="379926"/>
          </a:xfrm>
        </p:grpSpPr>
        <p:sp>
          <p:nvSpPr>
            <p:cNvPr id="253"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56" name="Group 255"/>
          <p:cNvGrpSpPr/>
          <p:nvPr/>
        </p:nvGrpSpPr>
        <p:grpSpPr>
          <a:xfrm>
            <a:off x="4727252" y="2779668"/>
            <a:ext cx="387475" cy="379926"/>
            <a:chOff x="3018451" y="3029033"/>
            <a:chExt cx="387475" cy="379926"/>
          </a:xfrm>
        </p:grpSpPr>
        <p:sp>
          <p:nvSpPr>
            <p:cNvPr id="257"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60" name="Group 27"/>
          <p:cNvGrpSpPr>
            <a:grpSpLocks noChangeAspect="1"/>
          </p:cNvGrpSpPr>
          <p:nvPr/>
        </p:nvGrpSpPr>
        <p:grpSpPr bwMode="auto">
          <a:xfrm>
            <a:off x="3775629" y="4283246"/>
            <a:ext cx="506420" cy="360502"/>
            <a:chOff x="3485" y="1906"/>
            <a:chExt cx="708" cy="504"/>
          </a:xfrm>
          <a:solidFill>
            <a:schemeClr val="accent1"/>
          </a:solidFill>
        </p:grpSpPr>
        <p:sp>
          <p:nvSpPr>
            <p:cNvPr id="261"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69" name="Group 27"/>
          <p:cNvGrpSpPr>
            <a:grpSpLocks noChangeAspect="1"/>
          </p:cNvGrpSpPr>
          <p:nvPr/>
        </p:nvGrpSpPr>
        <p:grpSpPr bwMode="auto">
          <a:xfrm>
            <a:off x="4384198" y="4285652"/>
            <a:ext cx="506420" cy="360502"/>
            <a:chOff x="3485" y="1906"/>
            <a:chExt cx="708" cy="504"/>
          </a:xfrm>
          <a:solidFill>
            <a:schemeClr val="accent1"/>
          </a:solidFill>
        </p:grpSpPr>
        <p:sp>
          <p:nvSpPr>
            <p:cNvPr id="270"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8" name="Group 27"/>
          <p:cNvGrpSpPr>
            <a:grpSpLocks noChangeAspect="1"/>
          </p:cNvGrpSpPr>
          <p:nvPr/>
        </p:nvGrpSpPr>
        <p:grpSpPr bwMode="auto">
          <a:xfrm>
            <a:off x="4993884" y="4285652"/>
            <a:ext cx="506420" cy="360502"/>
            <a:chOff x="3485" y="1906"/>
            <a:chExt cx="708" cy="504"/>
          </a:xfrm>
          <a:solidFill>
            <a:schemeClr val="accent1"/>
          </a:solidFill>
        </p:grpSpPr>
        <p:sp>
          <p:nvSpPr>
            <p:cNvPr id="279"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7" name="Group 27"/>
          <p:cNvGrpSpPr>
            <a:grpSpLocks noChangeAspect="1"/>
          </p:cNvGrpSpPr>
          <p:nvPr/>
        </p:nvGrpSpPr>
        <p:grpSpPr bwMode="auto">
          <a:xfrm>
            <a:off x="5573751" y="4284843"/>
            <a:ext cx="506420" cy="360502"/>
            <a:chOff x="3485" y="1906"/>
            <a:chExt cx="708" cy="504"/>
          </a:xfrm>
          <a:solidFill>
            <a:schemeClr val="accent1"/>
          </a:solidFill>
        </p:grpSpPr>
        <p:sp>
          <p:nvSpPr>
            <p:cNvPr id="288"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301" name="Curved Connector 168"/>
          <p:cNvCxnSpPr/>
          <p:nvPr/>
        </p:nvCxnSpPr>
        <p:spPr>
          <a:xfrm rot="16200000" flipH="1">
            <a:off x="913514" y="3602345"/>
            <a:ext cx="390067" cy="393080"/>
          </a:xfrm>
          <a:prstGeom prst="curvedConnector2">
            <a:avLst/>
          </a:prstGeom>
          <a:ln w="50800">
            <a:solidFill>
              <a:schemeClr val="accent1"/>
            </a:solidFill>
            <a:miter lim="800000"/>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309" name="Group 308"/>
          <p:cNvGrpSpPr/>
          <p:nvPr/>
        </p:nvGrpSpPr>
        <p:grpSpPr>
          <a:xfrm>
            <a:off x="1103903" y="3234307"/>
            <a:ext cx="387475" cy="379926"/>
            <a:chOff x="3018451" y="3029033"/>
            <a:chExt cx="387475" cy="379926"/>
          </a:xfrm>
        </p:grpSpPr>
        <p:sp>
          <p:nvSpPr>
            <p:cNvPr id="310"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13" name="Group 312"/>
          <p:cNvGrpSpPr/>
          <p:nvPr/>
        </p:nvGrpSpPr>
        <p:grpSpPr>
          <a:xfrm>
            <a:off x="628089" y="3234307"/>
            <a:ext cx="387475" cy="379926"/>
            <a:chOff x="3018451" y="3029033"/>
            <a:chExt cx="387475" cy="379926"/>
          </a:xfrm>
        </p:grpSpPr>
        <p:sp>
          <p:nvSpPr>
            <p:cNvPr id="314" name="Freeform 313"/>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314"/>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315"/>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17" name="Group 316"/>
          <p:cNvGrpSpPr/>
          <p:nvPr/>
        </p:nvGrpSpPr>
        <p:grpSpPr>
          <a:xfrm>
            <a:off x="1095910" y="2777110"/>
            <a:ext cx="387475" cy="379926"/>
            <a:chOff x="3018451" y="3029033"/>
            <a:chExt cx="387475" cy="379926"/>
          </a:xfrm>
        </p:grpSpPr>
        <p:sp>
          <p:nvSpPr>
            <p:cNvPr id="318"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21" name="Group 320"/>
          <p:cNvGrpSpPr/>
          <p:nvPr/>
        </p:nvGrpSpPr>
        <p:grpSpPr>
          <a:xfrm>
            <a:off x="620096" y="2777110"/>
            <a:ext cx="387475" cy="379926"/>
            <a:chOff x="3018451" y="3029033"/>
            <a:chExt cx="387475" cy="379926"/>
          </a:xfrm>
        </p:grpSpPr>
        <p:sp>
          <p:nvSpPr>
            <p:cNvPr id="322"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25" name="Group 324"/>
          <p:cNvGrpSpPr/>
          <p:nvPr/>
        </p:nvGrpSpPr>
        <p:grpSpPr>
          <a:xfrm>
            <a:off x="4256519" y="3239245"/>
            <a:ext cx="387475" cy="379926"/>
            <a:chOff x="3018451" y="3029033"/>
            <a:chExt cx="387475" cy="379926"/>
          </a:xfrm>
        </p:grpSpPr>
        <p:sp>
          <p:nvSpPr>
            <p:cNvPr id="326"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29" name="Group 328"/>
          <p:cNvGrpSpPr/>
          <p:nvPr/>
        </p:nvGrpSpPr>
        <p:grpSpPr>
          <a:xfrm>
            <a:off x="3777794" y="3239245"/>
            <a:ext cx="387475" cy="379926"/>
            <a:chOff x="3018451" y="3029033"/>
            <a:chExt cx="387475" cy="379926"/>
          </a:xfrm>
        </p:grpSpPr>
        <p:sp>
          <p:nvSpPr>
            <p:cNvPr id="330" name="Freeform 329"/>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330"/>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331"/>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33" name="Group 332"/>
          <p:cNvGrpSpPr/>
          <p:nvPr/>
        </p:nvGrpSpPr>
        <p:grpSpPr>
          <a:xfrm>
            <a:off x="4248526" y="2782048"/>
            <a:ext cx="387475" cy="379926"/>
            <a:chOff x="3018451" y="3029033"/>
            <a:chExt cx="387475" cy="379926"/>
          </a:xfrm>
        </p:grpSpPr>
        <p:sp>
          <p:nvSpPr>
            <p:cNvPr id="334"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37" name="Group 336"/>
          <p:cNvGrpSpPr/>
          <p:nvPr/>
        </p:nvGrpSpPr>
        <p:grpSpPr>
          <a:xfrm>
            <a:off x="3769801" y="2782048"/>
            <a:ext cx="387475" cy="379926"/>
            <a:chOff x="3018451" y="3029033"/>
            <a:chExt cx="387475" cy="379926"/>
          </a:xfrm>
        </p:grpSpPr>
        <p:sp>
          <p:nvSpPr>
            <p:cNvPr id="338"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4" name="Straight Arrow Connector 3"/>
          <p:cNvCxnSpPr/>
          <p:nvPr/>
        </p:nvCxnSpPr>
        <p:spPr>
          <a:xfrm flipV="1">
            <a:off x="2932195" y="3961609"/>
            <a:ext cx="822960" cy="1"/>
          </a:xfrm>
          <a:prstGeom prst="straightConnector1">
            <a:avLst/>
          </a:prstGeom>
          <a:ln w="47625">
            <a:solidFill>
              <a:schemeClr val="accent1"/>
            </a:solidFill>
            <a:miter lim="800000"/>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97" name="Curved Connector 168"/>
          <p:cNvCxnSpPr/>
          <p:nvPr/>
        </p:nvCxnSpPr>
        <p:spPr>
          <a:xfrm rot="5400000" flipH="1">
            <a:off x="5522882" y="3949906"/>
            <a:ext cx="301752" cy="393080"/>
          </a:xfrm>
          <a:prstGeom prst="curvedConnector2">
            <a:avLst/>
          </a:prstGeom>
          <a:ln w="50800">
            <a:solidFill>
              <a:schemeClr val="accent1"/>
            </a:solidFill>
            <a:miter lim="800000"/>
            <a:headEnd type="triangle" w="med" len="med"/>
            <a:tailEnd type="none"/>
          </a:ln>
        </p:spPr>
        <p:style>
          <a:lnRef idx="1">
            <a:schemeClr val="accent1"/>
          </a:lnRef>
          <a:fillRef idx="0">
            <a:schemeClr val="accent1"/>
          </a:fillRef>
          <a:effectRef idx="0">
            <a:schemeClr val="accent1"/>
          </a:effectRef>
          <a:fontRef idx="minor">
            <a:schemeClr val="tx1"/>
          </a:fontRef>
        </p:style>
      </p:cxnSp>
      <p:cxnSp>
        <p:nvCxnSpPr>
          <p:cNvPr id="299" name="Curved Connector 168"/>
          <p:cNvCxnSpPr/>
          <p:nvPr/>
        </p:nvCxnSpPr>
        <p:spPr>
          <a:xfrm rot="5400000" flipH="1">
            <a:off x="2337564" y="3944974"/>
            <a:ext cx="301752" cy="393080"/>
          </a:xfrm>
          <a:prstGeom prst="curvedConnector2">
            <a:avLst/>
          </a:prstGeom>
          <a:ln w="50800">
            <a:solidFill>
              <a:schemeClr val="accent1"/>
            </a:solidFill>
            <a:miter lim="800000"/>
            <a:headEnd type="triangle" w="med" len="med"/>
            <a:tailEnd type="none"/>
          </a:ln>
        </p:spPr>
        <p:style>
          <a:lnRef idx="1">
            <a:schemeClr val="accent1"/>
          </a:lnRef>
          <a:fillRef idx="0">
            <a:schemeClr val="accent1"/>
          </a:fillRef>
          <a:effectRef idx="0">
            <a:schemeClr val="accent1"/>
          </a:effectRef>
          <a:fontRef idx="minor">
            <a:schemeClr val="tx1"/>
          </a:fontRef>
        </p:style>
      </p:cxnSp>
      <p:sp>
        <p:nvSpPr>
          <p:cNvPr id="302" name="Title 1">
            <a:extLst>
              <a:ext uri="{FF2B5EF4-FFF2-40B4-BE49-F238E27FC236}">
                <a16:creationId xmlns:a16="http://schemas.microsoft.com/office/drawing/2014/main" id="{9A2E0E86-D435-CD4E-9427-21336B1C39FD}"/>
              </a:ext>
            </a:extLst>
          </p:cNvPr>
          <p:cNvSpPr txBox="1">
            <a:spLocks/>
          </p:cNvSpPr>
          <p:nvPr/>
        </p:nvSpPr>
        <p:spPr>
          <a:xfrm>
            <a:off x="336531" y="5569586"/>
            <a:ext cx="7304503" cy="374014"/>
          </a:xfrm>
          <a:prstGeom prst="rect">
            <a:avLst/>
          </a:prstGeom>
          <a:solidFill>
            <a:schemeClr val="accent3">
              <a:lumMod val="75000"/>
            </a:schemeClr>
          </a:solidFill>
          <a:ln>
            <a:noFill/>
          </a:ln>
        </p:spPr>
        <p:txBody>
          <a:bodyPr vert="horz" lIns="0" tIns="0" rIns="0" bIns="0" rtlCol="0" anchor="ctr">
            <a:noAutofit/>
          </a:bodyPr>
          <a:lstStyle>
            <a:lvl1pPr algn="l" defTabSz="913525" rtl="0" eaLnBrk="1" latinLnBrk="0" hangingPunct="1">
              <a:lnSpc>
                <a:spcPct val="90000"/>
              </a:lnSpc>
              <a:spcBef>
                <a:spcPct val="0"/>
              </a:spcBef>
              <a:buNone/>
              <a:defRPr sz="2800" b="1" kern="1200">
                <a:solidFill>
                  <a:schemeClr val="accent6"/>
                </a:solidFill>
                <a:latin typeface="+mj-lt"/>
                <a:ea typeface="+mj-ea"/>
                <a:cs typeface="+mj-cs"/>
              </a:defRPr>
            </a:lvl1pPr>
          </a:lstStyle>
          <a:p>
            <a:pPr algn="ctr"/>
            <a:r>
              <a:rPr lang="zh-CN" altLang="en-US" sz="1700" dirty="0">
                <a:solidFill>
                  <a:schemeClr val="tx1">
                    <a:lumMod val="20000"/>
                    <a:lumOff val="80000"/>
                  </a:schemeClr>
                </a:solidFill>
              </a:rPr>
              <a:t>更高的 整合 </a:t>
            </a:r>
            <a:r>
              <a:rPr lang="en-US" altLang="zh-CN" sz="1700" dirty="0">
                <a:solidFill>
                  <a:schemeClr val="tx1">
                    <a:lumMod val="20000"/>
                    <a:lumOff val="80000"/>
                  </a:schemeClr>
                </a:solidFill>
              </a:rPr>
              <a:t>&amp;</a:t>
            </a:r>
            <a:r>
              <a:rPr lang="zh-CN" altLang="en-US" sz="1700" dirty="0">
                <a:solidFill>
                  <a:schemeClr val="tx1">
                    <a:lumMod val="20000"/>
                    <a:lumOff val="80000"/>
                  </a:schemeClr>
                </a:solidFill>
              </a:rPr>
              <a:t>一致性 </a:t>
            </a:r>
            <a:r>
              <a:rPr lang="en-US" altLang="zh-CN" sz="1700" dirty="0">
                <a:solidFill>
                  <a:schemeClr val="tx1">
                    <a:lumMod val="20000"/>
                    <a:lumOff val="80000"/>
                  </a:schemeClr>
                </a:solidFill>
              </a:rPr>
              <a:t>&amp;</a:t>
            </a:r>
            <a:r>
              <a:rPr lang="zh-CN" altLang="en-US" sz="1700" dirty="0">
                <a:solidFill>
                  <a:schemeClr val="tx1">
                    <a:lumMod val="20000"/>
                    <a:lumOff val="80000"/>
                  </a:schemeClr>
                </a:solidFill>
              </a:rPr>
              <a:t> 安全性</a:t>
            </a:r>
            <a:r>
              <a:rPr lang="en-US" altLang="zh-CN" sz="1700" dirty="0">
                <a:solidFill>
                  <a:schemeClr val="tx1">
                    <a:lumMod val="20000"/>
                    <a:lumOff val="80000"/>
                  </a:schemeClr>
                </a:solidFill>
              </a:rPr>
              <a:t>=</a:t>
            </a:r>
            <a:r>
              <a:rPr lang="zh-CN" altLang="en-US" sz="1700" dirty="0">
                <a:solidFill>
                  <a:schemeClr val="tx1">
                    <a:lumMod val="20000"/>
                    <a:lumOff val="80000"/>
                  </a:schemeClr>
                </a:solidFill>
              </a:rPr>
              <a:t>减少</a:t>
            </a:r>
            <a:r>
              <a:rPr lang="en-US" sz="1700" dirty="0">
                <a:solidFill>
                  <a:schemeClr val="tx1">
                    <a:lumMod val="20000"/>
                    <a:lumOff val="80000"/>
                  </a:schemeClr>
                </a:solidFill>
              </a:rPr>
              <a:t>IT</a:t>
            </a:r>
            <a:r>
              <a:rPr lang="zh-CN" altLang="en-US" sz="1700" dirty="0">
                <a:solidFill>
                  <a:schemeClr val="tx1">
                    <a:lumMod val="20000"/>
                    <a:lumOff val="80000"/>
                  </a:schemeClr>
                </a:solidFill>
              </a:rPr>
              <a:t>头痛</a:t>
            </a:r>
            <a:endParaRPr lang="en-US" sz="1700" dirty="0">
              <a:solidFill>
                <a:schemeClr val="tx1">
                  <a:lumMod val="20000"/>
                  <a:lumOff val="80000"/>
                </a:schemeClr>
              </a:solidFill>
            </a:endParaRPr>
          </a:p>
        </p:txBody>
      </p:sp>
    </p:spTree>
    <p:extLst>
      <p:ext uri="{BB962C8B-B14F-4D97-AF65-F5344CB8AC3E}">
        <p14:creationId xmlns:p14="http://schemas.microsoft.com/office/powerpoint/2010/main" val="89619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2702420" y="1517552"/>
            <a:ext cx="6908441" cy="3942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p:txBody>
          <a:bodyPr/>
          <a:lstStyle/>
          <a:p>
            <a:r>
              <a:rPr lang="en-US" altLang="zh-CN" dirty="0" err="1"/>
              <a:t>vSAN</a:t>
            </a:r>
            <a:r>
              <a:rPr lang="zh-CN" altLang="en-US" dirty="0"/>
              <a:t>率先支持最新技术</a:t>
            </a:r>
            <a:endParaRPr lang="en-US" dirty="0"/>
          </a:p>
        </p:txBody>
      </p:sp>
      <p:sp>
        <p:nvSpPr>
          <p:cNvPr id="3" name="Footer Placeholder 2"/>
          <p:cNvSpPr>
            <a:spLocks noGrp="1"/>
          </p:cNvSpPr>
          <p:nvPr>
            <p:ph type="ftr" sz="quarter" idx="11"/>
          </p:nvPr>
        </p:nvSpPr>
        <p:spPr/>
        <p:txBody>
          <a:bodyPr/>
          <a:lstStyle/>
          <a:p>
            <a:r>
              <a:rPr lang="en-US"/>
              <a:t>CONFIDENTIAL</a:t>
            </a:r>
          </a:p>
        </p:txBody>
      </p:sp>
      <p:sp>
        <p:nvSpPr>
          <p:cNvPr id="4" name="Slide Number Placeholder 3"/>
          <p:cNvSpPr>
            <a:spLocks noGrp="1"/>
          </p:cNvSpPr>
          <p:nvPr>
            <p:ph type="sldNum" sz="quarter" idx="12"/>
          </p:nvPr>
        </p:nvSpPr>
        <p:spPr>
          <a:prstGeom prst="rect">
            <a:avLst/>
          </a:prstGeom>
        </p:spPr>
        <p:txBody>
          <a:bodyPr/>
          <a:lstStyle/>
          <a:p>
            <a:fld id="{6EA6D8CF-3CDE-4807-BCD2-C9F2B831AAA5}" type="slidenum">
              <a:rPr lang="en-US" smtClean="0"/>
              <a:t>12</a:t>
            </a:fld>
            <a:endParaRPr lang="en-US"/>
          </a:p>
        </p:txBody>
      </p:sp>
    </p:spTree>
    <p:extLst>
      <p:ext uri="{BB962C8B-B14F-4D97-AF65-F5344CB8AC3E}">
        <p14:creationId xmlns:p14="http://schemas.microsoft.com/office/powerpoint/2010/main" val="447064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868" y="398455"/>
            <a:ext cx="11001004" cy="381000"/>
          </a:xfrm>
        </p:spPr>
        <p:txBody>
          <a:bodyPr>
            <a:normAutofit fontScale="90000"/>
          </a:bodyPr>
          <a:lstStyle/>
          <a:p>
            <a:r>
              <a:rPr lang="en-US" altLang="zh-CN" dirty="0" err="1"/>
              <a:t>vSAN</a:t>
            </a:r>
            <a:r>
              <a:rPr lang="zh-CN" altLang="en-US" dirty="0"/>
              <a:t>拥有更广泛的</a:t>
            </a:r>
            <a:r>
              <a:rPr lang="en-US" altLang="zh-CN" dirty="0"/>
              <a:t>x86</a:t>
            </a:r>
            <a:r>
              <a:rPr lang="zh-CN" altLang="en-US" dirty="0"/>
              <a:t>硬件支持，可优化成本和性能</a:t>
            </a:r>
            <a:endParaRPr lang="en-US" dirty="0"/>
          </a:p>
        </p:txBody>
      </p:sp>
      <p:sp>
        <p:nvSpPr>
          <p:cNvPr id="3" name="Footer Placeholder 2"/>
          <p:cNvSpPr>
            <a:spLocks noGrp="1"/>
          </p:cNvSpPr>
          <p:nvPr>
            <p:ph type="ftr" sz="quarter" idx="11"/>
          </p:nvPr>
        </p:nvSpPr>
        <p:spPr/>
        <p:txBody>
          <a:bodyPr/>
          <a:lstStyle/>
          <a:p>
            <a:r>
              <a:rPr lang="en-US"/>
              <a:t>CONFIDENTIAL</a:t>
            </a:r>
          </a:p>
        </p:txBody>
      </p:sp>
      <p:sp>
        <p:nvSpPr>
          <p:cNvPr id="4" name="Slide Number Placeholder 3"/>
          <p:cNvSpPr>
            <a:spLocks noGrp="1"/>
          </p:cNvSpPr>
          <p:nvPr>
            <p:ph type="sldNum" sz="quarter" idx="12"/>
          </p:nvPr>
        </p:nvSpPr>
        <p:spPr>
          <a:prstGeom prst="rect">
            <a:avLst/>
          </a:prstGeom>
        </p:spPr>
        <p:txBody>
          <a:bodyPr/>
          <a:lstStyle/>
          <a:p>
            <a:fld id="{6EA6D8CF-3CDE-4807-BCD2-C9F2B831AAA5}" type="slidenum">
              <a:rPr lang="en-US" smtClean="0"/>
              <a:t>13</a:t>
            </a:fld>
            <a:endParaRPr lang="en-US"/>
          </a:p>
        </p:txBody>
      </p:sp>
      <p:grpSp>
        <p:nvGrpSpPr>
          <p:cNvPr id="6" name="Group 4"/>
          <p:cNvGrpSpPr>
            <a:grpSpLocks noChangeAspect="1"/>
          </p:cNvGrpSpPr>
          <p:nvPr/>
        </p:nvGrpSpPr>
        <p:grpSpPr bwMode="auto">
          <a:xfrm>
            <a:off x="9346441" y="2105266"/>
            <a:ext cx="627482" cy="627597"/>
            <a:chOff x="1816" y="133"/>
            <a:chExt cx="4048" cy="4052"/>
          </a:xfrm>
        </p:grpSpPr>
        <p:sp>
          <p:nvSpPr>
            <p:cNvPr id="96" name="Line 5"/>
            <p:cNvSpPr>
              <a:spLocks noChangeShapeType="1"/>
            </p:cNvSpPr>
            <p:nvPr/>
          </p:nvSpPr>
          <p:spPr bwMode="auto">
            <a:xfrm>
              <a:off x="2416" y="734"/>
              <a:ext cx="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Line 6"/>
            <p:cNvSpPr>
              <a:spLocks noChangeShapeType="1"/>
            </p:cNvSpPr>
            <p:nvPr/>
          </p:nvSpPr>
          <p:spPr bwMode="auto">
            <a:xfrm>
              <a:off x="2416" y="734"/>
              <a:ext cx="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Line 7"/>
            <p:cNvSpPr>
              <a:spLocks noChangeShapeType="1"/>
            </p:cNvSpPr>
            <p:nvPr/>
          </p:nvSpPr>
          <p:spPr bwMode="auto">
            <a:xfrm>
              <a:off x="5265" y="734"/>
              <a:ext cx="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Line 8"/>
            <p:cNvSpPr>
              <a:spLocks noChangeShapeType="1"/>
            </p:cNvSpPr>
            <p:nvPr/>
          </p:nvSpPr>
          <p:spPr bwMode="auto">
            <a:xfrm>
              <a:off x="5265" y="734"/>
              <a:ext cx="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9"/>
            <p:cNvSpPr>
              <a:spLocks noEditPoints="1"/>
            </p:cNvSpPr>
            <p:nvPr/>
          </p:nvSpPr>
          <p:spPr bwMode="auto">
            <a:xfrm>
              <a:off x="1816" y="133"/>
              <a:ext cx="4048" cy="4052"/>
            </a:xfrm>
            <a:custGeom>
              <a:avLst/>
              <a:gdLst>
                <a:gd name="T0" fmla="*/ 1146 w 2293"/>
                <a:gd name="T1" fmla="*/ 0 h 2294"/>
                <a:gd name="T2" fmla="*/ 2293 w 2293"/>
                <a:gd name="T3" fmla="*/ 1147 h 2294"/>
                <a:gd name="T4" fmla="*/ 1146 w 2293"/>
                <a:gd name="T5" fmla="*/ 2294 h 2294"/>
                <a:gd name="T6" fmla="*/ 0 w 2293"/>
                <a:gd name="T7" fmla="*/ 1147 h 2294"/>
                <a:gd name="T8" fmla="*/ 1146 w 2293"/>
                <a:gd name="T9" fmla="*/ 0 h 2294"/>
                <a:gd name="T10" fmla="*/ 1146 w 2293"/>
                <a:gd name="T11" fmla="*/ 124 h 2294"/>
                <a:gd name="T12" fmla="*/ 424 w 2293"/>
                <a:gd name="T13" fmla="*/ 424 h 2294"/>
                <a:gd name="T14" fmla="*/ 124 w 2293"/>
                <a:gd name="T15" fmla="*/ 1147 h 2294"/>
                <a:gd name="T16" fmla="*/ 424 w 2293"/>
                <a:gd name="T17" fmla="*/ 1870 h 2294"/>
                <a:gd name="T18" fmla="*/ 1146 w 2293"/>
                <a:gd name="T19" fmla="*/ 2170 h 2294"/>
                <a:gd name="T20" fmla="*/ 1870 w 2293"/>
                <a:gd name="T21" fmla="*/ 1870 h 2294"/>
                <a:gd name="T22" fmla="*/ 2169 w 2293"/>
                <a:gd name="T23" fmla="*/ 1147 h 2294"/>
                <a:gd name="T24" fmla="*/ 1870 w 2293"/>
                <a:gd name="T25" fmla="*/ 424 h 2294"/>
                <a:gd name="T26" fmla="*/ 1146 w 2293"/>
                <a:gd name="T27" fmla="*/ 124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3" h="2294">
                  <a:moveTo>
                    <a:pt x="1146" y="0"/>
                  </a:moveTo>
                  <a:cubicBezTo>
                    <a:pt x="1780" y="0"/>
                    <a:pt x="2293" y="514"/>
                    <a:pt x="2293" y="1147"/>
                  </a:cubicBezTo>
                  <a:cubicBezTo>
                    <a:pt x="2293" y="1780"/>
                    <a:pt x="1780" y="2294"/>
                    <a:pt x="1146" y="2294"/>
                  </a:cubicBezTo>
                  <a:cubicBezTo>
                    <a:pt x="513" y="2294"/>
                    <a:pt x="0" y="1780"/>
                    <a:pt x="0" y="1147"/>
                  </a:cubicBezTo>
                  <a:cubicBezTo>
                    <a:pt x="0" y="514"/>
                    <a:pt x="513" y="0"/>
                    <a:pt x="1146" y="0"/>
                  </a:cubicBezTo>
                  <a:moveTo>
                    <a:pt x="1146" y="124"/>
                  </a:moveTo>
                  <a:cubicBezTo>
                    <a:pt x="864" y="124"/>
                    <a:pt x="609" y="239"/>
                    <a:pt x="424" y="424"/>
                  </a:cubicBezTo>
                  <a:cubicBezTo>
                    <a:pt x="238" y="609"/>
                    <a:pt x="124" y="865"/>
                    <a:pt x="124" y="1147"/>
                  </a:cubicBezTo>
                  <a:cubicBezTo>
                    <a:pt x="124" y="1429"/>
                    <a:pt x="238" y="1685"/>
                    <a:pt x="424" y="1870"/>
                  </a:cubicBezTo>
                  <a:cubicBezTo>
                    <a:pt x="609" y="2055"/>
                    <a:pt x="864" y="2170"/>
                    <a:pt x="1146" y="2170"/>
                  </a:cubicBezTo>
                  <a:cubicBezTo>
                    <a:pt x="1429" y="2170"/>
                    <a:pt x="1685" y="2055"/>
                    <a:pt x="1870" y="1870"/>
                  </a:cubicBezTo>
                  <a:cubicBezTo>
                    <a:pt x="2055" y="1685"/>
                    <a:pt x="2169" y="1429"/>
                    <a:pt x="2169" y="1147"/>
                  </a:cubicBezTo>
                  <a:cubicBezTo>
                    <a:pt x="2169" y="865"/>
                    <a:pt x="2055" y="609"/>
                    <a:pt x="1870" y="424"/>
                  </a:cubicBezTo>
                  <a:cubicBezTo>
                    <a:pt x="1685" y="239"/>
                    <a:pt x="1429" y="124"/>
                    <a:pt x="1146" y="124"/>
                  </a:cubicBezTo>
                </a:path>
              </a:pathLst>
            </a:custGeom>
            <a:solidFill>
              <a:srgbClr val="0485C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0"/>
            <p:cNvSpPr>
              <a:spLocks/>
            </p:cNvSpPr>
            <p:nvPr/>
          </p:nvSpPr>
          <p:spPr bwMode="auto">
            <a:xfrm>
              <a:off x="4776" y="1707"/>
              <a:ext cx="608" cy="873"/>
            </a:xfrm>
            <a:custGeom>
              <a:avLst/>
              <a:gdLst>
                <a:gd name="T0" fmla="*/ 304 w 608"/>
                <a:gd name="T1" fmla="*/ 616 h 873"/>
                <a:gd name="T2" fmla="*/ 608 w 608"/>
                <a:gd name="T3" fmla="*/ 616 h 873"/>
                <a:gd name="T4" fmla="*/ 608 w 608"/>
                <a:gd name="T5" fmla="*/ 873 h 873"/>
                <a:gd name="T6" fmla="*/ 0 w 608"/>
                <a:gd name="T7" fmla="*/ 873 h 873"/>
                <a:gd name="T8" fmla="*/ 0 w 608"/>
                <a:gd name="T9" fmla="*/ 0 h 873"/>
                <a:gd name="T10" fmla="*/ 304 w 608"/>
                <a:gd name="T11" fmla="*/ 0 h 873"/>
                <a:gd name="T12" fmla="*/ 304 w 608"/>
                <a:gd name="T13" fmla="*/ 616 h 873"/>
              </a:gdLst>
              <a:ahLst/>
              <a:cxnLst>
                <a:cxn ang="0">
                  <a:pos x="T0" y="T1"/>
                </a:cxn>
                <a:cxn ang="0">
                  <a:pos x="T2" y="T3"/>
                </a:cxn>
                <a:cxn ang="0">
                  <a:pos x="T4" y="T5"/>
                </a:cxn>
                <a:cxn ang="0">
                  <a:pos x="T6" y="T7"/>
                </a:cxn>
                <a:cxn ang="0">
                  <a:pos x="T8" y="T9"/>
                </a:cxn>
                <a:cxn ang="0">
                  <a:pos x="T10" y="T11"/>
                </a:cxn>
                <a:cxn ang="0">
                  <a:pos x="T12" y="T13"/>
                </a:cxn>
              </a:cxnLst>
              <a:rect l="0" t="0" r="r" b="b"/>
              <a:pathLst>
                <a:path w="608" h="873">
                  <a:moveTo>
                    <a:pt x="304" y="616"/>
                  </a:moveTo>
                  <a:lnTo>
                    <a:pt x="608" y="616"/>
                  </a:lnTo>
                  <a:lnTo>
                    <a:pt x="608" y="873"/>
                  </a:lnTo>
                  <a:lnTo>
                    <a:pt x="0" y="873"/>
                  </a:lnTo>
                  <a:lnTo>
                    <a:pt x="0" y="0"/>
                  </a:lnTo>
                  <a:lnTo>
                    <a:pt x="304" y="0"/>
                  </a:lnTo>
                  <a:lnTo>
                    <a:pt x="304" y="616"/>
                  </a:lnTo>
                  <a:close/>
                </a:path>
              </a:pathLst>
            </a:custGeom>
            <a:solidFill>
              <a:srgbClr val="0485C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1"/>
            <p:cNvSpPr>
              <a:spLocks/>
            </p:cNvSpPr>
            <p:nvPr/>
          </p:nvSpPr>
          <p:spPr bwMode="auto">
            <a:xfrm>
              <a:off x="4776" y="1707"/>
              <a:ext cx="608" cy="873"/>
            </a:xfrm>
            <a:custGeom>
              <a:avLst/>
              <a:gdLst>
                <a:gd name="T0" fmla="*/ 304 w 608"/>
                <a:gd name="T1" fmla="*/ 616 h 873"/>
                <a:gd name="T2" fmla="*/ 608 w 608"/>
                <a:gd name="T3" fmla="*/ 616 h 873"/>
                <a:gd name="T4" fmla="*/ 608 w 608"/>
                <a:gd name="T5" fmla="*/ 873 h 873"/>
                <a:gd name="T6" fmla="*/ 0 w 608"/>
                <a:gd name="T7" fmla="*/ 873 h 873"/>
                <a:gd name="T8" fmla="*/ 0 w 608"/>
                <a:gd name="T9" fmla="*/ 0 h 873"/>
                <a:gd name="T10" fmla="*/ 304 w 608"/>
                <a:gd name="T11" fmla="*/ 0 h 873"/>
                <a:gd name="T12" fmla="*/ 304 w 608"/>
                <a:gd name="T13" fmla="*/ 616 h 873"/>
              </a:gdLst>
              <a:ahLst/>
              <a:cxnLst>
                <a:cxn ang="0">
                  <a:pos x="T0" y="T1"/>
                </a:cxn>
                <a:cxn ang="0">
                  <a:pos x="T2" y="T3"/>
                </a:cxn>
                <a:cxn ang="0">
                  <a:pos x="T4" y="T5"/>
                </a:cxn>
                <a:cxn ang="0">
                  <a:pos x="T6" y="T7"/>
                </a:cxn>
                <a:cxn ang="0">
                  <a:pos x="T8" y="T9"/>
                </a:cxn>
                <a:cxn ang="0">
                  <a:pos x="T10" y="T11"/>
                </a:cxn>
                <a:cxn ang="0">
                  <a:pos x="T12" y="T13"/>
                </a:cxn>
              </a:cxnLst>
              <a:rect l="0" t="0" r="r" b="b"/>
              <a:pathLst>
                <a:path w="608" h="873">
                  <a:moveTo>
                    <a:pt x="304" y="616"/>
                  </a:moveTo>
                  <a:lnTo>
                    <a:pt x="608" y="616"/>
                  </a:lnTo>
                  <a:lnTo>
                    <a:pt x="608" y="873"/>
                  </a:lnTo>
                  <a:lnTo>
                    <a:pt x="0" y="873"/>
                  </a:lnTo>
                  <a:lnTo>
                    <a:pt x="0" y="0"/>
                  </a:lnTo>
                  <a:lnTo>
                    <a:pt x="304" y="0"/>
                  </a:lnTo>
                  <a:lnTo>
                    <a:pt x="304" y="616"/>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
            <p:cNvSpPr>
              <a:spLocks noEditPoints="1"/>
            </p:cNvSpPr>
            <p:nvPr/>
          </p:nvSpPr>
          <p:spPr bwMode="auto">
            <a:xfrm>
              <a:off x="2333" y="1617"/>
              <a:ext cx="2362" cy="1053"/>
            </a:xfrm>
            <a:custGeom>
              <a:avLst/>
              <a:gdLst>
                <a:gd name="T0" fmla="*/ 995 w 1338"/>
                <a:gd name="T1" fmla="*/ 373 h 596"/>
                <a:gd name="T2" fmla="*/ 712 w 1338"/>
                <a:gd name="T3" fmla="*/ 596 h 596"/>
                <a:gd name="T4" fmla="*/ 453 w 1338"/>
                <a:gd name="T5" fmla="*/ 392 h 596"/>
                <a:gd name="T6" fmla="*/ 221 w 1338"/>
                <a:gd name="T7" fmla="*/ 544 h 596"/>
                <a:gd name="T8" fmla="*/ 0 w 1338"/>
                <a:gd name="T9" fmla="*/ 544 h 596"/>
                <a:gd name="T10" fmla="*/ 0 w 1338"/>
                <a:gd name="T11" fmla="*/ 51 h 596"/>
                <a:gd name="T12" fmla="*/ 221 w 1338"/>
                <a:gd name="T13" fmla="*/ 51 h 596"/>
                <a:gd name="T14" fmla="*/ 453 w 1338"/>
                <a:gd name="T15" fmla="*/ 203 h 596"/>
                <a:gd name="T16" fmla="*/ 712 w 1338"/>
                <a:gd name="T17" fmla="*/ 0 h 596"/>
                <a:gd name="T18" fmla="*/ 808 w 1338"/>
                <a:gd name="T19" fmla="*/ 75 h 596"/>
                <a:gd name="T20" fmla="*/ 571 w 1338"/>
                <a:gd name="T21" fmla="*/ 262 h 596"/>
                <a:gd name="T22" fmla="*/ 616 w 1338"/>
                <a:gd name="T23" fmla="*/ 298 h 596"/>
                <a:gd name="T24" fmla="*/ 853 w 1338"/>
                <a:gd name="T25" fmla="*/ 111 h 596"/>
                <a:gd name="T26" fmla="*/ 949 w 1338"/>
                <a:gd name="T27" fmla="*/ 187 h 596"/>
                <a:gd name="T28" fmla="*/ 712 w 1338"/>
                <a:gd name="T29" fmla="*/ 373 h 596"/>
                <a:gd name="T30" fmla="*/ 757 w 1338"/>
                <a:gd name="T31" fmla="*/ 409 h 596"/>
                <a:gd name="T32" fmla="*/ 995 w 1338"/>
                <a:gd name="T33" fmla="*/ 222 h 596"/>
                <a:gd name="T34" fmla="*/ 995 w 1338"/>
                <a:gd name="T35" fmla="*/ 51 h 596"/>
                <a:gd name="T36" fmla="*/ 1167 w 1338"/>
                <a:gd name="T37" fmla="*/ 51 h 596"/>
                <a:gd name="T38" fmla="*/ 1167 w 1338"/>
                <a:gd name="T39" fmla="*/ 400 h 596"/>
                <a:gd name="T40" fmla="*/ 1338 w 1338"/>
                <a:gd name="T41" fmla="*/ 400 h 596"/>
                <a:gd name="T42" fmla="*/ 1338 w 1338"/>
                <a:gd name="T43" fmla="*/ 545 h 596"/>
                <a:gd name="T44" fmla="*/ 995 w 1338"/>
                <a:gd name="T45" fmla="*/ 545 h 596"/>
                <a:gd name="T46" fmla="*/ 995 w 1338"/>
                <a:gd name="T47" fmla="*/ 373 h 596"/>
                <a:gd name="T48" fmla="*/ 311 w 1338"/>
                <a:gd name="T49" fmla="*/ 298 h 596"/>
                <a:gd name="T50" fmla="*/ 205 w 1338"/>
                <a:gd name="T51" fmla="*/ 193 h 596"/>
                <a:gd name="T52" fmla="*/ 166 w 1338"/>
                <a:gd name="T53" fmla="*/ 193 h 596"/>
                <a:gd name="T54" fmla="*/ 166 w 1338"/>
                <a:gd name="T55" fmla="*/ 403 h 596"/>
                <a:gd name="T56" fmla="*/ 204 w 1338"/>
                <a:gd name="T57" fmla="*/ 403 h 596"/>
                <a:gd name="T58" fmla="*/ 311 w 1338"/>
                <a:gd name="T59" fmla="*/ 29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38" h="596">
                  <a:moveTo>
                    <a:pt x="995" y="373"/>
                  </a:moveTo>
                  <a:cubicBezTo>
                    <a:pt x="712" y="596"/>
                    <a:pt x="712" y="596"/>
                    <a:pt x="712" y="596"/>
                  </a:cubicBezTo>
                  <a:cubicBezTo>
                    <a:pt x="453" y="392"/>
                    <a:pt x="453" y="392"/>
                    <a:pt x="453" y="392"/>
                  </a:cubicBezTo>
                  <a:cubicBezTo>
                    <a:pt x="416" y="482"/>
                    <a:pt x="326" y="544"/>
                    <a:pt x="221" y="544"/>
                  </a:cubicBezTo>
                  <a:cubicBezTo>
                    <a:pt x="0" y="544"/>
                    <a:pt x="0" y="544"/>
                    <a:pt x="0" y="544"/>
                  </a:cubicBezTo>
                  <a:cubicBezTo>
                    <a:pt x="0" y="51"/>
                    <a:pt x="0" y="51"/>
                    <a:pt x="0" y="51"/>
                  </a:cubicBezTo>
                  <a:cubicBezTo>
                    <a:pt x="221" y="51"/>
                    <a:pt x="221" y="51"/>
                    <a:pt x="221" y="51"/>
                  </a:cubicBezTo>
                  <a:cubicBezTo>
                    <a:pt x="338" y="51"/>
                    <a:pt x="421" y="125"/>
                    <a:pt x="453" y="203"/>
                  </a:cubicBezTo>
                  <a:cubicBezTo>
                    <a:pt x="712" y="0"/>
                    <a:pt x="712" y="0"/>
                    <a:pt x="712" y="0"/>
                  </a:cubicBezTo>
                  <a:cubicBezTo>
                    <a:pt x="808" y="75"/>
                    <a:pt x="808" y="75"/>
                    <a:pt x="808" y="75"/>
                  </a:cubicBezTo>
                  <a:cubicBezTo>
                    <a:pt x="571" y="262"/>
                    <a:pt x="571" y="262"/>
                    <a:pt x="571" y="262"/>
                  </a:cubicBezTo>
                  <a:cubicBezTo>
                    <a:pt x="616" y="298"/>
                    <a:pt x="616" y="298"/>
                    <a:pt x="616" y="298"/>
                  </a:cubicBezTo>
                  <a:cubicBezTo>
                    <a:pt x="853" y="111"/>
                    <a:pt x="853" y="111"/>
                    <a:pt x="853" y="111"/>
                  </a:cubicBezTo>
                  <a:cubicBezTo>
                    <a:pt x="949" y="187"/>
                    <a:pt x="949" y="187"/>
                    <a:pt x="949" y="187"/>
                  </a:cubicBezTo>
                  <a:cubicBezTo>
                    <a:pt x="712" y="373"/>
                    <a:pt x="712" y="373"/>
                    <a:pt x="712" y="373"/>
                  </a:cubicBezTo>
                  <a:cubicBezTo>
                    <a:pt x="757" y="409"/>
                    <a:pt x="757" y="409"/>
                    <a:pt x="757" y="409"/>
                  </a:cubicBezTo>
                  <a:cubicBezTo>
                    <a:pt x="995" y="222"/>
                    <a:pt x="995" y="222"/>
                    <a:pt x="995" y="222"/>
                  </a:cubicBezTo>
                  <a:cubicBezTo>
                    <a:pt x="995" y="51"/>
                    <a:pt x="995" y="51"/>
                    <a:pt x="995" y="51"/>
                  </a:cubicBezTo>
                  <a:cubicBezTo>
                    <a:pt x="1167" y="51"/>
                    <a:pt x="1167" y="51"/>
                    <a:pt x="1167" y="51"/>
                  </a:cubicBezTo>
                  <a:cubicBezTo>
                    <a:pt x="1167" y="400"/>
                    <a:pt x="1167" y="400"/>
                    <a:pt x="1167" y="400"/>
                  </a:cubicBezTo>
                  <a:cubicBezTo>
                    <a:pt x="1338" y="400"/>
                    <a:pt x="1338" y="400"/>
                    <a:pt x="1338" y="400"/>
                  </a:cubicBezTo>
                  <a:cubicBezTo>
                    <a:pt x="1338" y="545"/>
                    <a:pt x="1338" y="545"/>
                    <a:pt x="1338" y="545"/>
                  </a:cubicBezTo>
                  <a:cubicBezTo>
                    <a:pt x="995" y="545"/>
                    <a:pt x="995" y="545"/>
                    <a:pt x="995" y="545"/>
                  </a:cubicBezTo>
                  <a:lnTo>
                    <a:pt x="995" y="373"/>
                  </a:lnTo>
                  <a:close/>
                  <a:moveTo>
                    <a:pt x="311" y="298"/>
                  </a:moveTo>
                  <a:cubicBezTo>
                    <a:pt x="311" y="231"/>
                    <a:pt x="267" y="193"/>
                    <a:pt x="205" y="193"/>
                  </a:cubicBezTo>
                  <a:cubicBezTo>
                    <a:pt x="166" y="193"/>
                    <a:pt x="166" y="193"/>
                    <a:pt x="166" y="193"/>
                  </a:cubicBezTo>
                  <a:cubicBezTo>
                    <a:pt x="166" y="403"/>
                    <a:pt x="166" y="403"/>
                    <a:pt x="166" y="403"/>
                  </a:cubicBezTo>
                  <a:cubicBezTo>
                    <a:pt x="204" y="403"/>
                    <a:pt x="204" y="403"/>
                    <a:pt x="204" y="403"/>
                  </a:cubicBezTo>
                  <a:cubicBezTo>
                    <a:pt x="262" y="403"/>
                    <a:pt x="311" y="371"/>
                    <a:pt x="311" y="298"/>
                  </a:cubicBezTo>
                  <a:close/>
                </a:path>
              </a:pathLst>
            </a:custGeom>
            <a:solidFill>
              <a:srgbClr val="0485C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15"/>
          <p:cNvGrpSpPr>
            <a:grpSpLocks noChangeAspect="1"/>
          </p:cNvGrpSpPr>
          <p:nvPr/>
        </p:nvGrpSpPr>
        <p:grpSpPr bwMode="auto">
          <a:xfrm>
            <a:off x="10108707" y="2754219"/>
            <a:ext cx="555945" cy="293174"/>
            <a:chOff x="1804" y="1088"/>
            <a:chExt cx="4070" cy="2148"/>
          </a:xfrm>
        </p:grpSpPr>
        <p:sp>
          <p:nvSpPr>
            <p:cNvPr id="82" name="Rectangle 16"/>
            <p:cNvSpPr>
              <a:spLocks noChangeArrowheads="1"/>
            </p:cNvSpPr>
            <p:nvPr/>
          </p:nvSpPr>
          <p:spPr bwMode="auto">
            <a:xfrm>
              <a:off x="2955" y="2516"/>
              <a:ext cx="180" cy="707"/>
            </a:xfrm>
            <a:prstGeom prst="rect">
              <a:avLst/>
            </a:prstGeom>
            <a:solidFill>
              <a:srgbClr val="089ED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7"/>
            <p:cNvSpPr>
              <a:spLocks/>
            </p:cNvSpPr>
            <p:nvPr/>
          </p:nvSpPr>
          <p:spPr bwMode="auto">
            <a:xfrm>
              <a:off x="4033" y="2504"/>
              <a:ext cx="540" cy="732"/>
            </a:xfrm>
            <a:custGeom>
              <a:avLst/>
              <a:gdLst>
                <a:gd name="T0" fmla="*/ 306 w 306"/>
                <a:gd name="T1" fmla="*/ 122 h 414"/>
                <a:gd name="T2" fmla="*/ 221 w 306"/>
                <a:gd name="T3" fmla="*/ 100 h 414"/>
                <a:gd name="T4" fmla="*/ 110 w 306"/>
                <a:gd name="T5" fmla="*/ 207 h 414"/>
                <a:gd name="T6" fmla="*/ 221 w 306"/>
                <a:gd name="T7" fmla="*/ 314 h 414"/>
                <a:gd name="T8" fmla="*/ 306 w 306"/>
                <a:gd name="T9" fmla="*/ 293 h 414"/>
                <a:gd name="T10" fmla="*/ 306 w 306"/>
                <a:gd name="T11" fmla="*/ 400 h 414"/>
                <a:gd name="T12" fmla="*/ 214 w 306"/>
                <a:gd name="T13" fmla="*/ 414 h 414"/>
                <a:gd name="T14" fmla="*/ 0 w 306"/>
                <a:gd name="T15" fmla="*/ 207 h 414"/>
                <a:gd name="T16" fmla="*/ 214 w 306"/>
                <a:gd name="T17" fmla="*/ 0 h 414"/>
                <a:gd name="T18" fmla="*/ 306 w 306"/>
                <a:gd name="T19" fmla="*/ 14 h 414"/>
                <a:gd name="T20" fmla="*/ 306 w 306"/>
                <a:gd name="T21" fmla="*/ 1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414">
                  <a:moveTo>
                    <a:pt x="306" y="122"/>
                  </a:moveTo>
                  <a:cubicBezTo>
                    <a:pt x="302" y="119"/>
                    <a:pt x="269" y="100"/>
                    <a:pt x="221" y="100"/>
                  </a:cubicBezTo>
                  <a:cubicBezTo>
                    <a:pt x="155" y="100"/>
                    <a:pt x="110" y="146"/>
                    <a:pt x="110" y="207"/>
                  </a:cubicBezTo>
                  <a:cubicBezTo>
                    <a:pt x="110" y="267"/>
                    <a:pt x="153" y="314"/>
                    <a:pt x="221" y="314"/>
                  </a:cubicBezTo>
                  <a:cubicBezTo>
                    <a:pt x="268" y="314"/>
                    <a:pt x="301" y="295"/>
                    <a:pt x="306" y="293"/>
                  </a:cubicBezTo>
                  <a:cubicBezTo>
                    <a:pt x="306" y="400"/>
                    <a:pt x="306" y="400"/>
                    <a:pt x="306" y="400"/>
                  </a:cubicBezTo>
                  <a:cubicBezTo>
                    <a:pt x="293" y="404"/>
                    <a:pt x="259" y="414"/>
                    <a:pt x="214" y="414"/>
                  </a:cubicBezTo>
                  <a:cubicBezTo>
                    <a:pt x="100" y="414"/>
                    <a:pt x="0" y="336"/>
                    <a:pt x="0" y="207"/>
                  </a:cubicBezTo>
                  <a:cubicBezTo>
                    <a:pt x="0" y="87"/>
                    <a:pt x="90" y="0"/>
                    <a:pt x="214" y="0"/>
                  </a:cubicBezTo>
                  <a:cubicBezTo>
                    <a:pt x="261" y="0"/>
                    <a:pt x="296" y="11"/>
                    <a:pt x="306" y="14"/>
                  </a:cubicBezTo>
                  <a:lnTo>
                    <a:pt x="306" y="122"/>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8"/>
            <p:cNvSpPr>
              <a:spLocks/>
            </p:cNvSpPr>
            <p:nvPr/>
          </p:nvSpPr>
          <p:spPr bwMode="auto">
            <a:xfrm>
              <a:off x="2171" y="2504"/>
              <a:ext cx="540" cy="732"/>
            </a:xfrm>
            <a:custGeom>
              <a:avLst/>
              <a:gdLst>
                <a:gd name="T0" fmla="*/ 306 w 306"/>
                <a:gd name="T1" fmla="*/ 122 h 414"/>
                <a:gd name="T2" fmla="*/ 221 w 306"/>
                <a:gd name="T3" fmla="*/ 100 h 414"/>
                <a:gd name="T4" fmla="*/ 110 w 306"/>
                <a:gd name="T5" fmla="*/ 207 h 414"/>
                <a:gd name="T6" fmla="*/ 221 w 306"/>
                <a:gd name="T7" fmla="*/ 314 h 414"/>
                <a:gd name="T8" fmla="*/ 306 w 306"/>
                <a:gd name="T9" fmla="*/ 293 h 414"/>
                <a:gd name="T10" fmla="*/ 306 w 306"/>
                <a:gd name="T11" fmla="*/ 400 h 414"/>
                <a:gd name="T12" fmla="*/ 213 w 306"/>
                <a:gd name="T13" fmla="*/ 414 h 414"/>
                <a:gd name="T14" fmla="*/ 0 w 306"/>
                <a:gd name="T15" fmla="*/ 207 h 414"/>
                <a:gd name="T16" fmla="*/ 213 w 306"/>
                <a:gd name="T17" fmla="*/ 0 h 414"/>
                <a:gd name="T18" fmla="*/ 306 w 306"/>
                <a:gd name="T19" fmla="*/ 14 h 414"/>
                <a:gd name="T20" fmla="*/ 306 w 306"/>
                <a:gd name="T21" fmla="*/ 1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414">
                  <a:moveTo>
                    <a:pt x="306" y="122"/>
                  </a:moveTo>
                  <a:cubicBezTo>
                    <a:pt x="301" y="119"/>
                    <a:pt x="269" y="100"/>
                    <a:pt x="221" y="100"/>
                  </a:cubicBezTo>
                  <a:cubicBezTo>
                    <a:pt x="155" y="100"/>
                    <a:pt x="110" y="146"/>
                    <a:pt x="110" y="207"/>
                  </a:cubicBezTo>
                  <a:cubicBezTo>
                    <a:pt x="110" y="267"/>
                    <a:pt x="153" y="314"/>
                    <a:pt x="221" y="314"/>
                  </a:cubicBezTo>
                  <a:cubicBezTo>
                    <a:pt x="268" y="314"/>
                    <a:pt x="301" y="295"/>
                    <a:pt x="306" y="293"/>
                  </a:cubicBezTo>
                  <a:cubicBezTo>
                    <a:pt x="306" y="400"/>
                    <a:pt x="306" y="400"/>
                    <a:pt x="306" y="400"/>
                  </a:cubicBezTo>
                  <a:cubicBezTo>
                    <a:pt x="293" y="404"/>
                    <a:pt x="258" y="414"/>
                    <a:pt x="213" y="414"/>
                  </a:cubicBezTo>
                  <a:cubicBezTo>
                    <a:pt x="100" y="414"/>
                    <a:pt x="0" y="336"/>
                    <a:pt x="0" y="207"/>
                  </a:cubicBezTo>
                  <a:cubicBezTo>
                    <a:pt x="0" y="87"/>
                    <a:pt x="90" y="0"/>
                    <a:pt x="213" y="0"/>
                  </a:cubicBezTo>
                  <a:cubicBezTo>
                    <a:pt x="261" y="0"/>
                    <a:pt x="296" y="11"/>
                    <a:pt x="306" y="14"/>
                  </a:cubicBezTo>
                  <a:lnTo>
                    <a:pt x="306" y="122"/>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19"/>
            <p:cNvSpPr>
              <a:spLocks noEditPoints="1"/>
            </p:cNvSpPr>
            <p:nvPr/>
          </p:nvSpPr>
          <p:spPr bwMode="auto">
            <a:xfrm>
              <a:off x="4760" y="2504"/>
              <a:ext cx="747" cy="732"/>
            </a:xfrm>
            <a:custGeom>
              <a:avLst/>
              <a:gdLst>
                <a:gd name="T0" fmla="*/ 423 w 423"/>
                <a:gd name="T1" fmla="*/ 207 h 414"/>
                <a:gd name="T2" fmla="*/ 212 w 423"/>
                <a:gd name="T3" fmla="*/ 414 h 414"/>
                <a:gd name="T4" fmla="*/ 0 w 423"/>
                <a:gd name="T5" fmla="*/ 207 h 414"/>
                <a:gd name="T6" fmla="*/ 212 w 423"/>
                <a:gd name="T7" fmla="*/ 0 h 414"/>
                <a:gd name="T8" fmla="*/ 423 w 423"/>
                <a:gd name="T9" fmla="*/ 207 h 414"/>
                <a:gd name="T10" fmla="*/ 212 w 423"/>
                <a:gd name="T11" fmla="*/ 102 h 414"/>
                <a:gd name="T12" fmla="*/ 107 w 423"/>
                <a:gd name="T13" fmla="*/ 207 h 414"/>
                <a:gd name="T14" fmla="*/ 212 w 423"/>
                <a:gd name="T15" fmla="*/ 312 h 414"/>
                <a:gd name="T16" fmla="*/ 316 w 423"/>
                <a:gd name="T17" fmla="*/ 207 h 414"/>
                <a:gd name="T18" fmla="*/ 212 w 423"/>
                <a:gd name="T19" fmla="*/ 10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14">
                  <a:moveTo>
                    <a:pt x="423" y="207"/>
                  </a:moveTo>
                  <a:cubicBezTo>
                    <a:pt x="423" y="322"/>
                    <a:pt x="335" y="414"/>
                    <a:pt x="212" y="414"/>
                  </a:cubicBezTo>
                  <a:cubicBezTo>
                    <a:pt x="89" y="414"/>
                    <a:pt x="0" y="322"/>
                    <a:pt x="0" y="207"/>
                  </a:cubicBezTo>
                  <a:cubicBezTo>
                    <a:pt x="0" y="93"/>
                    <a:pt x="89" y="0"/>
                    <a:pt x="212" y="0"/>
                  </a:cubicBezTo>
                  <a:cubicBezTo>
                    <a:pt x="335" y="0"/>
                    <a:pt x="423" y="93"/>
                    <a:pt x="423" y="207"/>
                  </a:cubicBezTo>
                  <a:close/>
                  <a:moveTo>
                    <a:pt x="212" y="102"/>
                  </a:moveTo>
                  <a:cubicBezTo>
                    <a:pt x="152" y="102"/>
                    <a:pt x="107" y="149"/>
                    <a:pt x="107" y="207"/>
                  </a:cubicBezTo>
                  <a:cubicBezTo>
                    <a:pt x="107" y="265"/>
                    <a:pt x="152" y="312"/>
                    <a:pt x="212" y="312"/>
                  </a:cubicBezTo>
                  <a:cubicBezTo>
                    <a:pt x="272" y="312"/>
                    <a:pt x="316" y="265"/>
                    <a:pt x="316" y="207"/>
                  </a:cubicBezTo>
                  <a:cubicBezTo>
                    <a:pt x="316" y="149"/>
                    <a:pt x="272" y="102"/>
                    <a:pt x="212" y="102"/>
                  </a:cubicBez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20"/>
            <p:cNvSpPr>
              <a:spLocks/>
            </p:cNvSpPr>
            <p:nvPr/>
          </p:nvSpPr>
          <p:spPr bwMode="auto">
            <a:xfrm>
              <a:off x="3373" y="2504"/>
              <a:ext cx="487" cy="732"/>
            </a:xfrm>
            <a:custGeom>
              <a:avLst/>
              <a:gdLst>
                <a:gd name="T0" fmla="*/ 248 w 276"/>
                <a:gd name="T1" fmla="*/ 98 h 414"/>
                <a:gd name="T2" fmla="*/ 169 w 276"/>
                <a:gd name="T3" fmla="*/ 86 h 414"/>
                <a:gd name="T4" fmla="*/ 106 w 276"/>
                <a:gd name="T5" fmla="*/ 118 h 414"/>
                <a:gd name="T6" fmla="*/ 153 w 276"/>
                <a:gd name="T7" fmla="*/ 157 h 414"/>
                <a:gd name="T8" fmla="*/ 181 w 276"/>
                <a:gd name="T9" fmla="*/ 165 h 414"/>
                <a:gd name="T10" fmla="*/ 276 w 276"/>
                <a:gd name="T11" fmla="*/ 280 h 414"/>
                <a:gd name="T12" fmla="*/ 110 w 276"/>
                <a:gd name="T13" fmla="*/ 414 h 414"/>
                <a:gd name="T14" fmla="*/ 1 w 276"/>
                <a:gd name="T15" fmla="*/ 404 h 414"/>
                <a:gd name="T16" fmla="*/ 1 w 276"/>
                <a:gd name="T17" fmla="*/ 311 h 414"/>
                <a:gd name="T18" fmla="*/ 97 w 276"/>
                <a:gd name="T19" fmla="*/ 326 h 414"/>
                <a:gd name="T20" fmla="*/ 170 w 276"/>
                <a:gd name="T21" fmla="*/ 289 h 414"/>
                <a:gd name="T22" fmla="*/ 125 w 276"/>
                <a:gd name="T23" fmla="*/ 249 h 414"/>
                <a:gd name="T24" fmla="*/ 103 w 276"/>
                <a:gd name="T25" fmla="*/ 242 h 414"/>
                <a:gd name="T26" fmla="*/ 0 w 276"/>
                <a:gd name="T27" fmla="*/ 125 h 414"/>
                <a:gd name="T28" fmla="*/ 149 w 276"/>
                <a:gd name="T29" fmla="*/ 0 h 414"/>
                <a:gd name="T30" fmla="*/ 248 w 276"/>
                <a:gd name="T31" fmla="*/ 12 h 414"/>
                <a:gd name="T32" fmla="*/ 248 w 276"/>
                <a:gd name="T33" fmla="*/ 9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6" h="414">
                  <a:moveTo>
                    <a:pt x="248" y="98"/>
                  </a:moveTo>
                  <a:cubicBezTo>
                    <a:pt x="246" y="97"/>
                    <a:pt x="204" y="86"/>
                    <a:pt x="169" y="86"/>
                  </a:cubicBezTo>
                  <a:cubicBezTo>
                    <a:pt x="128" y="86"/>
                    <a:pt x="106" y="99"/>
                    <a:pt x="106" y="118"/>
                  </a:cubicBezTo>
                  <a:cubicBezTo>
                    <a:pt x="106" y="143"/>
                    <a:pt x="136" y="151"/>
                    <a:pt x="153" y="157"/>
                  </a:cubicBezTo>
                  <a:cubicBezTo>
                    <a:pt x="181" y="165"/>
                    <a:pt x="181" y="165"/>
                    <a:pt x="181" y="165"/>
                  </a:cubicBezTo>
                  <a:cubicBezTo>
                    <a:pt x="246" y="186"/>
                    <a:pt x="276" y="231"/>
                    <a:pt x="276" y="280"/>
                  </a:cubicBezTo>
                  <a:cubicBezTo>
                    <a:pt x="276" y="381"/>
                    <a:pt x="188" y="414"/>
                    <a:pt x="110" y="414"/>
                  </a:cubicBezTo>
                  <a:cubicBezTo>
                    <a:pt x="56" y="414"/>
                    <a:pt x="6" y="405"/>
                    <a:pt x="1" y="404"/>
                  </a:cubicBezTo>
                  <a:cubicBezTo>
                    <a:pt x="1" y="311"/>
                    <a:pt x="1" y="311"/>
                    <a:pt x="1" y="311"/>
                  </a:cubicBezTo>
                  <a:cubicBezTo>
                    <a:pt x="10" y="314"/>
                    <a:pt x="52" y="326"/>
                    <a:pt x="97" y="326"/>
                  </a:cubicBezTo>
                  <a:cubicBezTo>
                    <a:pt x="147" y="326"/>
                    <a:pt x="170" y="312"/>
                    <a:pt x="170" y="289"/>
                  </a:cubicBezTo>
                  <a:cubicBezTo>
                    <a:pt x="170" y="269"/>
                    <a:pt x="150" y="257"/>
                    <a:pt x="125" y="249"/>
                  </a:cubicBezTo>
                  <a:cubicBezTo>
                    <a:pt x="119" y="247"/>
                    <a:pt x="110" y="244"/>
                    <a:pt x="103" y="242"/>
                  </a:cubicBezTo>
                  <a:cubicBezTo>
                    <a:pt x="47" y="224"/>
                    <a:pt x="0" y="191"/>
                    <a:pt x="0" y="125"/>
                  </a:cubicBezTo>
                  <a:cubicBezTo>
                    <a:pt x="0" y="50"/>
                    <a:pt x="56" y="0"/>
                    <a:pt x="149" y="0"/>
                  </a:cubicBezTo>
                  <a:cubicBezTo>
                    <a:pt x="199" y="0"/>
                    <a:pt x="245" y="11"/>
                    <a:pt x="248" y="12"/>
                  </a:cubicBezTo>
                  <a:lnTo>
                    <a:pt x="248" y="98"/>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1"/>
            <p:cNvSpPr>
              <a:spLocks/>
            </p:cNvSpPr>
            <p:nvPr/>
          </p:nvSpPr>
          <p:spPr bwMode="auto">
            <a:xfrm>
              <a:off x="1804" y="1666"/>
              <a:ext cx="178" cy="364"/>
            </a:xfrm>
            <a:custGeom>
              <a:avLst/>
              <a:gdLst>
                <a:gd name="T0" fmla="*/ 101 w 101"/>
                <a:gd name="T1" fmla="*/ 50 h 206"/>
                <a:gd name="T2" fmla="*/ 51 w 101"/>
                <a:gd name="T3" fmla="*/ 0 h 206"/>
                <a:gd name="T4" fmla="*/ 0 w 101"/>
                <a:gd name="T5" fmla="*/ 50 h 206"/>
                <a:gd name="T6" fmla="*/ 0 w 101"/>
                <a:gd name="T7" fmla="*/ 155 h 206"/>
                <a:gd name="T8" fmla="*/ 51 w 101"/>
                <a:gd name="T9" fmla="*/ 206 h 206"/>
                <a:gd name="T10" fmla="*/ 101 w 101"/>
                <a:gd name="T11" fmla="*/ 155 h 206"/>
                <a:gd name="T12" fmla="*/ 101 w 101"/>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1" h="206">
                  <a:moveTo>
                    <a:pt x="101" y="50"/>
                  </a:moveTo>
                  <a:cubicBezTo>
                    <a:pt x="101" y="23"/>
                    <a:pt x="78" y="0"/>
                    <a:pt x="51" y="0"/>
                  </a:cubicBezTo>
                  <a:cubicBezTo>
                    <a:pt x="23" y="0"/>
                    <a:pt x="0" y="23"/>
                    <a:pt x="0" y="50"/>
                  </a:cubicBezTo>
                  <a:cubicBezTo>
                    <a:pt x="0" y="155"/>
                    <a:pt x="0" y="155"/>
                    <a:pt x="0" y="155"/>
                  </a:cubicBezTo>
                  <a:cubicBezTo>
                    <a:pt x="0" y="183"/>
                    <a:pt x="23" y="206"/>
                    <a:pt x="51" y="206"/>
                  </a:cubicBezTo>
                  <a:cubicBezTo>
                    <a:pt x="78" y="206"/>
                    <a:pt x="101" y="183"/>
                    <a:pt x="101" y="155"/>
                  </a:cubicBezTo>
                  <a:lnTo>
                    <a:pt x="101"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22"/>
            <p:cNvSpPr>
              <a:spLocks/>
            </p:cNvSpPr>
            <p:nvPr/>
          </p:nvSpPr>
          <p:spPr bwMode="auto">
            <a:xfrm>
              <a:off x="2291" y="1422"/>
              <a:ext cx="177" cy="608"/>
            </a:xfrm>
            <a:custGeom>
              <a:avLst/>
              <a:gdLst>
                <a:gd name="T0" fmla="*/ 100 w 100"/>
                <a:gd name="T1" fmla="*/ 50 h 344"/>
                <a:gd name="T2" fmla="*/ 50 w 100"/>
                <a:gd name="T3" fmla="*/ 0 h 344"/>
                <a:gd name="T4" fmla="*/ 0 w 100"/>
                <a:gd name="T5" fmla="*/ 50 h 344"/>
                <a:gd name="T6" fmla="*/ 0 w 100"/>
                <a:gd name="T7" fmla="*/ 293 h 344"/>
                <a:gd name="T8" fmla="*/ 50 w 100"/>
                <a:gd name="T9" fmla="*/ 344 h 344"/>
                <a:gd name="T10" fmla="*/ 100 w 100"/>
                <a:gd name="T11" fmla="*/ 293 h 344"/>
                <a:gd name="T12" fmla="*/ 100 w 100"/>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0" h="344">
                  <a:moveTo>
                    <a:pt x="100" y="50"/>
                  </a:moveTo>
                  <a:cubicBezTo>
                    <a:pt x="100" y="23"/>
                    <a:pt x="78" y="0"/>
                    <a:pt x="50" y="0"/>
                  </a:cubicBezTo>
                  <a:cubicBezTo>
                    <a:pt x="23" y="0"/>
                    <a:pt x="0" y="23"/>
                    <a:pt x="0" y="50"/>
                  </a:cubicBezTo>
                  <a:cubicBezTo>
                    <a:pt x="0" y="293"/>
                    <a:pt x="0" y="293"/>
                    <a:pt x="0" y="293"/>
                  </a:cubicBezTo>
                  <a:cubicBezTo>
                    <a:pt x="0" y="321"/>
                    <a:pt x="23" y="344"/>
                    <a:pt x="50" y="344"/>
                  </a:cubicBezTo>
                  <a:cubicBezTo>
                    <a:pt x="78" y="344"/>
                    <a:pt x="100" y="321"/>
                    <a:pt x="100" y="293"/>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23"/>
            <p:cNvSpPr>
              <a:spLocks/>
            </p:cNvSpPr>
            <p:nvPr/>
          </p:nvSpPr>
          <p:spPr bwMode="auto">
            <a:xfrm>
              <a:off x="2778" y="1088"/>
              <a:ext cx="177" cy="1117"/>
            </a:xfrm>
            <a:custGeom>
              <a:avLst/>
              <a:gdLst>
                <a:gd name="T0" fmla="*/ 100 w 100"/>
                <a:gd name="T1" fmla="*/ 50 h 632"/>
                <a:gd name="T2" fmla="*/ 50 w 100"/>
                <a:gd name="T3" fmla="*/ 0 h 632"/>
                <a:gd name="T4" fmla="*/ 0 w 100"/>
                <a:gd name="T5" fmla="*/ 50 h 632"/>
                <a:gd name="T6" fmla="*/ 0 w 100"/>
                <a:gd name="T7" fmla="*/ 582 h 632"/>
                <a:gd name="T8" fmla="*/ 50 w 100"/>
                <a:gd name="T9" fmla="*/ 632 h 632"/>
                <a:gd name="T10" fmla="*/ 100 w 100"/>
                <a:gd name="T11" fmla="*/ 582 h 632"/>
                <a:gd name="T12" fmla="*/ 100 w 100"/>
                <a:gd name="T13" fmla="*/ 50 h 632"/>
              </a:gdLst>
              <a:ahLst/>
              <a:cxnLst>
                <a:cxn ang="0">
                  <a:pos x="T0" y="T1"/>
                </a:cxn>
                <a:cxn ang="0">
                  <a:pos x="T2" y="T3"/>
                </a:cxn>
                <a:cxn ang="0">
                  <a:pos x="T4" y="T5"/>
                </a:cxn>
                <a:cxn ang="0">
                  <a:pos x="T6" y="T7"/>
                </a:cxn>
                <a:cxn ang="0">
                  <a:pos x="T8" y="T9"/>
                </a:cxn>
                <a:cxn ang="0">
                  <a:pos x="T10" y="T11"/>
                </a:cxn>
                <a:cxn ang="0">
                  <a:pos x="T12" y="T13"/>
                </a:cxn>
              </a:cxnLst>
              <a:rect l="0" t="0" r="r" b="b"/>
              <a:pathLst>
                <a:path w="100" h="632">
                  <a:moveTo>
                    <a:pt x="100" y="50"/>
                  </a:moveTo>
                  <a:cubicBezTo>
                    <a:pt x="100" y="23"/>
                    <a:pt x="78" y="0"/>
                    <a:pt x="50" y="0"/>
                  </a:cubicBezTo>
                  <a:cubicBezTo>
                    <a:pt x="22" y="0"/>
                    <a:pt x="0" y="23"/>
                    <a:pt x="0" y="50"/>
                  </a:cubicBezTo>
                  <a:cubicBezTo>
                    <a:pt x="0" y="582"/>
                    <a:pt x="0" y="582"/>
                    <a:pt x="0" y="582"/>
                  </a:cubicBezTo>
                  <a:cubicBezTo>
                    <a:pt x="0" y="610"/>
                    <a:pt x="22" y="632"/>
                    <a:pt x="50" y="632"/>
                  </a:cubicBezTo>
                  <a:cubicBezTo>
                    <a:pt x="78" y="632"/>
                    <a:pt x="100" y="610"/>
                    <a:pt x="100" y="582"/>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24"/>
            <p:cNvSpPr>
              <a:spLocks/>
            </p:cNvSpPr>
            <p:nvPr/>
          </p:nvSpPr>
          <p:spPr bwMode="auto">
            <a:xfrm>
              <a:off x="3264" y="1422"/>
              <a:ext cx="178" cy="608"/>
            </a:xfrm>
            <a:custGeom>
              <a:avLst/>
              <a:gdLst>
                <a:gd name="T0" fmla="*/ 101 w 101"/>
                <a:gd name="T1" fmla="*/ 50 h 344"/>
                <a:gd name="T2" fmla="*/ 51 w 101"/>
                <a:gd name="T3" fmla="*/ 0 h 344"/>
                <a:gd name="T4" fmla="*/ 0 w 101"/>
                <a:gd name="T5" fmla="*/ 50 h 344"/>
                <a:gd name="T6" fmla="*/ 0 w 101"/>
                <a:gd name="T7" fmla="*/ 293 h 344"/>
                <a:gd name="T8" fmla="*/ 51 w 101"/>
                <a:gd name="T9" fmla="*/ 344 h 344"/>
                <a:gd name="T10" fmla="*/ 101 w 101"/>
                <a:gd name="T11" fmla="*/ 293 h 344"/>
                <a:gd name="T12" fmla="*/ 101 w 101"/>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1" h="344">
                  <a:moveTo>
                    <a:pt x="101" y="50"/>
                  </a:moveTo>
                  <a:cubicBezTo>
                    <a:pt x="101" y="23"/>
                    <a:pt x="78" y="0"/>
                    <a:pt x="51" y="0"/>
                  </a:cubicBezTo>
                  <a:cubicBezTo>
                    <a:pt x="23" y="0"/>
                    <a:pt x="0" y="23"/>
                    <a:pt x="0" y="50"/>
                  </a:cubicBezTo>
                  <a:cubicBezTo>
                    <a:pt x="0" y="293"/>
                    <a:pt x="0" y="293"/>
                    <a:pt x="0" y="293"/>
                  </a:cubicBezTo>
                  <a:cubicBezTo>
                    <a:pt x="0" y="321"/>
                    <a:pt x="23" y="344"/>
                    <a:pt x="51" y="344"/>
                  </a:cubicBezTo>
                  <a:cubicBezTo>
                    <a:pt x="78" y="344"/>
                    <a:pt x="101" y="321"/>
                    <a:pt x="101" y="293"/>
                  </a:cubicBezTo>
                  <a:lnTo>
                    <a:pt x="101"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5"/>
            <p:cNvSpPr>
              <a:spLocks/>
            </p:cNvSpPr>
            <p:nvPr/>
          </p:nvSpPr>
          <p:spPr bwMode="auto">
            <a:xfrm>
              <a:off x="3751" y="1666"/>
              <a:ext cx="176" cy="364"/>
            </a:xfrm>
            <a:custGeom>
              <a:avLst/>
              <a:gdLst>
                <a:gd name="T0" fmla="*/ 100 w 100"/>
                <a:gd name="T1" fmla="*/ 50 h 206"/>
                <a:gd name="T2" fmla="*/ 50 w 100"/>
                <a:gd name="T3" fmla="*/ 0 h 206"/>
                <a:gd name="T4" fmla="*/ 0 w 100"/>
                <a:gd name="T5" fmla="*/ 50 h 206"/>
                <a:gd name="T6" fmla="*/ 0 w 100"/>
                <a:gd name="T7" fmla="*/ 155 h 206"/>
                <a:gd name="T8" fmla="*/ 50 w 100"/>
                <a:gd name="T9" fmla="*/ 206 h 206"/>
                <a:gd name="T10" fmla="*/ 100 w 100"/>
                <a:gd name="T11" fmla="*/ 155 h 206"/>
                <a:gd name="T12" fmla="*/ 100 w 100"/>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0" h="206">
                  <a:moveTo>
                    <a:pt x="100" y="50"/>
                  </a:moveTo>
                  <a:cubicBezTo>
                    <a:pt x="100" y="23"/>
                    <a:pt x="78" y="0"/>
                    <a:pt x="50" y="0"/>
                  </a:cubicBezTo>
                  <a:cubicBezTo>
                    <a:pt x="23" y="0"/>
                    <a:pt x="0" y="23"/>
                    <a:pt x="0" y="50"/>
                  </a:cubicBezTo>
                  <a:cubicBezTo>
                    <a:pt x="0" y="155"/>
                    <a:pt x="0" y="155"/>
                    <a:pt x="0" y="155"/>
                  </a:cubicBezTo>
                  <a:cubicBezTo>
                    <a:pt x="0" y="183"/>
                    <a:pt x="23" y="206"/>
                    <a:pt x="50" y="206"/>
                  </a:cubicBezTo>
                  <a:cubicBezTo>
                    <a:pt x="78" y="206"/>
                    <a:pt x="100" y="183"/>
                    <a:pt x="100" y="155"/>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26"/>
            <p:cNvSpPr>
              <a:spLocks/>
            </p:cNvSpPr>
            <p:nvPr/>
          </p:nvSpPr>
          <p:spPr bwMode="auto">
            <a:xfrm>
              <a:off x="4238" y="1422"/>
              <a:ext cx="176" cy="608"/>
            </a:xfrm>
            <a:custGeom>
              <a:avLst/>
              <a:gdLst>
                <a:gd name="T0" fmla="*/ 100 w 100"/>
                <a:gd name="T1" fmla="*/ 50 h 344"/>
                <a:gd name="T2" fmla="*/ 50 w 100"/>
                <a:gd name="T3" fmla="*/ 0 h 344"/>
                <a:gd name="T4" fmla="*/ 0 w 100"/>
                <a:gd name="T5" fmla="*/ 50 h 344"/>
                <a:gd name="T6" fmla="*/ 0 w 100"/>
                <a:gd name="T7" fmla="*/ 293 h 344"/>
                <a:gd name="T8" fmla="*/ 50 w 100"/>
                <a:gd name="T9" fmla="*/ 344 h 344"/>
                <a:gd name="T10" fmla="*/ 100 w 100"/>
                <a:gd name="T11" fmla="*/ 293 h 344"/>
                <a:gd name="T12" fmla="*/ 100 w 100"/>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0" h="344">
                  <a:moveTo>
                    <a:pt x="100" y="50"/>
                  </a:moveTo>
                  <a:cubicBezTo>
                    <a:pt x="100" y="23"/>
                    <a:pt x="78" y="0"/>
                    <a:pt x="50" y="0"/>
                  </a:cubicBezTo>
                  <a:cubicBezTo>
                    <a:pt x="22" y="0"/>
                    <a:pt x="0" y="23"/>
                    <a:pt x="0" y="50"/>
                  </a:cubicBezTo>
                  <a:cubicBezTo>
                    <a:pt x="0" y="293"/>
                    <a:pt x="0" y="293"/>
                    <a:pt x="0" y="293"/>
                  </a:cubicBezTo>
                  <a:cubicBezTo>
                    <a:pt x="0" y="321"/>
                    <a:pt x="22" y="344"/>
                    <a:pt x="50" y="344"/>
                  </a:cubicBezTo>
                  <a:cubicBezTo>
                    <a:pt x="78" y="344"/>
                    <a:pt x="100" y="321"/>
                    <a:pt x="100" y="293"/>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27"/>
            <p:cNvSpPr>
              <a:spLocks/>
            </p:cNvSpPr>
            <p:nvPr/>
          </p:nvSpPr>
          <p:spPr bwMode="auto">
            <a:xfrm>
              <a:off x="4725" y="1088"/>
              <a:ext cx="176" cy="1117"/>
            </a:xfrm>
            <a:custGeom>
              <a:avLst/>
              <a:gdLst>
                <a:gd name="T0" fmla="*/ 100 w 100"/>
                <a:gd name="T1" fmla="*/ 50 h 632"/>
                <a:gd name="T2" fmla="*/ 50 w 100"/>
                <a:gd name="T3" fmla="*/ 0 h 632"/>
                <a:gd name="T4" fmla="*/ 0 w 100"/>
                <a:gd name="T5" fmla="*/ 50 h 632"/>
                <a:gd name="T6" fmla="*/ 0 w 100"/>
                <a:gd name="T7" fmla="*/ 582 h 632"/>
                <a:gd name="T8" fmla="*/ 50 w 100"/>
                <a:gd name="T9" fmla="*/ 632 h 632"/>
                <a:gd name="T10" fmla="*/ 100 w 100"/>
                <a:gd name="T11" fmla="*/ 582 h 632"/>
                <a:gd name="T12" fmla="*/ 100 w 100"/>
                <a:gd name="T13" fmla="*/ 50 h 632"/>
              </a:gdLst>
              <a:ahLst/>
              <a:cxnLst>
                <a:cxn ang="0">
                  <a:pos x="T0" y="T1"/>
                </a:cxn>
                <a:cxn ang="0">
                  <a:pos x="T2" y="T3"/>
                </a:cxn>
                <a:cxn ang="0">
                  <a:pos x="T4" y="T5"/>
                </a:cxn>
                <a:cxn ang="0">
                  <a:pos x="T6" y="T7"/>
                </a:cxn>
                <a:cxn ang="0">
                  <a:pos x="T8" y="T9"/>
                </a:cxn>
                <a:cxn ang="0">
                  <a:pos x="T10" y="T11"/>
                </a:cxn>
                <a:cxn ang="0">
                  <a:pos x="T12" y="T13"/>
                </a:cxn>
              </a:cxnLst>
              <a:rect l="0" t="0" r="r" b="b"/>
              <a:pathLst>
                <a:path w="100" h="632">
                  <a:moveTo>
                    <a:pt x="100" y="50"/>
                  </a:moveTo>
                  <a:cubicBezTo>
                    <a:pt x="100" y="23"/>
                    <a:pt x="78" y="0"/>
                    <a:pt x="50" y="0"/>
                  </a:cubicBezTo>
                  <a:cubicBezTo>
                    <a:pt x="22" y="0"/>
                    <a:pt x="0" y="23"/>
                    <a:pt x="0" y="50"/>
                  </a:cubicBezTo>
                  <a:cubicBezTo>
                    <a:pt x="0" y="582"/>
                    <a:pt x="0" y="582"/>
                    <a:pt x="0" y="582"/>
                  </a:cubicBezTo>
                  <a:cubicBezTo>
                    <a:pt x="0" y="610"/>
                    <a:pt x="22" y="632"/>
                    <a:pt x="50" y="632"/>
                  </a:cubicBezTo>
                  <a:cubicBezTo>
                    <a:pt x="78" y="632"/>
                    <a:pt x="100" y="610"/>
                    <a:pt x="100" y="582"/>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28"/>
            <p:cNvSpPr>
              <a:spLocks/>
            </p:cNvSpPr>
            <p:nvPr/>
          </p:nvSpPr>
          <p:spPr bwMode="auto">
            <a:xfrm>
              <a:off x="5210" y="1422"/>
              <a:ext cx="178" cy="608"/>
            </a:xfrm>
            <a:custGeom>
              <a:avLst/>
              <a:gdLst>
                <a:gd name="T0" fmla="*/ 101 w 101"/>
                <a:gd name="T1" fmla="*/ 50 h 344"/>
                <a:gd name="T2" fmla="*/ 50 w 101"/>
                <a:gd name="T3" fmla="*/ 0 h 344"/>
                <a:gd name="T4" fmla="*/ 0 w 101"/>
                <a:gd name="T5" fmla="*/ 50 h 344"/>
                <a:gd name="T6" fmla="*/ 0 w 101"/>
                <a:gd name="T7" fmla="*/ 293 h 344"/>
                <a:gd name="T8" fmla="*/ 50 w 101"/>
                <a:gd name="T9" fmla="*/ 344 h 344"/>
                <a:gd name="T10" fmla="*/ 101 w 101"/>
                <a:gd name="T11" fmla="*/ 293 h 344"/>
                <a:gd name="T12" fmla="*/ 101 w 101"/>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1" h="344">
                  <a:moveTo>
                    <a:pt x="101" y="50"/>
                  </a:moveTo>
                  <a:cubicBezTo>
                    <a:pt x="101" y="23"/>
                    <a:pt x="78" y="0"/>
                    <a:pt x="50" y="0"/>
                  </a:cubicBezTo>
                  <a:cubicBezTo>
                    <a:pt x="22" y="0"/>
                    <a:pt x="0" y="23"/>
                    <a:pt x="0" y="50"/>
                  </a:cubicBezTo>
                  <a:cubicBezTo>
                    <a:pt x="0" y="293"/>
                    <a:pt x="0" y="293"/>
                    <a:pt x="0" y="293"/>
                  </a:cubicBezTo>
                  <a:cubicBezTo>
                    <a:pt x="0" y="321"/>
                    <a:pt x="22" y="344"/>
                    <a:pt x="50" y="344"/>
                  </a:cubicBezTo>
                  <a:cubicBezTo>
                    <a:pt x="78" y="344"/>
                    <a:pt x="101" y="321"/>
                    <a:pt x="101" y="293"/>
                  </a:cubicBezTo>
                  <a:lnTo>
                    <a:pt x="101"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5697" y="1666"/>
              <a:ext cx="177" cy="364"/>
            </a:xfrm>
            <a:custGeom>
              <a:avLst/>
              <a:gdLst>
                <a:gd name="T0" fmla="*/ 100 w 100"/>
                <a:gd name="T1" fmla="*/ 50 h 206"/>
                <a:gd name="T2" fmla="*/ 50 w 100"/>
                <a:gd name="T3" fmla="*/ 0 h 206"/>
                <a:gd name="T4" fmla="*/ 0 w 100"/>
                <a:gd name="T5" fmla="*/ 50 h 206"/>
                <a:gd name="T6" fmla="*/ 0 w 100"/>
                <a:gd name="T7" fmla="*/ 155 h 206"/>
                <a:gd name="T8" fmla="*/ 50 w 100"/>
                <a:gd name="T9" fmla="*/ 206 h 206"/>
                <a:gd name="T10" fmla="*/ 100 w 100"/>
                <a:gd name="T11" fmla="*/ 155 h 206"/>
                <a:gd name="T12" fmla="*/ 100 w 100"/>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0" h="206">
                  <a:moveTo>
                    <a:pt x="100" y="50"/>
                  </a:moveTo>
                  <a:cubicBezTo>
                    <a:pt x="100" y="23"/>
                    <a:pt x="78" y="0"/>
                    <a:pt x="50" y="0"/>
                  </a:cubicBezTo>
                  <a:cubicBezTo>
                    <a:pt x="22" y="0"/>
                    <a:pt x="0" y="23"/>
                    <a:pt x="0" y="50"/>
                  </a:cubicBezTo>
                  <a:cubicBezTo>
                    <a:pt x="0" y="155"/>
                    <a:pt x="0" y="155"/>
                    <a:pt x="0" y="155"/>
                  </a:cubicBezTo>
                  <a:cubicBezTo>
                    <a:pt x="0" y="183"/>
                    <a:pt x="22" y="206"/>
                    <a:pt x="50" y="206"/>
                  </a:cubicBezTo>
                  <a:cubicBezTo>
                    <a:pt x="78" y="206"/>
                    <a:pt x="100" y="183"/>
                    <a:pt x="100" y="155"/>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32"/>
          <p:cNvGrpSpPr>
            <a:grpSpLocks noChangeAspect="1"/>
          </p:cNvGrpSpPr>
          <p:nvPr/>
        </p:nvGrpSpPr>
        <p:grpSpPr bwMode="auto">
          <a:xfrm>
            <a:off x="8537427" y="2707306"/>
            <a:ext cx="820563" cy="343610"/>
            <a:chOff x="1806" y="1306"/>
            <a:chExt cx="4066" cy="1704"/>
          </a:xfrm>
        </p:grpSpPr>
        <p:sp>
          <p:nvSpPr>
            <p:cNvPr id="53" name="Freeform 33"/>
            <p:cNvSpPr>
              <a:spLocks noEditPoints="1"/>
            </p:cNvSpPr>
            <p:nvPr/>
          </p:nvSpPr>
          <p:spPr bwMode="auto">
            <a:xfrm>
              <a:off x="1806" y="1306"/>
              <a:ext cx="1391" cy="402"/>
            </a:xfrm>
            <a:custGeom>
              <a:avLst/>
              <a:gdLst>
                <a:gd name="T0" fmla="*/ 1304 w 1391"/>
                <a:gd name="T1" fmla="*/ 315 h 402"/>
                <a:gd name="T2" fmla="*/ 87 w 1391"/>
                <a:gd name="T3" fmla="*/ 315 h 402"/>
                <a:gd name="T4" fmla="*/ 87 w 1391"/>
                <a:gd name="T5" fmla="*/ 89 h 402"/>
                <a:gd name="T6" fmla="*/ 1304 w 1391"/>
                <a:gd name="T7" fmla="*/ 89 h 402"/>
                <a:gd name="T8" fmla="*/ 1304 w 1391"/>
                <a:gd name="T9" fmla="*/ 315 h 402"/>
                <a:gd name="T10" fmla="*/ 1304 w 1391"/>
                <a:gd name="T11" fmla="*/ 315 h 402"/>
                <a:gd name="T12" fmla="*/ 1391 w 1391"/>
                <a:gd name="T13" fmla="*/ 0 h 402"/>
                <a:gd name="T14" fmla="*/ 0 w 1391"/>
                <a:gd name="T15" fmla="*/ 0 h 402"/>
                <a:gd name="T16" fmla="*/ 0 w 1391"/>
                <a:gd name="T17" fmla="*/ 402 h 402"/>
                <a:gd name="T18" fmla="*/ 1391 w 1391"/>
                <a:gd name="T19" fmla="*/ 402 h 402"/>
                <a:gd name="T20" fmla="*/ 1391 w 1391"/>
                <a:gd name="T2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1" h="402">
                  <a:moveTo>
                    <a:pt x="1304" y="315"/>
                  </a:moveTo>
                  <a:lnTo>
                    <a:pt x="87" y="315"/>
                  </a:lnTo>
                  <a:lnTo>
                    <a:pt x="87" y="89"/>
                  </a:lnTo>
                  <a:lnTo>
                    <a:pt x="1304" y="89"/>
                  </a:lnTo>
                  <a:lnTo>
                    <a:pt x="1304" y="315"/>
                  </a:lnTo>
                  <a:lnTo>
                    <a:pt x="1304" y="315"/>
                  </a:lnTo>
                  <a:close/>
                  <a:moveTo>
                    <a:pt x="1391" y="0"/>
                  </a:moveTo>
                  <a:lnTo>
                    <a:pt x="0" y="0"/>
                  </a:lnTo>
                  <a:lnTo>
                    <a:pt x="0" y="402"/>
                  </a:lnTo>
                  <a:lnTo>
                    <a:pt x="1391" y="402"/>
                  </a:lnTo>
                  <a:lnTo>
                    <a:pt x="1391" y="0"/>
                  </a:lnTo>
                  <a:close/>
                </a:path>
              </a:pathLst>
            </a:custGeom>
            <a:solidFill>
              <a:srgbClr val="00AF8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4"/>
            <p:cNvSpPr>
              <a:spLocks/>
            </p:cNvSpPr>
            <p:nvPr/>
          </p:nvSpPr>
          <p:spPr bwMode="auto">
            <a:xfrm>
              <a:off x="1806" y="1970"/>
              <a:ext cx="330" cy="400"/>
            </a:xfrm>
            <a:custGeom>
              <a:avLst/>
              <a:gdLst>
                <a:gd name="T0" fmla="*/ 87 w 330"/>
                <a:gd name="T1" fmla="*/ 400 h 400"/>
                <a:gd name="T2" fmla="*/ 0 w 330"/>
                <a:gd name="T3" fmla="*/ 400 h 400"/>
                <a:gd name="T4" fmla="*/ 0 w 330"/>
                <a:gd name="T5" fmla="*/ 0 h 400"/>
                <a:gd name="T6" fmla="*/ 87 w 330"/>
                <a:gd name="T7" fmla="*/ 0 h 400"/>
                <a:gd name="T8" fmla="*/ 87 w 330"/>
                <a:gd name="T9" fmla="*/ 157 h 400"/>
                <a:gd name="T10" fmla="*/ 242 w 330"/>
                <a:gd name="T11" fmla="*/ 157 h 400"/>
                <a:gd name="T12" fmla="*/ 242 w 330"/>
                <a:gd name="T13" fmla="*/ 0 h 400"/>
                <a:gd name="T14" fmla="*/ 330 w 330"/>
                <a:gd name="T15" fmla="*/ 0 h 400"/>
                <a:gd name="T16" fmla="*/ 330 w 330"/>
                <a:gd name="T17" fmla="*/ 400 h 400"/>
                <a:gd name="T18" fmla="*/ 242 w 330"/>
                <a:gd name="T19" fmla="*/ 400 h 400"/>
                <a:gd name="T20" fmla="*/ 242 w 330"/>
                <a:gd name="T21" fmla="*/ 233 h 400"/>
                <a:gd name="T22" fmla="*/ 87 w 330"/>
                <a:gd name="T23" fmla="*/ 233 h 400"/>
                <a:gd name="T24" fmla="*/ 87 w 330"/>
                <a:gd name="T2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400">
                  <a:moveTo>
                    <a:pt x="87" y="400"/>
                  </a:moveTo>
                  <a:lnTo>
                    <a:pt x="0" y="400"/>
                  </a:lnTo>
                  <a:lnTo>
                    <a:pt x="0" y="0"/>
                  </a:lnTo>
                  <a:lnTo>
                    <a:pt x="87" y="0"/>
                  </a:lnTo>
                  <a:lnTo>
                    <a:pt x="87" y="157"/>
                  </a:lnTo>
                  <a:lnTo>
                    <a:pt x="242" y="157"/>
                  </a:lnTo>
                  <a:lnTo>
                    <a:pt x="242" y="0"/>
                  </a:lnTo>
                  <a:lnTo>
                    <a:pt x="330" y="0"/>
                  </a:lnTo>
                  <a:lnTo>
                    <a:pt x="330" y="400"/>
                  </a:lnTo>
                  <a:lnTo>
                    <a:pt x="242" y="400"/>
                  </a:lnTo>
                  <a:lnTo>
                    <a:pt x="242" y="233"/>
                  </a:lnTo>
                  <a:lnTo>
                    <a:pt x="87" y="233"/>
                  </a:lnTo>
                  <a:lnTo>
                    <a:pt x="87" y="400"/>
                  </a:lnTo>
                  <a:close/>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5"/>
            <p:cNvSpPr>
              <a:spLocks/>
            </p:cNvSpPr>
            <p:nvPr/>
          </p:nvSpPr>
          <p:spPr bwMode="auto">
            <a:xfrm>
              <a:off x="1806" y="1970"/>
              <a:ext cx="330" cy="400"/>
            </a:xfrm>
            <a:custGeom>
              <a:avLst/>
              <a:gdLst>
                <a:gd name="T0" fmla="*/ 87 w 330"/>
                <a:gd name="T1" fmla="*/ 400 h 400"/>
                <a:gd name="T2" fmla="*/ 0 w 330"/>
                <a:gd name="T3" fmla="*/ 400 h 400"/>
                <a:gd name="T4" fmla="*/ 0 w 330"/>
                <a:gd name="T5" fmla="*/ 0 h 400"/>
                <a:gd name="T6" fmla="*/ 87 w 330"/>
                <a:gd name="T7" fmla="*/ 0 h 400"/>
                <a:gd name="T8" fmla="*/ 87 w 330"/>
                <a:gd name="T9" fmla="*/ 157 h 400"/>
                <a:gd name="T10" fmla="*/ 242 w 330"/>
                <a:gd name="T11" fmla="*/ 157 h 400"/>
                <a:gd name="T12" fmla="*/ 242 w 330"/>
                <a:gd name="T13" fmla="*/ 0 h 400"/>
                <a:gd name="T14" fmla="*/ 330 w 330"/>
                <a:gd name="T15" fmla="*/ 0 h 400"/>
                <a:gd name="T16" fmla="*/ 330 w 330"/>
                <a:gd name="T17" fmla="*/ 400 h 400"/>
                <a:gd name="T18" fmla="*/ 242 w 330"/>
                <a:gd name="T19" fmla="*/ 400 h 400"/>
                <a:gd name="T20" fmla="*/ 242 w 330"/>
                <a:gd name="T21" fmla="*/ 233 h 400"/>
                <a:gd name="T22" fmla="*/ 87 w 330"/>
                <a:gd name="T23" fmla="*/ 233 h 400"/>
                <a:gd name="T24" fmla="*/ 87 w 330"/>
                <a:gd name="T2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400">
                  <a:moveTo>
                    <a:pt x="87" y="400"/>
                  </a:moveTo>
                  <a:lnTo>
                    <a:pt x="0" y="400"/>
                  </a:lnTo>
                  <a:lnTo>
                    <a:pt x="0" y="0"/>
                  </a:lnTo>
                  <a:lnTo>
                    <a:pt x="87" y="0"/>
                  </a:lnTo>
                  <a:lnTo>
                    <a:pt x="87" y="157"/>
                  </a:lnTo>
                  <a:lnTo>
                    <a:pt x="242" y="157"/>
                  </a:lnTo>
                  <a:lnTo>
                    <a:pt x="242" y="0"/>
                  </a:lnTo>
                  <a:lnTo>
                    <a:pt x="330" y="0"/>
                  </a:lnTo>
                  <a:lnTo>
                    <a:pt x="330" y="400"/>
                  </a:lnTo>
                  <a:lnTo>
                    <a:pt x="242" y="400"/>
                  </a:lnTo>
                  <a:lnTo>
                    <a:pt x="242" y="233"/>
                  </a:lnTo>
                  <a:lnTo>
                    <a:pt x="87" y="233"/>
                  </a:lnTo>
                  <a:lnTo>
                    <a:pt x="87" y="40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36"/>
            <p:cNvSpPr>
              <a:spLocks noEditPoints="1"/>
            </p:cNvSpPr>
            <p:nvPr/>
          </p:nvSpPr>
          <p:spPr bwMode="auto">
            <a:xfrm>
              <a:off x="2185" y="2078"/>
              <a:ext cx="263" cy="299"/>
            </a:xfrm>
            <a:custGeom>
              <a:avLst/>
              <a:gdLst>
                <a:gd name="T0" fmla="*/ 46 w 149"/>
                <a:gd name="T1" fmla="*/ 66 h 169"/>
                <a:gd name="T2" fmla="*/ 105 w 149"/>
                <a:gd name="T3" fmla="*/ 66 h 169"/>
                <a:gd name="T4" fmla="*/ 78 w 149"/>
                <a:gd name="T5" fmla="*/ 38 h 169"/>
                <a:gd name="T6" fmla="*/ 46 w 149"/>
                <a:gd name="T7" fmla="*/ 66 h 169"/>
                <a:gd name="T8" fmla="*/ 84 w 149"/>
                <a:gd name="T9" fmla="*/ 169 h 169"/>
                <a:gd name="T10" fmla="*/ 0 w 149"/>
                <a:gd name="T11" fmla="*/ 85 h 169"/>
                <a:gd name="T12" fmla="*/ 77 w 149"/>
                <a:gd name="T13" fmla="*/ 0 h 169"/>
                <a:gd name="T14" fmla="*/ 149 w 149"/>
                <a:gd name="T15" fmla="*/ 81 h 169"/>
                <a:gd name="T16" fmla="*/ 149 w 149"/>
                <a:gd name="T17" fmla="*/ 99 h 169"/>
                <a:gd name="T18" fmla="*/ 46 w 149"/>
                <a:gd name="T19" fmla="*/ 99 h 169"/>
                <a:gd name="T20" fmla="*/ 91 w 149"/>
                <a:gd name="T21" fmla="*/ 130 h 169"/>
                <a:gd name="T22" fmla="*/ 136 w 149"/>
                <a:gd name="T23" fmla="*/ 117 h 169"/>
                <a:gd name="T24" fmla="*/ 138 w 149"/>
                <a:gd name="T25" fmla="*/ 117 h 169"/>
                <a:gd name="T26" fmla="*/ 138 w 149"/>
                <a:gd name="T27" fmla="*/ 155 h 169"/>
                <a:gd name="T28" fmla="*/ 84 w 149"/>
                <a:gd name="T29"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69">
                  <a:moveTo>
                    <a:pt x="46" y="66"/>
                  </a:moveTo>
                  <a:cubicBezTo>
                    <a:pt x="105" y="66"/>
                    <a:pt x="105" y="66"/>
                    <a:pt x="105" y="66"/>
                  </a:cubicBezTo>
                  <a:cubicBezTo>
                    <a:pt x="104" y="49"/>
                    <a:pt x="97" y="38"/>
                    <a:pt x="78" y="38"/>
                  </a:cubicBezTo>
                  <a:cubicBezTo>
                    <a:pt x="63" y="38"/>
                    <a:pt x="51" y="44"/>
                    <a:pt x="46" y="66"/>
                  </a:cubicBezTo>
                  <a:close/>
                  <a:moveTo>
                    <a:pt x="84" y="169"/>
                  </a:moveTo>
                  <a:cubicBezTo>
                    <a:pt x="34" y="169"/>
                    <a:pt x="0" y="137"/>
                    <a:pt x="0" y="85"/>
                  </a:cubicBezTo>
                  <a:cubicBezTo>
                    <a:pt x="0" y="35"/>
                    <a:pt x="33" y="0"/>
                    <a:pt x="77" y="0"/>
                  </a:cubicBezTo>
                  <a:cubicBezTo>
                    <a:pt x="125" y="0"/>
                    <a:pt x="149" y="32"/>
                    <a:pt x="149" y="81"/>
                  </a:cubicBezTo>
                  <a:cubicBezTo>
                    <a:pt x="149" y="99"/>
                    <a:pt x="149" y="99"/>
                    <a:pt x="149" y="99"/>
                  </a:cubicBezTo>
                  <a:cubicBezTo>
                    <a:pt x="46" y="99"/>
                    <a:pt x="46" y="99"/>
                    <a:pt x="46" y="99"/>
                  </a:cubicBezTo>
                  <a:cubicBezTo>
                    <a:pt x="52" y="124"/>
                    <a:pt x="72" y="130"/>
                    <a:pt x="91" y="130"/>
                  </a:cubicBezTo>
                  <a:cubicBezTo>
                    <a:pt x="108" y="130"/>
                    <a:pt x="121" y="127"/>
                    <a:pt x="136" y="117"/>
                  </a:cubicBezTo>
                  <a:cubicBezTo>
                    <a:pt x="138" y="117"/>
                    <a:pt x="138" y="117"/>
                    <a:pt x="138" y="117"/>
                  </a:cubicBezTo>
                  <a:cubicBezTo>
                    <a:pt x="138" y="155"/>
                    <a:pt x="138" y="155"/>
                    <a:pt x="138" y="155"/>
                  </a:cubicBezTo>
                  <a:cubicBezTo>
                    <a:pt x="125" y="164"/>
                    <a:pt x="106" y="169"/>
                    <a:pt x="84" y="169"/>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37"/>
            <p:cNvSpPr>
              <a:spLocks/>
            </p:cNvSpPr>
            <p:nvPr/>
          </p:nvSpPr>
          <p:spPr bwMode="auto">
            <a:xfrm>
              <a:off x="2468" y="2085"/>
              <a:ext cx="416" cy="285"/>
            </a:xfrm>
            <a:custGeom>
              <a:avLst/>
              <a:gdLst>
                <a:gd name="T0" fmla="*/ 208 w 416"/>
                <a:gd name="T1" fmla="*/ 117 h 285"/>
                <a:gd name="T2" fmla="*/ 162 w 416"/>
                <a:gd name="T3" fmla="*/ 285 h 285"/>
                <a:gd name="T4" fmla="*/ 86 w 416"/>
                <a:gd name="T5" fmla="*/ 285 h 285"/>
                <a:gd name="T6" fmla="*/ 0 w 416"/>
                <a:gd name="T7" fmla="*/ 3 h 285"/>
                <a:gd name="T8" fmla="*/ 0 w 416"/>
                <a:gd name="T9" fmla="*/ 0 h 285"/>
                <a:gd name="T10" fmla="*/ 83 w 416"/>
                <a:gd name="T11" fmla="*/ 0 h 285"/>
                <a:gd name="T12" fmla="*/ 130 w 416"/>
                <a:gd name="T13" fmla="*/ 168 h 285"/>
                <a:gd name="T14" fmla="*/ 175 w 416"/>
                <a:gd name="T15" fmla="*/ 0 h 285"/>
                <a:gd name="T16" fmla="*/ 243 w 416"/>
                <a:gd name="T17" fmla="*/ 0 h 285"/>
                <a:gd name="T18" fmla="*/ 287 w 416"/>
                <a:gd name="T19" fmla="*/ 168 h 285"/>
                <a:gd name="T20" fmla="*/ 337 w 416"/>
                <a:gd name="T21" fmla="*/ 0 h 285"/>
                <a:gd name="T22" fmla="*/ 416 w 416"/>
                <a:gd name="T23" fmla="*/ 0 h 285"/>
                <a:gd name="T24" fmla="*/ 416 w 416"/>
                <a:gd name="T25" fmla="*/ 3 h 285"/>
                <a:gd name="T26" fmla="*/ 330 w 416"/>
                <a:gd name="T27" fmla="*/ 285 h 285"/>
                <a:gd name="T28" fmla="*/ 254 w 416"/>
                <a:gd name="T29" fmla="*/ 285 h 285"/>
                <a:gd name="T30" fmla="*/ 208 w 416"/>
                <a:gd name="T31" fmla="*/ 11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285">
                  <a:moveTo>
                    <a:pt x="208" y="117"/>
                  </a:moveTo>
                  <a:lnTo>
                    <a:pt x="162" y="285"/>
                  </a:lnTo>
                  <a:lnTo>
                    <a:pt x="86" y="285"/>
                  </a:lnTo>
                  <a:lnTo>
                    <a:pt x="0" y="3"/>
                  </a:lnTo>
                  <a:lnTo>
                    <a:pt x="0" y="0"/>
                  </a:lnTo>
                  <a:lnTo>
                    <a:pt x="83" y="0"/>
                  </a:lnTo>
                  <a:lnTo>
                    <a:pt x="130" y="168"/>
                  </a:lnTo>
                  <a:lnTo>
                    <a:pt x="175" y="0"/>
                  </a:lnTo>
                  <a:lnTo>
                    <a:pt x="243" y="0"/>
                  </a:lnTo>
                  <a:lnTo>
                    <a:pt x="287" y="168"/>
                  </a:lnTo>
                  <a:lnTo>
                    <a:pt x="337" y="0"/>
                  </a:lnTo>
                  <a:lnTo>
                    <a:pt x="416" y="0"/>
                  </a:lnTo>
                  <a:lnTo>
                    <a:pt x="416" y="3"/>
                  </a:lnTo>
                  <a:lnTo>
                    <a:pt x="330" y="285"/>
                  </a:lnTo>
                  <a:lnTo>
                    <a:pt x="254" y="285"/>
                  </a:lnTo>
                  <a:lnTo>
                    <a:pt x="208" y="117"/>
                  </a:lnTo>
                  <a:close/>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38"/>
            <p:cNvSpPr>
              <a:spLocks/>
            </p:cNvSpPr>
            <p:nvPr/>
          </p:nvSpPr>
          <p:spPr bwMode="auto">
            <a:xfrm>
              <a:off x="2468" y="2085"/>
              <a:ext cx="416" cy="285"/>
            </a:xfrm>
            <a:custGeom>
              <a:avLst/>
              <a:gdLst>
                <a:gd name="T0" fmla="*/ 208 w 416"/>
                <a:gd name="T1" fmla="*/ 117 h 285"/>
                <a:gd name="T2" fmla="*/ 162 w 416"/>
                <a:gd name="T3" fmla="*/ 285 h 285"/>
                <a:gd name="T4" fmla="*/ 86 w 416"/>
                <a:gd name="T5" fmla="*/ 285 h 285"/>
                <a:gd name="T6" fmla="*/ 0 w 416"/>
                <a:gd name="T7" fmla="*/ 3 h 285"/>
                <a:gd name="T8" fmla="*/ 0 w 416"/>
                <a:gd name="T9" fmla="*/ 0 h 285"/>
                <a:gd name="T10" fmla="*/ 83 w 416"/>
                <a:gd name="T11" fmla="*/ 0 h 285"/>
                <a:gd name="T12" fmla="*/ 130 w 416"/>
                <a:gd name="T13" fmla="*/ 168 h 285"/>
                <a:gd name="T14" fmla="*/ 175 w 416"/>
                <a:gd name="T15" fmla="*/ 0 h 285"/>
                <a:gd name="T16" fmla="*/ 243 w 416"/>
                <a:gd name="T17" fmla="*/ 0 h 285"/>
                <a:gd name="T18" fmla="*/ 287 w 416"/>
                <a:gd name="T19" fmla="*/ 168 h 285"/>
                <a:gd name="T20" fmla="*/ 337 w 416"/>
                <a:gd name="T21" fmla="*/ 0 h 285"/>
                <a:gd name="T22" fmla="*/ 416 w 416"/>
                <a:gd name="T23" fmla="*/ 0 h 285"/>
                <a:gd name="T24" fmla="*/ 416 w 416"/>
                <a:gd name="T25" fmla="*/ 3 h 285"/>
                <a:gd name="T26" fmla="*/ 330 w 416"/>
                <a:gd name="T27" fmla="*/ 285 h 285"/>
                <a:gd name="T28" fmla="*/ 254 w 416"/>
                <a:gd name="T29" fmla="*/ 285 h 285"/>
                <a:gd name="T30" fmla="*/ 208 w 416"/>
                <a:gd name="T31" fmla="*/ 11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285">
                  <a:moveTo>
                    <a:pt x="208" y="117"/>
                  </a:moveTo>
                  <a:lnTo>
                    <a:pt x="162" y="285"/>
                  </a:lnTo>
                  <a:lnTo>
                    <a:pt x="86" y="285"/>
                  </a:lnTo>
                  <a:lnTo>
                    <a:pt x="0" y="3"/>
                  </a:lnTo>
                  <a:lnTo>
                    <a:pt x="0" y="0"/>
                  </a:lnTo>
                  <a:lnTo>
                    <a:pt x="83" y="0"/>
                  </a:lnTo>
                  <a:lnTo>
                    <a:pt x="130" y="168"/>
                  </a:lnTo>
                  <a:lnTo>
                    <a:pt x="175" y="0"/>
                  </a:lnTo>
                  <a:lnTo>
                    <a:pt x="243" y="0"/>
                  </a:lnTo>
                  <a:lnTo>
                    <a:pt x="287" y="168"/>
                  </a:lnTo>
                  <a:lnTo>
                    <a:pt x="337" y="0"/>
                  </a:lnTo>
                  <a:lnTo>
                    <a:pt x="416" y="0"/>
                  </a:lnTo>
                  <a:lnTo>
                    <a:pt x="416" y="3"/>
                  </a:lnTo>
                  <a:lnTo>
                    <a:pt x="330" y="285"/>
                  </a:lnTo>
                  <a:lnTo>
                    <a:pt x="254" y="285"/>
                  </a:lnTo>
                  <a:lnTo>
                    <a:pt x="208" y="117"/>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39"/>
            <p:cNvSpPr>
              <a:spLocks/>
            </p:cNvSpPr>
            <p:nvPr/>
          </p:nvSpPr>
          <p:spPr bwMode="auto">
            <a:xfrm>
              <a:off x="2928" y="1970"/>
              <a:ext cx="129" cy="407"/>
            </a:xfrm>
            <a:custGeom>
              <a:avLst/>
              <a:gdLst>
                <a:gd name="T0" fmla="*/ 55 w 73"/>
                <a:gd name="T1" fmla="*/ 230 h 230"/>
                <a:gd name="T2" fmla="*/ 0 w 73"/>
                <a:gd name="T3" fmla="*/ 178 h 230"/>
                <a:gd name="T4" fmla="*/ 0 w 73"/>
                <a:gd name="T5" fmla="*/ 0 h 230"/>
                <a:gd name="T6" fmla="*/ 48 w 73"/>
                <a:gd name="T7" fmla="*/ 0 h 230"/>
                <a:gd name="T8" fmla="*/ 48 w 73"/>
                <a:gd name="T9" fmla="*/ 174 h 230"/>
                <a:gd name="T10" fmla="*/ 61 w 73"/>
                <a:gd name="T11" fmla="*/ 189 h 230"/>
                <a:gd name="T12" fmla="*/ 72 w 73"/>
                <a:gd name="T13" fmla="*/ 187 h 230"/>
                <a:gd name="T14" fmla="*/ 73 w 73"/>
                <a:gd name="T15" fmla="*/ 187 h 230"/>
                <a:gd name="T16" fmla="*/ 73 w 73"/>
                <a:gd name="T17" fmla="*/ 227 h 230"/>
                <a:gd name="T18" fmla="*/ 55 w 73"/>
                <a:gd name="T19"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230">
                  <a:moveTo>
                    <a:pt x="55" y="230"/>
                  </a:moveTo>
                  <a:cubicBezTo>
                    <a:pt x="16" y="230"/>
                    <a:pt x="0" y="214"/>
                    <a:pt x="0" y="178"/>
                  </a:cubicBezTo>
                  <a:cubicBezTo>
                    <a:pt x="0" y="0"/>
                    <a:pt x="0" y="0"/>
                    <a:pt x="0" y="0"/>
                  </a:cubicBezTo>
                  <a:cubicBezTo>
                    <a:pt x="48" y="0"/>
                    <a:pt x="48" y="0"/>
                    <a:pt x="48" y="0"/>
                  </a:cubicBezTo>
                  <a:cubicBezTo>
                    <a:pt x="48" y="174"/>
                    <a:pt x="48" y="174"/>
                    <a:pt x="48" y="174"/>
                  </a:cubicBezTo>
                  <a:cubicBezTo>
                    <a:pt x="48" y="185"/>
                    <a:pt x="52" y="189"/>
                    <a:pt x="61" y="189"/>
                  </a:cubicBezTo>
                  <a:cubicBezTo>
                    <a:pt x="65" y="189"/>
                    <a:pt x="69" y="188"/>
                    <a:pt x="72" y="187"/>
                  </a:cubicBezTo>
                  <a:cubicBezTo>
                    <a:pt x="73" y="187"/>
                    <a:pt x="73" y="187"/>
                    <a:pt x="73" y="187"/>
                  </a:cubicBezTo>
                  <a:cubicBezTo>
                    <a:pt x="73" y="227"/>
                    <a:pt x="73" y="227"/>
                    <a:pt x="73" y="227"/>
                  </a:cubicBezTo>
                  <a:cubicBezTo>
                    <a:pt x="69" y="228"/>
                    <a:pt x="62" y="230"/>
                    <a:pt x="55" y="230"/>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082" y="2078"/>
              <a:ext cx="263" cy="299"/>
            </a:xfrm>
            <a:custGeom>
              <a:avLst/>
              <a:gdLst>
                <a:gd name="T0" fmla="*/ 46 w 149"/>
                <a:gd name="T1" fmla="*/ 66 h 169"/>
                <a:gd name="T2" fmla="*/ 105 w 149"/>
                <a:gd name="T3" fmla="*/ 66 h 169"/>
                <a:gd name="T4" fmla="*/ 78 w 149"/>
                <a:gd name="T5" fmla="*/ 38 h 169"/>
                <a:gd name="T6" fmla="*/ 46 w 149"/>
                <a:gd name="T7" fmla="*/ 66 h 169"/>
                <a:gd name="T8" fmla="*/ 84 w 149"/>
                <a:gd name="T9" fmla="*/ 169 h 169"/>
                <a:gd name="T10" fmla="*/ 0 w 149"/>
                <a:gd name="T11" fmla="*/ 85 h 169"/>
                <a:gd name="T12" fmla="*/ 77 w 149"/>
                <a:gd name="T13" fmla="*/ 0 h 169"/>
                <a:gd name="T14" fmla="*/ 149 w 149"/>
                <a:gd name="T15" fmla="*/ 81 h 169"/>
                <a:gd name="T16" fmla="*/ 149 w 149"/>
                <a:gd name="T17" fmla="*/ 99 h 169"/>
                <a:gd name="T18" fmla="*/ 46 w 149"/>
                <a:gd name="T19" fmla="*/ 99 h 169"/>
                <a:gd name="T20" fmla="*/ 91 w 149"/>
                <a:gd name="T21" fmla="*/ 130 h 169"/>
                <a:gd name="T22" fmla="*/ 136 w 149"/>
                <a:gd name="T23" fmla="*/ 117 h 169"/>
                <a:gd name="T24" fmla="*/ 138 w 149"/>
                <a:gd name="T25" fmla="*/ 117 h 169"/>
                <a:gd name="T26" fmla="*/ 138 w 149"/>
                <a:gd name="T27" fmla="*/ 155 h 169"/>
                <a:gd name="T28" fmla="*/ 84 w 149"/>
                <a:gd name="T29"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69">
                  <a:moveTo>
                    <a:pt x="46" y="66"/>
                  </a:moveTo>
                  <a:cubicBezTo>
                    <a:pt x="105" y="66"/>
                    <a:pt x="105" y="66"/>
                    <a:pt x="105" y="66"/>
                  </a:cubicBezTo>
                  <a:cubicBezTo>
                    <a:pt x="104" y="49"/>
                    <a:pt x="97" y="38"/>
                    <a:pt x="78" y="38"/>
                  </a:cubicBezTo>
                  <a:cubicBezTo>
                    <a:pt x="63" y="38"/>
                    <a:pt x="51" y="44"/>
                    <a:pt x="46" y="66"/>
                  </a:cubicBezTo>
                  <a:close/>
                  <a:moveTo>
                    <a:pt x="84" y="169"/>
                  </a:moveTo>
                  <a:cubicBezTo>
                    <a:pt x="34" y="169"/>
                    <a:pt x="0" y="137"/>
                    <a:pt x="0" y="85"/>
                  </a:cubicBezTo>
                  <a:cubicBezTo>
                    <a:pt x="0" y="35"/>
                    <a:pt x="33" y="0"/>
                    <a:pt x="77" y="0"/>
                  </a:cubicBezTo>
                  <a:cubicBezTo>
                    <a:pt x="125" y="0"/>
                    <a:pt x="149" y="32"/>
                    <a:pt x="149" y="81"/>
                  </a:cubicBezTo>
                  <a:cubicBezTo>
                    <a:pt x="149" y="99"/>
                    <a:pt x="149" y="99"/>
                    <a:pt x="149" y="99"/>
                  </a:cubicBezTo>
                  <a:cubicBezTo>
                    <a:pt x="46" y="99"/>
                    <a:pt x="46" y="99"/>
                    <a:pt x="46" y="99"/>
                  </a:cubicBezTo>
                  <a:cubicBezTo>
                    <a:pt x="52" y="124"/>
                    <a:pt x="72" y="130"/>
                    <a:pt x="91" y="130"/>
                  </a:cubicBezTo>
                  <a:cubicBezTo>
                    <a:pt x="108" y="130"/>
                    <a:pt x="121" y="127"/>
                    <a:pt x="136" y="117"/>
                  </a:cubicBezTo>
                  <a:cubicBezTo>
                    <a:pt x="138" y="117"/>
                    <a:pt x="138" y="117"/>
                    <a:pt x="138" y="117"/>
                  </a:cubicBezTo>
                  <a:cubicBezTo>
                    <a:pt x="138" y="155"/>
                    <a:pt x="138" y="155"/>
                    <a:pt x="138" y="155"/>
                  </a:cubicBezTo>
                  <a:cubicBezTo>
                    <a:pt x="125" y="164"/>
                    <a:pt x="106" y="169"/>
                    <a:pt x="84" y="169"/>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p:cNvSpPr>
            <p:nvPr/>
          </p:nvSpPr>
          <p:spPr bwMode="auto">
            <a:xfrm>
              <a:off x="3371" y="2007"/>
              <a:ext cx="383" cy="370"/>
            </a:xfrm>
            <a:custGeom>
              <a:avLst/>
              <a:gdLst>
                <a:gd name="T0" fmla="*/ 182 w 217"/>
                <a:gd name="T1" fmla="*/ 44 h 209"/>
                <a:gd name="T2" fmla="*/ 217 w 217"/>
                <a:gd name="T3" fmla="*/ 44 h 209"/>
                <a:gd name="T4" fmla="*/ 217 w 217"/>
                <a:gd name="T5" fmla="*/ 82 h 209"/>
                <a:gd name="T6" fmla="*/ 182 w 217"/>
                <a:gd name="T7" fmla="*/ 82 h 209"/>
                <a:gd name="T8" fmla="*/ 182 w 217"/>
                <a:gd name="T9" fmla="*/ 148 h 209"/>
                <a:gd name="T10" fmla="*/ 201 w 217"/>
                <a:gd name="T11" fmla="*/ 168 h 209"/>
                <a:gd name="T12" fmla="*/ 216 w 217"/>
                <a:gd name="T13" fmla="*/ 166 h 209"/>
                <a:gd name="T14" fmla="*/ 217 w 217"/>
                <a:gd name="T15" fmla="*/ 166 h 209"/>
                <a:gd name="T16" fmla="*/ 217 w 217"/>
                <a:gd name="T17" fmla="*/ 204 h 209"/>
                <a:gd name="T18" fmla="*/ 188 w 217"/>
                <a:gd name="T19" fmla="*/ 209 h 209"/>
                <a:gd name="T20" fmla="*/ 134 w 217"/>
                <a:gd name="T21" fmla="*/ 150 h 209"/>
                <a:gd name="T22" fmla="*/ 134 w 217"/>
                <a:gd name="T23" fmla="*/ 82 h 209"/>
                <a:gd name="T24" fmla="*/ 72 w 217"/>
                <a:gd name="T25" fmla="*/ 82 h 209"/>
                <a:gd name="T26" fmla="*/ 72 w 217"/>
                <a:gd name="T27" fmla="*/ 148 h 209"/>
                <a:gd name="T28" fmla="*/ 92 w 217"/>
                <a:gd name="T29" fmla="*/ 168 h 209"/>
                <a:gd name="T30" fmla="*/ 107 w 217"/>
                <a:gd name="T31" fmla="*/ 166 h 209"/>
                <a:gd name="T32" fmla="*/ 108 w 217"/>
                <a:gd name="T33" fmla="*/ 166 h 209"/>
                <a:gd name="T34" fmla="*/ 108 w 217"/>
                <a:gd name="T35" fmla="*/ 204 h 209"/>
                <a:gd name="T36" fmla="*/ 79 w 217"/>
                <a:gd name="T37" fmla="*/ 209 h 209"/>
                <a:gd name="T38" fmla="*/ 25 w 217"/>
                <a:gd name="T39" fmla="*/ 150 h 209"/>
                <a:gd name="T40" fmla="*/ 25 w 217"/>
                <a:gd name="T41" fmla="*/ 82 h 209"/>
                <a:gd name="T42" fmla="*/ 0 w 217"/>
                <a:gd name="T43" fmla="*/ 82 h 209"/>
                <a:gd name="T44" fmla="*/ 0 w 217"/>
                <a:gd name="T45" fmla="*/ 44 h 209"/>
                <a:gd name="T46" fmla="*/ 25 w 217"/>
                <a:gd name="T47" fmla="*/ 44 h 209"/>
                <a:gd name="T48" fmla="*/ 25 w 217"/>
                <a:gd name="T49" fmla="*/ 0 h 209"/>
                <a:gd name="T50" fmla="*/ 72 w 217"/>
                <a:gd name="T51" fmla="*/ 0 h 209"/>
                <a:gd name="T52" fmla="*/ 72 w 217"/>
                <a:gd name="T53" fmla="*/ 44 h 209"/>
                <a:gd name="T54" fmla="*/ 134 w 217"/>
                <a:gd name="T55" fmla="*/ 44 h 209"/>
                <a:gd name="T56" fmla="*/ 134 w 217"/>
                <a:gd name="T57" fmla="*/ 0 h 209"/>
                <a:gd name="T58" fmla="*/ 182 w 217"/>
                <a:gd name="T59" fmla="*/ 0 h 209"/>
                <a:gd name="T60" fmla="*/ 182 w 217"/>
                <a:gd name="T61" fmla="*/ 4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7" h="209">
                  <a:moveTo>
                    <a:pt x="182" y="44"/>
                  </a:moveTo>
                  <a:cubicBezTo>
                    <a:pt x="217" y="44"/>
                    <a:pt x="217" y="44"/>
                    <a:pt x="217" y="44"/>
                  </a:cubicBezTo>
                  <a:cubicBezTo>
                    <a:pt x="217" y="82"/>
                    <a:pt x="217" y="82"/>
                    <a:pt x="217" y="82"/>
                  </a:cubicBezTo>
                  <a:cubicBezTo>
                    <a:pt x="182" y="82"/>
                    <a:pt x="182" y="82"/>
                    <a:pt x="182" y="82"/>
                  </a:cubicBezTo>
                  <a:cubicBezTo>
                    <a:pt x="182" y="148"/>
                    <a:pt x="182" y="148"/>
                    <a:pt x="182" y="148"/>
                  </a:cubicBezTo>
                  <a:cubicBezTo>
                    <a:pt x="182" y="162"/>
                    <a:pt x="187" y="168"/>
                    <a:pt x="201" y="168"/>
                  </a:cubicBezTo>
                  <a:cubicBezTo>
                    <a:pt x="205" y="168"/>
                    <a:pt x="211" y="168"/>
                    <a:pt x="216" y="166"/>
                  </a:cubicBezTo>
                  <a:cubicBezTo>
                    <a:pt x="217" y="166"/>
                    <a:pt x="217" y="166"/>
                    <a:pt x="217" y="166"/>
                  </a:cubicBezTo>
                  <a:cubicBezTo>
                    <a:pt x="217" y="204"/>
                    <a:pt x="217" y="204"/>
                    <a:pt x="217" y="204"/>
                  </a:cubicBezTo>
                  <a:cubicBezTo>
                    <a:pt x="211" y="206"/>
                    <a:pt x="201" y="209"/>
                    <a:pt x="188" y="209"/>
                  </a:cubicBezTo>
                  <a:cubicBezTo>
                    <a:pt x="149" y="209"/>
                    <a:pt x="134" y="191"/>
                    <a:pt x="134" y="150"/>
                  </a:cubicBezTo>
                  <a:cubicBezTo>
                    <a:pt x="134" y="82"/>
                    <a:pt x="134" y="82"/>
                    <a:pt x="134" y="82"/>
                  </a:cubicBezTo>
                  <a:cubicBezTo>
                    <a:pt x="72" y="82"/>
                    <a:pt x="72" y="82"/>
                    <a:pt x="72" y="82"/>
                  </a:cubicBezTo>
                  <a:cubicBezTo>
                    <a:pt x="72" y="148"/>
                    <a:pt x="72" y="148"/>
                    <a:pt x="72" y="148"/>
                  </a:cubicBezTo>
                  <a:cubicBezTo>
                    <a:pt x="72" y="162"/>
                    <a:pt x="78" y="168"/>
                    <a:pt x="92" y="168"/>
                  </a:cubicBezTo>
                  <a:cubicBezTo>
                    <a:pt x="96" y="168"/>
                    <a:pt x="101" y="168"/>
                    <a:pt x="107" y="166"/>
                  </a:cubicBezTo>
                  <a:cubicBezTo>
                    <a:pt x="108" y="166"/>
                    <a:pt x="108" y="166"/>
                    <a:pt x="108" y="166"/>
                  </a:cubicBezTo>
                  <a:cubicBezTo>
                    <a:pt x="108" y="204"/>
                    <a:pt x="108" y="204"/>
                    <a:pt x="108" y="204"/>
                  </a:cubicBezTo>
                  <a:cubicBezTo>
                    <a:pt x="102" y="206"/>
                    <a:pt x="92" y="209"/>
                    <a:pt x="79" y="209"/>
                  </a:cubicBezTo>
                  <a:cubicBezTo>
                    <a:pt x="40" y="209"/>
                    <a:pt x="25" y="191"/>
                    <a:pt x="25" y="150"/>
                  </a:cubicBezTo>
                  <a:cubicBezTo>
                    <a:pt x="25" y="82"/>
                    <a:pt x="25" y="82"/>
                    <a:pt x="25" y="82"/>
                  </a:cubicBezTo>
                  <a:cubicBezTo>
                    <a:pt x="0" y="82"/>
                    <a:pt x="0" y="82"/>
                    <a:pt x="0" y="82"/>
                  </a:cubicBezTo>
                  <a:cubicBezTo>
                    <a:pt x="0" y="44"/>
                    <a:pt x="0" y="44"/>
                    <a:pt x="0" y="44"/>
                  </a:cubicBezTo>
                  <a:cubicBezTo>
                    <a:pt x="25" y="44"/>
                    <a:pt x="25" y="44"/>
                    <a:pt x="25" y="44"/>
                  </a:cubicBezTo>
                  <a:cubicBezTo>
                    <a:pt x="25" y="0"/>
                    <a:pt x="25" y="0"/>
                    <a:pt x="25" y="0"/>
                  </a:cubicBezTo>
                  <a:cubicBezTo>
                    <a:pt x="72" y="0"/>
                    <a:pt x="72" y="0"/>
                    <a:pt x="72" y="0"/>
                  </a:cubicBezTo>
                  <a:cubicBezTo>
                    <a:pt x="72" y="44"/>
                    <a:pt x="72" y="44"/>
                    <a:pt x="72" y="44"/>
                  </a:cubicBezTo>
                  <a:cubicBezTo>
                    <a:pt x="134" y="44"/>
                    <a:pt x="134" y="44"/>
                    <a:pt x="134" y="44"/>
                  </a:cubicBezTo>
                  <a:cubicBezTo>
                    <a:pt x="134" y="0"/>
                    <a:pt x="134" y="0"/>
                    <a:pt x="134" y="0"/>
                  </a:cubicBezTo>
                  <a:cubicBezTo>
                    <a:pt x="182" y="0"/>
                    <a:pt x="182" y="0"/>
                    <a:pt x="182" y="0"/>
                  </a:cubicBezTo>
                  <a:cubicBezTo>
                    <a:pt x="182" y="44"/>
                    <a:pt x="182" y="44"/>
                    <a:pt x="182" y="44"/>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897" y="1970"/>
              <a:ext cx="295" cy="400"/>
            </a:xfrm>
            <a:custGeom>
              <a:avLst/>
              <a:gdLst>
                <a:gd name="T0" fmla="*/ 80 w 167"/>
                <a:gd name="T1" fmla="*/ 111 h 226"/>
                <a:gd name="T2" fmla="*/ 117 w 167"/>
                <a:gd name="T3" fmla="*/ 76 h 226"/>
                <a:gd name="T4" fmla="*/ 80 w 167"/>
                <a:gd name="T5" fmla="*/ 41 h 226"/>
                <a:gd name="T6" fmla="*/ 49 w 167"/>
                <a:gd name="T7" fmla="*/ 41 h 226"/>
                <a:gd name="T8" fmla="*/ 49 w 167"/>
                <a:gd name="T9" fmla="*/ 111 h 226"/>
                <a:gd name="T10" fmla="*/ 80 w 167"/>
                <a:gd name="T11" fmla="*/ 111 h 226"/>
                <a:gd name="T12" fmla="*/ 167 w 167"/>
                <a:gd name="T13" fmla="*/ 76 h 226"/>
                <a:gd name="T14" fmla="*/ 84 w 167"/>
                <a:gd name="T15" fmla="*/ 153 h 226"/>
                <a:gd name="T16" fmla="*/ 49 w 167"/>
                <a:gd name="T17" fmla="*/ 153 h 226"/>
                <a:gd name="T18" fmla="*/ 49 w 167"/>
                <a:gd name="T19" fmla="*/ 226 h 226"/>
                <a:gd name="T20" fmla="*/ 0 w 167"/>
                <a:gd name="T21" fmla="*/ 226 h 226"/>
                <a:gd name="T22" fmla="*/ 0 w 167"/>
                <a:gd name="T23" fmla="*/ 0 h 226"/>
                <a:gd name="T24" fmla="*/ 84 w 167"/>
                <a:gd name="T25" fmla="*/ 0 h 226"/>
                <a:gd name="T26" fmla="*/ 167 w 167"/>
                <a:gd name="T27" fmla="*/ 7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226">
                  <a:moveTo>
                    <a:pt x="80" y="111"/>
                  </a:moveTo>
                  <a:cubicBezTo>
                    <a:pt x="105" y="111"/>
                    <a:pt x="117" y="97"/>
                    <a:pt x="117" y="76"/>
                  </a:cubicBezTo>
                  <a:cubicBezTo>
                    <a:pt x="117" y="55"/>
                    <a:pt x="105" y="41"/>
                    <a:pt x="80" y="41"/>
                  </a:cubicBezTo>
                  <a:cubicBezTo>
                    <a:pt x="49" y="41"/>
                    <a:pt x="49" y="41"/>
                    <a:pt x="49" y="41"/>
                  </a:cubicBezTo>
                  <a:cubicBezTo>
                    <a:pt x="49" y="111"/>
                    <a:pt x="49" y="111"/>
                    <a:pt x="49" y="111"/>
                  </a:cubicBezTo>
                  <a:lnTo>
                    <a:pt x="80" y="111"/>
                  </a:lnTo>
                  <a:close/>
                  <a:moveTo>
                    <a:pt x="167" y="76"/>
                  </a:moveTo>
                  <a:cubicBezTo>
                    <a:pt x="167" y="126"/>
                    <a:pt x="134" y="153"/>
                    <a:pt x="84" y="153"/>
                  </a:cubicBezTo>
                  <a:cubicBezTo>
                    <a:pt x="49" y="153"/>
                    <a:pt x="49" y="153"/>
                    <a:pt x="49" y="153"/>
                  </a:cubicBezTo>
                  <a:cubicBezTo>
                    <a:pt x="49" y="226"/>
                    <a:pt x="49" y="226"/>
                    <a:pt x="49" y="226"/>
                  </a:cubicBezTo>
                  <a:cubicBezTo>
                    <a:pt x="0" y="226"/>
                    <a:pt x="0" y="226"/>
                    <a:pt x="0" y="226"/>
                  </a:cubicBezTo>
                  <a:cubicBezTo>
                    <a:pt x="0" y="0"/>
                    <a:pt x="0" y="0"/>
                    <a:pt x="0" y="0"/>
                  </a:cubicBezTo>
                  <a:cubicBezTo>
                    <a:pt x="84" y="0"/>
                    <a:pt x="84" y="0"/>
                    <a:pt x="84" y="0"/>
                  </a:cubicBezTo>
                  <a:cubicBezTo>
                    <a:pt x="134" y="0"/>
                    <a:pt x="167" y="26"/>
                    <a:pt x="167" y="76"/>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4204" y="2078"/>
              <a:ext cx="258" cy="297"/>
            </a:xfrm>
            <a:custGeom>
              <a:avLst/>
              <a:gdLst>
                <a:gd name="T0" fmla="*/ 98 w 146"/>
                <a:gd name="T1" fmla="*/ 114 h 168"/>
                <a:gd name="T2" fmla="*/ 98 w 146"/>
                <a:gd name="T3" fmla="*/ 101 h 168"/>
                <a:gd name="T4" fmla="*/ 72 w 146"/>
                <a:gd name="T5" fmla="*/ 95 h 168"/>
                <a:gd name="T6" fmla="*/ 47 w 146"/>
                <a:gd name="T7" fmla="*/ 114 h 168"/>
                <a:gd name="T8" fmla="*/ 70 w 146"/>
                <a:gd name="T9" fmla="*/ 133 h 168"/>
                <a:gd name="T10" fmla="*/ 98 w 146"/>
                <a:gd name="T11" fmla="*/ 114 h 168"/>
                <a:gd name="T12" fmla="*/ 100 w 146"/>
                <a:gd name="T13" fmla="*/ 149 h 168"/>
                <a:gd name="T14" fmla="*/ 57 w 146"/>
                <a:gd name="T15" fmla="*/ 168 h 168"/>
                <a:gd name="T16" fmla="*/ 0 w 146"/>
                <a:gd name="T17" fmla="*/ 115 h 168"/>
                <a:gd name="T18" fmla="*/ 62 w 146"/>
                <a:gd name="T19" fmla="*/ 62 h 168"/>
                <a:gd name="T20" fmla="*/ 98 w 146"/>
                <a:gd name="T21" fmla="*/ 68 h 168"/>
                <a:gd name="T22" fmla="*/ 98 w 146"/>
                <a:gd name="T23" fmla="*/ 65 h 168"/>
                <a:gd name="T24" fmla="*/ 63 w 146"/>
                <a:gd name="T25" fmla="*/ 40 h 168"/>
                <a:gd name="T26" fmla="*/ 17 w 146"/>
                <a:gd name="T27" fmla="*/ 52 h 168"/>
                <a:gd name="T28" fmla="*/ 16 w 146"/>
                <a:gd name="T29" fmla="*/ 52 h 168"/>
                <a:gd name="T30" fmla="*/ 16 w 146"/>
                <a:gd name="T31" fmla="*/ 14 h 168"/>
                <a:gd name="T32" fmla="*/ 71 w 146"/>
                <a:gd name="T33" fmla="*/ 0 h 168"/>
                <a:gd name="T34" fmla="*/ 146 w 146"/>
                <a:gd name="T35" fmla="*/ 64 h 168"/>
                <a:gd name="T36" fmla="*/ 146 w 146"/>
                <a:gd name="T37" fmla="*/ 165 h 168"/>
                <a:gd name="T38" fmla="*/ 100 w 146"/>
                <a:gd name="T39" fmla="*/ 165 h 168"/>
                <a:gd name="T40" fmla="*/ 100 w 146"/>
                <a:gd name="T41"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68">
                  <a:moveTo>
                    <a:pt x="98" y="114"/>
                  </a:moveTo>
                  <a:cubicBezTo>
                    <a:pt x="98" y="101"/>
                    <a:pt x="98" y="101"/>
                    <a:pt x="98" y="101"/>
                  </a:cubicBezTo>
                  <a:cubicBezTo>
                    <a:pt x="91" y="97"/>
                    <a:pt x="82" y="95"/>
                    <a:pt x="72" y="95"/>
                  </a:cubicBezTo>
                  <a:cubicBezTo>
                    <a:pt x="56" y="95"/>
                    <a:pt x="47" y="101"/>
                    <a:pt x="47" y="114"/>
                  </a:cubicBezTo>
                  <a:cubicBezTo>
                    <a:pt x="47" y="127"/>
                    <a:pt x="56" y="133"/>
                    <a:pt x="70" y="133"/>
                  </a:cubicBezTo>
                  <a:cubicBezTo>
                    <a:pt x="84" y="133"/>
                    <a:pt x="94" y="126"/>
                    <a:pt x="98" y="114"/>
                  </a:cubicBezTo>
                  <a:close/>
                  <a:moveTo>
                    <a:pt x="100" y="149"/>
                  </a:moveTo>
                  <a:cubicBezTo>
                    <a:pt x="89" y="162"/>
                    <a:pt x="74" y="168"/>
                    <a:pt x="57" y="168"/>
                  </a:cubicBezTo>
                  <a:cubicBezTo>
                    <a:pt x="25" y="168"/>
                    <a:pt x="0" y="149"/>
                    <a:pt x="0" y="115"/>
                  </a:cubicBezTo>
                  <a:cubicBezTo>
                    <a:pt x="0" y="83"/>
                    <a:pt x="25" y="62"/>
                    <a:pt x="62" y="62"/>
                  </a:cubicBezTo>
                  <a:cubicBezTo>
                    <a:pt x="74" y="62"/>
                    <a:pt x="86" y="64"/>
                    <a:pt x="98" y="68"/>
                  </a:cubicBezTo>
                  <a:cubicBezTo>
                    <a:pt x="98" y="65"/>
                    <a:pt x="98" y="65"/>
                    <a:pt x="98" y="65"/>
                  </a:cubicBezTo>
                  <a:cubicBezTo>
                    <a:pt x="98" y="47"/>
                    <a:pt x="88" y="40"/>
                    <a:pt x="63" y="40"/>
                  </a:cubicBezTo>
                  <a:cubicBezTo>
                    <a:pt x="46" y="40"/>
                    <a:pt x="31" y="44"/>
                    <a:pt x="17" y="52"/>
                  </a:cubicBezTo>
                  <a:cubicBezTo>
                    <a:pt x="16" y="52"/>
                    <a:pt x="16" y="52"/>
                    <a:pt x="16" y="52"/>
                  </a:cubicBezTo>
                  <a:cubicBezTo>
                    <a:pt x="16" y="14"/>
                    <a:pt x="16" y="14"/>
                    <a:pt x="16" y="14"/>
                  </a:cubicBezTo>
                  <a:cubicBezTo>
                    <a:pt x="28" y="6"/>
                    <a:pt x="50" y="0"/>
                    <a:pt x="71" y="0"/>
                  </a:cubicBezTo>
                  <a:cubicBezTo>
                    <a:pt x="120" y="0"/>
                    <a:pt x="146" y="23"/>
                    <a:pt x="146" y="64"/>
                  </a:cubicBezTo>
                  <a:cubicBezTo>
                    <a:pt x="146" y="165"/>
                    <a:pt x="146" y="165"/>
                    <a:pt x="146" y="165"/>
                  </a:cubicBezTo>
                  <a:cubicBezTo>
                    <a:pt x="100" y="165"/>
                    <a:pt x="100" y="165"/>
                    <a:pt x="100" y="165"/>
                  </a:cubicBezTo>
                  <a:cubicBezTo>
                    <a:pt x="100" y="149"/>
                    <a:pt x="100" y="149"/>
                    <a:pt x="100" y="149"/>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p:cNvSpPr>
            <p:nvPr/>
          </p:nvSpPr>
          <p:spPr bwMode="auto">
            <a:xfrm>
              <a:off x="4504" y="2078"/>
              <a:ext cx="230" cy="299"/>
            </a:xfrm>
            <a:custGeom>
              <a:avLst/>
              <a:gdLst>
                <a:gd name="T0" fmla="*/ 0 w 130"/>
                <a:gd name="T1" fmla="*/ 85 h 169"/>
                <a:gd name="T2" fmla="*/ 85 w 130"/>
                <a:gd name="T3" fmla="*/ 0 h 169"/>
                <a:gd name="T4" fmla="*/ 130 w 130"/>
                <a:gd name="T5" fmla="*/ 13 h 169"/>
                <a:gd name="T6" fmla="*/ 130 w 130"/>
                <a:gd name="T7" fmla="*/ 53 h 169"/>
                <a:gd name="T8" fmla="*/ 128 w 130"/>
                <a:gd name="T9" fmla="*/ 53 h 169"/>
                <a:gd name="T10" fmla="*/ 91 w 130"/>
                <a:gd name="T11" fmla="*/ 41 h 169"/>
                <a:gd name="T12" fmla="*/ 49 w 130"/>
                <a:gd name="T13" fmla="*/ 85 h 169"/>
                <a:gd name="T14" fmla="*/ 91 w 130"/>
                <a:gd name="T15" fmla="*/ 128 h 169"/>
                <a:gd name="T16" fmla="*/ 128 w 130"/>
                <a:gd name="T17" fmla="*/ 115 h 169"/>
                <a:gd name="T18" fmla="*/ 130 w 130"/>
                <a:gd name="T19" fmla="*/ 115 h 169"/>
                <a:gd name="T20" fmla="*/ 130 w 130"/>
                <a:gd name="T21" fmla="*/ 156 h 169"/>
                <a:gd name="T22" fmla="*/ 85 w 130"/>
                <a:gd name="T23" fmla="*/ 169 h 169"/>
                <a:gd name="T24" fmla="*/ 0 w 130"/>
                <a:gd name="T2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69">
                  <a:moveTo>
                    <a:pt x="0" y="85"/>
                  </a:moveTo>
                  <a:cubicBezTo>
                    <a:pt x="0" y="33"/>
                    <a:pt x="37" y="0"/>
                    <a:pt x="85" y="0"/>
                  </a:cubicBezTo>
                  <a:cubicBezTo>
                    <a:pt x="102" y="0"/>
                    <a:pt x="118" y="4"/>
                    <a:pt x="130" y="13"/>
                  </a:cubicBezTo>
                  <a:cubicBezTo>
                    <a:pt x="130" y="53"/>
                    <a:pt x="130" y="53"/>
                    <a:pt x="130" y="53"/>
                  </a:cubicBezTo>
                  <a:cubicBezTo>
                    <a:pt x="128" y="53"/>
                    <a:pt x="128" y="53"/>
                    <a:pt x="128" y="53"/>
                  </a:cubicBezTo>
                  <a:cubicBezTo>
                    <a:pt x="117" y="46"/>
                    <a:pt x="105" y="41"/>
                    <a:pt x="91" y="41"/>
                  </a:cubicBezTo>
                  <a:cubicBezTo>
                    <a:pt x="67" y="41"/>
                    <a:pt x="49" y="57"/>
                    <a:pt x="49" y="85"/>
                  </a:cubicBezTo>
                  <a:cubicBezTo>
                    <a:pt x="49" y="112"/>
                    <a:pt x="67" y="128"/>
                    <a:pt x="91" y="128"/>
                  </a:cubicBezTo>
                  <a:cubicBezTo>
                    <a:pt x="105" y="128"/>
                    <a:pt x="117" y="123"/>
                    <a:pt x="128" y="115"/>
                  </a:cubicBezTo>
                  <a:cubicBezTo>
                    <a:pt x="130" y="115"/>
                    <a:pt x="130" y="115"/>
                    <a:pt x="130" y="115"/>
                  </a:cubicBezTo>
                  <a:cubicBezTo>
                    <a:pt x="130" y="156"/>
                    <a:pt x="130" y="156"/>
                    <a:pt x="130" y="156"/>
                  </a:cubicBezTo>
                  <a:cubicBezTo>
                    <a:pt x="118" y="165"/>
                    <a:pt x="102" y="169"/>
                    <a:pt x="85" y="169"/>
                  </a:cubicBezTo>
                  <a:cubicBezTo>
                    <a:pt x="37" y="169"/>
                    <a:pt x="0" y="136"/>
                    <a:pt x="0" y="85"/>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p:cNvSpPr>
            <p:nvPr/>
          </p:nvSpPr>
          <p:spPr bwMode="auto">
            <a:xfrm>
              <a:off x="4787" y="1970"/>
              <a:ext cx="264" cy="400"/>
            </a:xfrm>
            <a:custGeom>
              <a:avLst/>
              <a:gdLst>
                <a:gd name="T0" fmla="*/ 84 w 264"/>
                <a:gd name="T1" fmla="*/ 270 h 400"/>
                <a:gd name="T2" fmla="*/ 84 w 264"/>
                <a:gd name="T3" fmla="*/ 400 h 400"/>
                <a:gd name="T4" fmla="*/ 0 w 264"/>
                <a:gd name="T5" fmla="*/ 400 h 400"/>
                <a:gd name="T6" fmla="*/ 0 w 264"/>
                <a:gd name="T7" fmla="*/ 0 h 400"/>
                <a:gd name="T8" fmla="*/ 84 w 264"/>
                <a:gd name="T9" fmla="*/ 0 h 400"/>
                <a:gd name="T10" fmla="*/ 84 w 264"/>
                <a:gd name="T11" fmla="*/ 228 h 400"/>
                <a:gd name="T12" fmla="*/ 169 w 264"/>
                <a:gd name="T13" fmla="*/ 115 h 400"/>
                <a:gd name="T14" fmla="*/ 264 w 264"/>
                <a:gd name="T15" fmla="*/ 115 h 400"/>
                <a:gd name="T16" fmla="*/ 264 w 264"/>
                <a:gd name="T17" fmla="*/ 118 h 400"/>
                <a:gd name="T18" fmla="*/ 162 w 264"/>
                <a:gd name="T19" fmla="*/ 247 h 400"/>
                <a:gd name="T20" fmla="*/ 264 w 264"/>
                <a:gd name="T21" fmla="*/ 396 h 400"/>
                <a:gd name="T22" fmla="*/ 264 w 264"/>
                <a:gd name="T23" fmla="*/ 400 h 400"/>
                <a:gd name="T24" fmla="*/ 167 w 264"/>
                <a:gd name="T25" fmla="*/ 400 h 400"/>
                <a:gd name="T26" fmla="*/ 84 w 264"/>
                <a:gd name="T27" fmla="*/ 2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400">
                  <a:moveTo>
                    <a:pt x="84" y="270"/>
                  </a:moveTo>
                  <a:lnTo>
                    <a:pt x="84" y="400"/>
                  </a:lnTo>
                  <a:lnTo>
                    <a:pt x="0" y="400"/>
                  </a:lnTo>
                  <a:lnTo>
                    <a:pt x="0" y="0"/>
                  </a:lnTo>
                  <a:lnTo>
                    <a:pt x="84" y="0"/>
                  </a:lnTo>
                  <a:lnTo>
                    <a:pt x="84" y="228"/>
                  </a:lnTo>
                  <a:lnTo>
                    <a:pt x="169" y="115"/>
                  </a:lnTo>
                  <a:lnTo>
                    <a:pt x="264" y="115"/>
                  </a:lnTo>
                  <a:lnTo>
                    <a:pt x="264" y="118"/>
                  </a:lnTo>
                  <a:lnTo>
                    <a:pt x="162" y="247"/>
                  </a:lnTo>
                  <a:lnTo>
                    <a:pt x="264" y="396"/>
                  </a:lnTo>
                  <a:lnTo>
                    <a:pt x="264" y="400"/>
                  </a:lnTo>
                  <a:lnTo>
                    <a:pt x="167" y="400"/>
                  </a:lnTo>
                  <a:lnTo>
                    <a:pt x="84" y="270"/>
                  </a:lnTo>
                  <a:close/>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46"/>
            <p:cNvSpPr>
              <a:spLocks/>
            </p:cNvSpPr>
            <p:nvPr/>
          </p:nvSpPr>
          <p:spPr bwMode="auto">
            <a:xfrm>
              <a:off x="4787" y="1970"/>
              <a:ext cx="264" cy="400"/>
            </a:xfrm>
            <a:custGeom>
              <a:avLst/>
              <a:gdLst>
                <a:gd name="T0" fmla="*/ 84 w 264"/>
                <a:gd name="T1" fmla="*/ 270 h 400"/>
                <a:gd name="T2" fmla="*/ 84 w 264"/>
                <a:gd name="T3" fmla="*/ 400 h 400"/>
                <a:gd name="T4" fmla="*/ 0 w 264"/>
                <a:gd name="T5" fmla="*/ 400 h 400"/>
                <a:gd name="T6" fmla="*/ 0 w 264"/>
                <a:gd name="T7" fmla="*/ 0 h 400"/>
                <a:gd name="T8" fmla="*/ 84 w 264"/>
                <a:gd name="T9" fmla="*/ 0 h 400"/>
                <a:gd name="T10" fmla="*/ 84 w 264"/>
                <a:gd name="T11" fmla="*/ 228 h 400"/>
                <a:gd name="T12" fmla="*/ 169 w 264"/>
                <a:gd name="T13" fmla="*/ 115 h 400"/>
                <a:gd name="T14" fmla="*/ 264 w 264"/>
                <a:gd name="T15" fmla="*/ 115 h 400"/>
                <a:gd name="T16" fmla="*/ 264 w 264"/>
                <a:gd name="T17" fmla="*/ 118 h 400"/>
                <a:gd name="T18" fmla="*/ 162 w 264"/>
                <a:gd name="T19" fmla="*/ 247 h 400"/>
                <a:gd name="T20" fmla="*/ 264 w 264"/>
                <a:gd name="T21" fmla="*/ 396 h 400"/>
                <a:gd name="T22" fmla="*/ 264 w 264"/>
                <a:gd name="T23" fmla="*/ 400 h 400"/>
                <a:gd name="T24" fmla="*/ 167 w 264"/>
                <a:gd name="T25" fmla="*/ 400 h 400"/>
                <a:gd name="T26" fmla="*/ 84 w 264"/>
                <a:gd name="T27" fmla="*/ 2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400">
                  <a:moveTo>
                    <a:pt x="84" y="270"/>
                  </a:moveTo>
                  <a:lnTo>
                    <a:pt x="84" y="400"/>
                  </a:lnTo>
                  <a:lnTo>
                    <a:pt x="0" y="400"/>
                  </a:lnTo>
                  <a:lnTo>
                    <a:pt x="0" y="0"/>
                  </a:lnTo>
                  <a:lnTo>
                    <a:pt x="84" y="0"/>
                  </a:lnTo>
                  <a:lnTo>
                    <a:pt x="84" y="228"/>
                  </a:lnTo>
                  <a:lnTo>
                    <a:pt x="169" y="115"/>
                  </a:lnTo>
                  <a:lnTo>
                    <a:pt x="264" y="115"/>
                  </a:lnTo>
                  <a:lnTo>
                    <a:pt x="264" y="118"/>
                  </a:lnTo>
                  <a:lnTo>
                    <a:pt x="162" y="247"/>
                  </a:lnTo>
                  <a:lnTo>
                    <a:pt x="264" y="396"/>
                  </a:lnTo>
                  <a:lnTo>
                    <a:pt x="264" y="400"/>
                  </a:lnTo>
                  <a:lnTo>
                    <a:pt x="167" y="400"/>
                  </a:lnTo>
                  <a:lnTo>
                    <a:pt x="84" y="27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7"/>
            <p:cNvSpPr>
              <a:spLocks noEditPoints="1"/>
            </p:cNvSpPr>
            <p:nvPr/>
          </p:nvSpPr>
          <p:spPr bwMode="auto">
            <a:xfrm>
              <a:off x="5067" y="2078"/>
              <a:ext cx="258" cy="297"/>
            </a:xfrm>
            <a:custGeom>
              <a:avLst/>
              <a:gdLst>
                <a:gd name="T0" fmla="*/ 98 w 146"/>
                <a:gd name="T1" fmla="*/ 114 h 168"/>
                <a:gd name="T2" fmla="*/ 98 w 146"/>
                <a:gd name="T3" fmla="*/ 101 h 168"/>
                <a:gd name="T4" fmla="*/ 72 w 146"/>
                <a:gd name="T5" fmla="*/ 95 h 168"/>
                <a:gd name="T6" fmla="*/ 47 w 146"/>
                <a:gd name="T7" fmla="*/ 114 h 168"/>
                <a:gd name="T8" fmla="*/ 70 w 146"/>
                <a:gd name="T9" fmla="*/ 133 h 168"/>
                <a:gd name="T10" fmla="*/ 98 w 146"/>
                <a:gd name="T11" fmla="*/ 114 h 168"/>
                <a:gd name="T12" fmla="*/ 100 w 146"/>
                <a:gd name="T13" fmla="*/ 149 h 168"/>
                <a:gd name="T14" fmla="*/ 57 w 146"/>
                <a:gd name="T15" fmla="*/ 168 h 168"/>
                <a:gd name="T16" fmla="*/ 0 w 146"/>
                <a:gd name="T17" fmla="*/ 115 h 168"/>
                <a:gd name="T18" fmla="*/ 63 w 146"/>
                <a:gd name="T19" fmla="*/ 62 h 168"/>
                <a:gd name="T20" fmla="*/ 98 w 146"/>
                <a:gd name="T21" fmla="*/ 68 h 168"/>
                <a:gd name="T22" fmla="*/ 98 w 146"/>
                <a:gd name="T23" fmla="*/ 65 h 168"/>
                <a:gd name="T24" fmla="*/ 63 w 146"/>
                <a:gd name="T25" fmla="*/ 40 h 168"/>
                <a:gd name="T26" fmla="*/ 18 w 146"/>
                <a:gd name="T27" fmla="*/ 52 h 168"/>
                <a:gd name="T28" fmla="*/ 16 w 146"/>
                <a:gd name="T29" fmla="*/ 52 h 168"/>
                <a:gd name="T30" fmla="*/ 16 w 146"/>
                <a:gd name="T31" fmla="*/ 14 h 168"/>
                <a:gd name="T32" fmla="*/ 71 w 146"/>
                <a:gd name="T33" fmla="*/ 0 h 168"/>
                <a:gd name="T34" fmla="*/ 146 w 146"/>
                <a:gd name="T35" fmla="*/ 64 h 168"/>
                <a:gd name="T36" fmla="*/ 146 w 146"/>
                <a:gd name="T37" fmla="*/ 165 h 168"/>
                <a:gd name="T38" fmla="*/ 100 w 146"/>
                <a:gd name="T39" fmla="*/ 165 h 168"/>
                <a:gd name="T40" fmla="*/ 100 w 146"/>
                <a:gd name="T41"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68">
                  <a:moveTo>
                    <a:pt x="98" y="114"/>
                  </a:moveTo>
                  <a:cubicBezTo>
                    <a:pt x="98" y="101"/>
                    <a:pt x="98" y="101"/>
                    <a:pt x="98" y="101"/>
                  </a:cubicBezTo>
                  <a:cubicBezTo>
                    <a:pt x="91" y="97"/>
                    <a:pt x="82" y="95"/>
                    <a:pt x="72" y="95"/>
                  </a:cubicBezTo>
                  <a:cubicBezTo>
                    <a:pt x="56" y="95"/>
                    <a:pt x="47" y="101"/>
                    <a:pt x="47" y="114"/>
                  </a:cubicBezTo>
                  <a:cubicBezTo>
                    <a:pt x="47" y="127"/>
                    <a:pt x="56" y="133"/>
                    <a:pt x="70" y="133"/>
                  </a:cubicBezTo>
                  <a:cubicBezTo>
                    <a:pt x="84" y="133"/>
                    <a:pt x="94" y="126"/>
                    <a:pt x="98" y="114"/>
                  </a:cubicBezTo>
                  <a:close/>
                  <a:moveTo>
                    <a:pt x="100" y="149"/>
                  </a:moveTo>
                  <a:cubicBezTo>
                    <a:pt x="89" y="162"/>
                    <a:pt x="74" y="168"/>
                    <a:pt x="57" y="168"/>
                  </a:cubicBezTo>
                  <a:cubicBezTo>
                    <a:pt x="26" y="168"/>
                    <a:pt x="0" y="149"/>
                    <a:pt x="0" y="115"/>
                  </a:cubicBezTo>
                  <a:cubicBezTo>
                    <a:pt x="0" y="83"/>
                    <a:pt x="26" y="62"/>
                    <a:pt x="63" y="62"/>
                  </a:cubicBezTo>
                  <a:cubicBezTo>
                    <a:pt x="74" y="62"/>
                    <a:pt x="86" y="64"/>
                    <a:pt x="98" y="68"/>
                  </a:cubicBezTo>
                  <a:cubicBezTo>
                    <a:pt x="98" y="65"/>
                    <a:pt x="98" y="65"/>
                    <a:pt x="98" y="65"/>
                  </a:cubicBezTo>
                  <a:cubicBezTo>
                    <a:pt x="98" y="47"/>
                    <a:pt x="89" y="40"/>
                    <a:pt x="63" y="40"/>
                  </a:cubicBezTo>
                  <a:cubicBezTo>
                    <a:pt x="47" y="40"/>
                    <a:pt x="31" y="44"/>
                    <a:pt x="18" y="52"/>
                  </a:cubicBezTo>
                  <a:cubicBezTo>
                    <a:pt x="16" y="52"/>
                    <a:pt x="16" y="52"/>
                    <a:pt x="16" y="52"/>
                  </a:cubicBezTo>
                  <a:cubicBezTo>
                    <a:pt x="16" y="14"/>
                    <a:pt x="16" y="14"/>
                    <a:pt x="16" y="14"/>
                  </a:cubicBezTo>
                  <a:cubicBezTo>
                    <a:pt x="28" y="6"/>
                    <a:pt x="50" y="0"/>
                    <a:pt x="71" y="0"/>
                  </a:cubicBezTo>
                  <a:cubicBezTo>
                    <a:pt x="120" y="0"/>
                    <a:pt x="146" y="23"/>
                    <a:pt x="146" y="64"/>
                  </a:cubicBezTo>
                  <a:cubicBezTo>
                    <a:pt x="146" y="165"/>
                    <a:pt x="146" y="165"/>
                    <a:pt x="146" y="165"/>
                  </a:cubicBezTo>
                  <a:cubicBezTo>
                    <a:pt x="100" y="165"/>
                    <a:pt x="100" y="165"/>
                    <a:pt x="100" y="165"/>
                  </a:cubicBezTo>
                  <a:cubicBezTo>
                    <a:pt x="100" y="149"/>
                    <a:pt x="100" y="149"/>
                    <a:pt x="100" y="149"/>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8"/>
            <p:cNvSpPr>
              <a:spLocks/>
            </p:cNvSpPr>
            <p:nvPr/>
          </p:nvSpPr>
          <p:spPr bwMode="auto">
            <a:xfrm>
              <a:off x="5385" y="2081"/>
              <a:ext cx="178" cy="289"/>
            </a:xfrm>
            <a:custGeom>
              <a:avLst/>
              <a:gdLst>
                <a:gd name="T0" fmla="*/ 47 w 101"/>
                <a:gd name="T1" fmla="*/ 28 h 163"/>
                <a:gd name="T2" fmla="*/ 86 w 101"/>
                <a:gd name="T3" fmla="*/ 0 h 163"/>
                <a:gd name="T4" fmla="*/ 101 w 101"/>
                <a:gd name="T5" fmla="*/ 3 h 163"/>
                <a:gd name="T6" fmla="*/ 101 w 101"/>
                <a:gd name="T7" fmla="*/ 49 h 163"/>
                <a:gd name="T8" fmla="*/ 100 w 101"/>
                <a:gd name="T9" fmla="*/ 49 h 163"/>
                <a:gd name="T10" fmla="*/ 79 w 101"/>
                <a:gd name="T11" fmla="*/ 45 h 163"/>
                <a:gd name="T12" fmla="*/ 48 w 101"/>
                <a:gd name="T13" fmla="*/ 70 h 163"/>
                <a:gd name="T14" fmla="*/ 48 w 101"/>
                <a:gd name="T15" fmla="*/ 163 h 163"/>
                <a:gd name="T16" fmla="*/ 0 w 101"/>
                <a:gd name="T17" fmla="*/ 163 h 163"/>
                <a:gd name="T18" fmla="*/ 0 w 101"/>
                <a:gd name="T19" fmla="*/ 2 h 163"/>
                <a:gd name="T20" fmla="*/ 47 w 101"/>
                <a:gd name="T21" fmla="*/ 2 h 163"/>
                <a:gd name="T22" fmla="*/ 47 w 101"/>
                <a:gd name="T23" fmla="*/ 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63">
                  <a:moveTo>
                    <a:pt x="47" y="28"/>
                  </a:moveTo>
                  <a:cubicBezTo>
                    <a:pt x="55" y="10"/>
                    <a:pt x="68" y="0"/>
                    <a:pt x="86" y="0"/>
                  </a:cubicBezTo>
                  <a:cubicBezTo>
                    <a:pt x="92" y="0"/>
                    <a:pt x="99" y="1"/>
                    <a:pt x="101" y="3"/>
                  </a:cubicBezTo>
                  <a:cubicBezTo>
                    <a:pt x="101" y="49"/>
                    <a:pt x="101" y="49"/>
                    <a:pt x="101" y="49"/>
                  </a:cubicBezTo>
                  <a:cubicBezTo>
                    <a:pt x="100" y="49"/>
                    <a:pt x="100" y="49"/>
                    <a:pt x="100" y="49"/>
                  </a:cubicBezTo>
                  <a:cubicBezTo>
                    <a:pt x="94" y="46"/>
                    <a:pt x="88" y="45"/>
                    <a:pt x="79" y="45"/>
                  </a:cubicBezTo>
                  <a:cubicBezTo>
                    <a:pt x="64" y="45"/>
                    <a:pt x="52" y="54"/>
                    <a:pt x="48" y="70"/>
                  </a:cubicBezTo>
                  <a:cubicBezTo>
                    <a:pt x="48" y="163"/>
                    <a:pt x="48" y="163"/>
                    <a:pt x="48" y="163"/>
                  </a:cubicBezTo>
                  <a:cubicBezTo>
                    <a:pt x="0" y="163"/>
                    <a:pt x="0" y="163"/>
                    <a:pt x="0" y="163"/>
                  </a:cubicBezTo>
                  <a:cubicBezTo>
                    <a:pt x="0" y="2"/>
                    <a:pt x="0" y="2"/>
                    <a:pt x="0" y="2"/>
                  </a:cubicBezTo>
                  <a:cubicBezTo>
                    <a:pt x="47" y="2"/>
                    <a:pt x="47" y="2"/>
                    <a:pt x="47" y="2"/>
                  </a:cubicBezTo>
                  <a:cubicBezTo>
                    <a:pt x="47" y="28"/>
                    <a:pt x="47" y="28"/>
                    <a:pt x="47" y="28"/>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9"/>
            <p:cNvSpPr>
              <a:spLocks noEditPoints="1"/>
            </p:cNvSpPr>
            <p:nvPr/>
          </p:nvSpPr>
          <p:spPr bwMode="auto">
            <a:xfrm>
              <a:off x="5586" y="1970"/>
              <a:ext cx="286" cy="407"/>
            </a:xfrm>
            <a:custGeom>
              <a:avLst/>
              <a:gdLst>
                <a:gd name="T0" fmla="*/ 114 w 162"/>
                <a:gd name="T1" fmla="*/ 171 h 230"/>
                <a:gd name="T2" fmla="*/ 114 w 162"/>
                <a:gd name="T3" fmla="*/ 120 h 230"/>
                <a:gd name="T4" fmla="*/ 84 w 162"/>
                <a:gd name="T5" fmla="*/ 103 h 230"/>
                <a:gd name="T6" fmla="*/ 49 w 162"/>
                <a:gd name="T7" fmla="*/ 146 h 230"/>
                <a:gd name="T8" fmla="*/ 84 w 162"/>
                <a:gd name="T9" fmla="*/ 188 h 230"/>
                <a:gd name="T10" fmla="*/ 114 w 162"/>
                <a:gd name="T11" fmla="*/ 171 h 230"/>
                <a:gd name="T12" fmla="*/ 116 w 162"/>
                <a:gd name="T13" fmla="*/ 209 h 230"/>
                <a:gd name="T14" fmla="*/ 68 w 162"/>
                <a:gd name="T15" fmla="*/ 230 h 230"/>
                <a:gd name="T16" fmla="*/ 0 w 162"/>
                <a:gd name="T17" fmla="*/ 146 h 230"/>
                <a:gd name="T18" fmla="*/ 68 w 162"/>
                <a:gd name="T19" fmla="*/ 61 h 230"/>
                <a:gd name="T20" fmla="*/ 114 w 162"/>
                <a:gd name="T21" fmla="*/ 80 h 230"/>
                <a:gd name="T22" fmla="*/ 114 w 162"/>
                <a:gd name="T23" fmla="*/ 0 h 230"/>
                <a:gd name="T24" fmla="*/ 162 w 162"/>
                <a:gd name="T25" fmla="*/ 0 h 230"/>
                <a:gd name="T26" fmla="*/ 162 w 162"/>
                <a:gd name="T27" fmla="*/ 226 h 230"/>
                <a:gd name="T28" fmla="*/ 116 w 162"/>
                <a:gd name="T29" fmla="*/ 226 h 230"/>
                <a:gd name="T30" fmla="*/ 116 w 162"/>
                <a:gd name="T31" fmla="*/ 20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230">
                  <a:moveTo>
                    <a:pt x="114" y="171"/>
                  </a:moveTo>
                  <a:cubicBezTo>
                    <a:pt x="114" y="120"/>
                    <a:pt x="114" y="120"/>
                    <a:pt x="114" y="120"/>
                  </a:cubicBezTo>
                  <a:cubicBezTo>
                    <a:pt x="106" y="108"/>
                    <a:pt x="96" y="103"/>
                    <a:pt x="84" y="103"/>
                  </a:cubicBezTo>
                  <a:cubicBezTo>
                    <a:pt x="63" y="103"/>
                    <a:pt x="49" y="118"/>
                    <a:pt x="49" y="146"/>
                  </a:cubicBezTo>
                  <a:cubicBezTo>
                    <a:pt x="49" y="173"/>
                    <a:pt x="63" y="188"/>
                    <a:pt x="84" y="188"/>
                  </a:cubicBezTo>
                  <a:cubicBezTo>
                    <a:pt x="96" y="188"/>
                    <a:pt x="106" y="183"/>
                    <a:pt x="114" y="171"/>
                  </a:cubicBezTo>
                  <a:close/>
                  <a:moveTo>
                    <a:pt x="116" y="209"/>
                  </a:moveTo>
                  <a:cubicBezTo>
                    <a:pt x="105" y="222"/>
                    <a:pt x="90" y="230"/>
                    <a:pt x="68" y="230"/>
                  </a:cubicBezTo>
                  <a:cubicBezTo>
                    <a:pt x="26" y="230"/>
                    <a:pt x="0" y="192"/>
                    <a:pt x="0" y="146"/>
                  </a:cubicBezTo>
                  <a:cubicBezTo>
                    <a:pt x="0" y="99"/>
                    <a:pt x="26" y="61"/>
                    <a:pt x="68" y="61"/>
                  </a:cubicBezTo>
                  <a:cubicBezTo>
                    <a:pt x="89" y="61"/>
                    <a:pt x="104" y="68"/>
                    <a:pt x="114" y="80"/>
                  </a:cubicBezTo>
                  <a:cubicBezTo>
                    <a:pt x="114" y="0"/>
                    <a:pt x="114" y="0"/>
                    <a:pt x="114" y="0"/>
                  </a:cubicBezTo>
                  <a:cubicBezTo>
                    <a:pt x="162" y="0"/>
                    <a:pt x="162" y="0"/>
                    <a:pt x="162" y="0"/>
                  </a:cubicBezTo>
                  <a:cubicBezTo>
                    <a:pt x="162" y="226"/>
                    <a:pt x="162" y="226"/>
                    <a:pt x="162" y="226"/>
                  </a:cubicBezTo>
                  <a:cubicBezTo>
                    <a:pt x="116" y="226"/>
                    <a:pt x="116" y="226"/>
                    <a:pt x="116" y="226"/>
                  </a:cubicBezTo>
                  <a:cubicBezTo>
                    <a:pt x="116" y="209"/>
                    <a:pt x="116" y="209"/>
                    <a:pt x="116" y="209"/>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1806" y="2501"/>
              <a:ext cx="247" cy="400"/>
            </a:xfrm>
            <a:custGeom>
              <a:avLst/>
              <a:gdLst>
                <a:gd name="T0" fmla="*/ 0 w 247"/>
                <a:gd name="T1" fmla="*/ 0 h 400"/>
                <a:gd name="T2" fmla="*/ 247 w 247"/>
                <a:gd name="T3" fmla="*/ 0 h 400"/>
                <a:gd name="T4" fmla="*/ 247 w 247"/>
                <a:gd name="T5" fmla="*/ 49 h 400"/>
                <a:gd name="T6" fmla="*/ 57 w 247"/>
                <a:gd name="T7" fmla="*/ 49 h 400"/>
                <a:gd name="T8" fmla="*/ 57 w 247"/>
                <a:gd name="T9" fmla="*/ 171 h 400"/>
                <a:gd name="T10" fmla="*/ 229 w 247"/>
                <a:gd name="T11" fmla="*/ 171 h 400"/>
                <a:gd name="T12" fmla="*/ 229 w 247"/>
                <a:gd name="T13" fmla="*/ 219 h 400"/>
                <a:gd name="T14" fmla="*/ 57 w 247"/>
                <a:gd name="T15" fmla="*/ 219 h 400"/>
                <a:gd name="T16" fmla="*/ 57 w 247"/>
                <a:gd name="T17" fmla="*/ 352 h 400"/>
                <a:gd name="T18" fmla="*/ 247 w 247"/>
                <a:gd name="T19" fmla="*/ 352 h 400"/>
                <a:gd name="T20" fmla="*/ 247 w 247"/>
                <a:gd name="T21" fmla="*/ 400 h 400"/>
                <a:gd name="T22" fmla="*/ 0 w 247"/>
                <a:gd name="T23" fmla="*/ 400 h 400"/>
                <a:gd name="T24" fmla="*/ 0 w 247"/>
                <a:gd name="T2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400">
                  <a:moveTo>
                    <a:pt x="0" y="0"/>
                  </a:moveTo>
                  <a:lnTo>
                    <a:pt x="247" y="0"/>
                  </a:lnTo>
                  <a:lnTo>
                    <a:pt x="247" y="49"/>
                  </a:lnTo>
                  <a:lnTo>
                    <a:pt x="57" y="49"/>
                  </a:lnTo>
                  <a:lnTo>
                    <a:pt x="57" y="171"/>
                  </a:lnTo>
                  <a:lnTo>
                    <a:pt x="229" y="171"/>
                  </a:lnTo>
                  <a:lnTo>
                    <a:pt x="229" y="219"/>
                  </a:lnTo>
                  <a:lnTo>
                    <a:pt x="57" y="219"/>
                  </a:lnTo>
                  <a:lnTo>
                    <a:pt x="57" y="352"/>
                  </a:lnTo>
                  <a:lnTo>
                    <a:pt x="247" y="352"/>
                  </a:lnTo>
                  <a:lnTo>
                    <a:pt x="247" y="400"/>
                  </a:lnTo>
                  <a:lnTo>
                    <a:pt x="0" y="400"/>
                  </a:lnTo>
                  <a:lnTo>
                    <a:pt x="0" y="0"/>
                  </a:lnTo>
                  <a:close/>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1806" y="2501"/>
              <a:ext cx="247" cy="400"/>
            </a:xfrm>
            <a:custGeom>
              <a:avLst/>
              <a:gdLst>
                <a:gd name="T0" fmla="*/ 0 w 247"/>
                <a:gd name="T1" fmla="*/ 0 h 400"/>
                <a:gd name="T2" fmla="*/ 247 w 247"/>
                <a:gd name="T3" fmla="*/ 0 h 400"/>
                <a:gd name="T4" fmla="*/ 247 w 247"/>
                <a:gd name="T5" fmla="*/ 49 h 400"/>
                <a:gd name="T6" fmla="*/ 57 w 247"/>
                <a:gd name="T7" fmla="*/ 49 h 400"/>
                <a:gd name="T8" fmla="*/ 57 w 247"/>
                <a:gd name="T9" fmla="*/ 171 h 400"/>
                <a:gd name="T10" fmla="*/ 229 w 247"/>
                <a:gd name="T11" fmla="*/ 171 h 400"/>
                <a:gd name="T12" fmla="*/ 229 w 247"/>
                <a:gd name="T13" fmla="*/ 219 h 400"/>
                <a:gd name="T14" fmla="*/ 57 w 247"/>
                <a:gd name="T15" fmla="*/ 219 h 400"/>
                <a:gd name="T16" fmla="*/ 57 w 247"/>
                <a:gd name="T17" fmla="*/ 352 h 400"/>
                <a:gd name="T18" fmla="*/ 247 w 247"/>
                <a:gd name="T19" fmla="*/ 352 h 400"/>
                <a:gd name="T20" fmla="*/ 247 w 247"/>
                <a:gd name="T21" fmla="*/ 400 h 400"/>
                <a:gd name="T22" fmla="*/ 0 w 247"/>
                <a:gd name="T23" fmla="*/ 400 h 400"/>
                <a:gd name="T24" fmla="*/ 0 w 247"/>
                <a:gd name="T2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400">
                  <a:moveTo>
                    <a:pt x="0" y="0"/>
                  </a:moveTo>
                  <a:lnTo>
                    <a:pt x="247" y="0"/>
                  </a:lnTo>
                  <a:lnTo>
                    <a:pt x="247" y="49"/>
                  </a:lnTo>
                  <a:lnTo>
                    <a:pt x="57" y="49"/>
                  </a:lnTo>
                  <a:lnTo>
                    <a:pt x="57" y="171"/>
                  </a:lnTo>
                  <a:lnTo>
                    <a:pt x="229" y="171"/>
                  </a:lnTo>
                  <a:lnTo>
                    <a:pt x="229" y="219"/>
                  </a:lnTo>
                  <a:lnTo>
                    <a:pt x="57" y="219"/>
                  </a:lnTo>
                  <a:lnTo>
                    <a:pt x="57" y="352"/>
                  </a:lnTo>
                  <a:lnTo>
                    <a:pt x="247" y="352"/>
                  </a:lnTo>
                  <a:lnTo>
                    <a:pt x="247" y="400"/>
                  </a:lnTo>
                  <a:lnTo>
                    <a:pt x="0" y="40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2120" y="2614"/>
              <a:ext cx="235" cy="287"/>
            </a:xfrm>
            <a:custGeom>
              <a:avLst/>
              <a:gdLst>
                <a:gd name="T0" fmla="*/ 77 w 133"/>
                <a:gd name="T1" fmla="*/ 0 h 162"/>
                <a:gd name="T2" fmla="*/ 133 w 133"/>
                <a:gd name="T3" fmla="*/ 62 h 162"/>
                <a:gd name="T4" fmla="*/ 133 w 133"/>
                <a:gd name="T5" fmla="*/ 162 h 162"/>
                <a:gd name="T6" fmla="*/ 103 w 133"/>
                <a:gd name="T7" fmla="*/ 162 h 162"/>
                <a:gd name="T8" fmla="*/ 103 w 133"/>
                <a:gd name="T9" fmla="*/ 63 h 162"/>
                <a:gd name="T10" fmla="*/ 70 w 133"/>
                <a:gd name="T11" fmla="*/ 27 h 162"/>
                <a:gd name="T12" fmla="*/ 30 w 133"/>
                <a:gd name="T13" fmla="*/ 56 h 162"/>
                <a:gd name="T14" fmla="*/ 30 w 133"/>
                <a:gd name="T15" fmla="*/ 162 h 162"/>
                <a:gd name="T16" fmla="*/ 0 w 133"/>
                <a:gd name="T17" fmla="*/ 162 h 162"/>
                <a:gd name="T18" fmla="*/ 0 w 133"/>
                <a:gd name="T19" fmla="*/ 3 h 162"/>
                <a:gd name="T20" fmla="*/ 30 w 133"/>
                <a:gd name="T21" fmla="*/ 3 h 162"/>
                <a:gd name="T22" fmla="*/ 30 w 133"/>
                <a:gd name="T23" fmla="*/ 26 h 162"/>
                <a:gd name="T24" fmla="*/ 77 w 133"/>
                <a:gd name="T2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162">
                  <a:moveTo>
                    <a:pt x="77" y="0"/>
                  </a:moveTo>
                  <a:cubicBezTo>
                    <a:pt x="113" y="0"/>
                    <a:pt x="133" y="23"/>
                    <a:pt x="133" y="62"/>
                  </a:cubicBezTo>
                  <a:cubicBezTo>
                    <a:pt x="133" y="162"/>
                    <a:pt x="133" y="162"/>
                    <a:pt x="133" y="162"/>
                  </a:cubicBezTo>
                  <a:cubicBezTo>
                    <a:pt x="103" y="162"/>
                    <a:pt x="103" y="162"/>
                    <a:pt x="103" y="162"/>
                  </a:cubicBezTo>
                  <a:cubicBezTo>
                    <a:pt x="103" y="63"/>
                    <a:pt x="103" y="63"/>
                    <a:pt x="103" y="63"/>
                  </a:cubicBezTo>
                  <a:cubicBezTo>
                    <a:pt x="103" y="42"/>
                    <a:pt x="93" y="27"/>
                    <a:pt x="70" y="27"/>
                  </a:cubicBezTo>
                  <a:cubicBezTo>
                    <a:pt x="51" y="27"/>
                    <a:pt x="35" y="39"/>
                    <a:pt x="30" y="56"/>
                  </a:cubicBezTo>
                  <a:cubicBezTo>
                    <a:pt x="30" y="162"/>
                    <a:pt x="30" y="162"/>
                    <a:pt x="30" y="162"/>
                  </a:cubicBezTo>
                  <a:cubicBezTo>
                    <a:pt x="0" y="162"/>
                    <a:pt x="0" y="162"/>
                    <a:pt x="0" y="162"/>
                  </a:cubicBezTo>
                  <a:cubicBezTo>
                    <a:pt x="0" y="3"/>
                    <a:pt x="0" y="3"/>
                    <a:pt x="0" y="3"/>
                  </a:cubicBezTo>
                  <a:cubicBezTo>
                    <a:pt x="30" y="3"/>
                    <a:pt x="30" y="3"/>
                    <a:pt x="30" y="3"/>
                  </a:cubicBezTo>
                  <a:cubicBezTo>
                    <a:pt x="30" y="26"/>
                    <a:pt x="30" y="26"/>
                    <a:pt x="30" y="26"/>
                  </a:cubicBezTo>
                  <a:cubicBezTo>
                    <a:pt x="39" y="11"/>
                    <a:pt x="55" y="0"/>
                    <a:pt x="77" y="0"/>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53"/>
            <p:cNvSpPr>
              <a:spLocks/>
            </p:cNvSpPr>
            <p:nvPr/>
          </p:nvSpPr>
          <p:spPr bwMode="auto">
            <a:xfrm>
              <a:off x="2395" y="2545"/>
              <a:ext cx="175" cy="363"/>
            </a:xfrm>
            <a:custGeom>
              <a:avLst/>
              <a:gdLst>
                <a:gd name="T0" fmla="*/ 58 w 99"/>
                <a:gd name="T1" fmla="*/ 42 h 205"/>
                <a:gd name="T2" fmla="*/ 99 w 99"/>
                <a:gd name="T3" fmla="*/ 42 h 205"/>
                <a:gd name="T4" fmla="*/ 99 w 99"/>
                <a:gd name="T5" fmla="*/ 68 h 205"/>
                <a:gd name="T6" fmla="*/ 58 w 99"/>
                <a:gd name="T7" fmla="*/ 68 h 205"/>
                <a:gd name="T8" fmla="*/ 58 w 99"/>
                <a:gd name="T9" fmla="*/ 154 h 205"/>
                <a:gd name="T10" fmla="*/ 85 w 99"/>
                <a:gd name="T11" fmla="*/ 178 h 205"/>
                <a:gd name="T12" fmla="*/ 98 w 99"/>
                <a:gd name="T13" fmla="*/ 176 h 205"/>
                <a:gd name="T14" fmla="*/ 99 w 99"/>
                <a:gd name="T15" fmla="*/ 176 h 205"/>
                <a:gd name="T16" fmla="*/ 99 w 99"/>
                <a:gd name="T17" fmla="*/ 201 h 205"/>
                <a:gd name="T18" fmla="*/ 80 w 99"/>
                <a:gd name="T19" fmla="*/ 205 h 205"/>
                <a:gd name="T20" fmla="*/ 28 w 99"/>
                <a:gd name="T21" fmla="*/ 156 h 205"/>
                <a:gd name="T22" fmla="*/ 28 w 99"/>
                <a:gd name="T23" fmla="*/ 68 h 205"/>
                <a:gd name="T24" fmla="*/ 0 w 99"/>
                <a:gd name="T25" fmla="*/ 68 h 205"/>
                <a:gd name="T26" fmla="*/ 0 w 99"/>
                <a:gd name="T27" fmla="*/ 42 h 205"/>
                <a:gd name="T28" fmla="*/ 28 w 99"/>
                <a:gd name="T29" fmla="*/ 42 h 205"/>
                <a:gd name="T30" fmla="*/ 28 w 99"/>
                <a:gd name="T31" fmla="*/ 0 h 205"/>
                <a:gd name="T32" fmla="*/ 58 w 99"/>
                <a:gd name="T33" fmla="*/ 0 h 205"/>
                <a:gd name="T34" fmla="*/ 58 w 99"/>
                <a:gd name="T35" fmla="*/ 4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205">
                  <a:moveTo>
                    <a:pt x="58" y="42"/>
                  </a:moveTo>
                  <a:cubicBezTo>
                    <a:pt x="99" y="42"/>
                    <a:pt x="99" y="42"/>
                    <a:pt x="99" y="42"/>
                  </a:cubicBezTo>
                  <a:cubicBezTo>
                    <a:pt x="99" y="68"/>
                    <a:pt x="99" y="68"/>
                    <a:pt x="99" y="68"/>
                  </a:cubicBezTo>
                  <a:cubicBezTo>
                    <a:pt x="58" y="68"/>
                    <a:pt x="58" y="68"/>
                    <a:pt x="58" y="68"/>
                  </a:cubicBezTo>
                  <a:cubicBezTo>
                    <a:pt x="58" y="154"/>
                    <a:pt x="58" y="154"/>
                    <a:pt x="58" y="154"/>
                  </a:cubicBezTo>
                  <a:cubicBezTo>
                    <a:pt x="58" y="172"/>
                    <a:pt x="67" y="178"/>
                    <a:pt x="85" y="178"/>
                  </a:cubicBezTo>
                  <a:cubicBezTo>
                    <a:pt x="89" y="178"/>
                    <a:pt x="94" y="177"/>
                    <a:pt x="98" y="176"/>
                  </a:cubicBezTo>
                  <a:cubicBezTo>
                    <a:pt x="99" y="176"/>
                    <a:pt x="99" y="176"/>
                    <a:pt x="99" y="176"/>
                  </a:cubicBezTo>
                  <a:cubicBezTo>
                    <a:pt x="99" y="201"/>
                    <a:pt x="99" y="201"/>
                    <a:pt x="99" y="201"/>
                  </a:cubicBezTo>
                  <a:cubicBezTo>
                    <a:pt x="95" y="203"/>
                    <a:pt x="88" y="205"/>
                    <a:pt x="80" y="205"/>
                  </a:cubicBezTo>
                  <a:cubicBezTo>
                    <a:pt x="43" y="205"/>
                    <a:pt x="28" y="188"/>
                    <a:pt x="28" y="156"/>
                  </a:cubicBezTo>
                  <a:cubicBezTo>
                    <a:pt x="28" y="68"/>
                    <a:pt x="28" y="68"/>
                    <a:pt x="28" y="68"/>
                  </a:cubicBezTo>
                  <a:cubicBezTo>
                    <a:pt x="0" y="68"/>
                    <a:pt x="0" y="68"/>
                    <a:pt x="0" y="68"/>
                  </a:cubicBezTo>
                  <a:cubicBezTo>
                    <a:pt x="0" y="42"/>
                    <a:pt x="0" y="42"/>
                    <a:pt x="0" y="42"/>
                  </a:cubicBezTo>
                  <a:cubicBezTo>
                    <a:pt x="28" y="42"/>
                    <a:pt x="28" y="42"/>
                    <a:pt x="28" y="42"/>
                  </a:cubicBezTo>
                  <a:cubicBezTo>
                    <a:pt x="28" y="0"/>
                    <a:pt x="28" y="0"/>
                    <a:pt x="28" y="0"/>
                  </a:cubicBezTo>
                  <a:cubicBezTo>
                    <a:pt x="58" y="0"/>
                    <a:pt x="58" y="0"/>
                    <a:pt x="58" y="0"/>
                  </a:cubicBezTo>
                  <a:cubicBezTo>
                    <a:pt x="58" y="42"/>
                    <a:pt x="58" y="42"/>
                    <a:pt x="58" y="42"/>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54"/>
            <p:cNvSpPr>
              <a:spLocks noEditPoints="1"/>
            </p:cNvSpPr>
            <p:nvPr/>
          </p:nvSpPr>
          <p:spPr bwMode="auto">
            <a:xfrm>
              <a:off x="2604" y="2614"/>
              <a:ext cx="247" cy="294"/>
            </a:xfrm>
            <a:custGeom>
              <a:avLst/>
              <a:gdLst>
                <a:gd name="T0" fmla="*/ 31 w 140"/>
                <a:gd name="T1" fmla="*/ 67 h 166"/>
                <a:gd name="T2" fmla="*/ 111 w 140"/>
                <a:gd name="T3" fmla="*/ 67 h 166"/>
                <a:gd name="T4" fmla="*/ 73 w 140"/>
                <a:gd name="T5" fmla="*/ 25 h 166"/>
                <a:gd name="T6" fmla="*/ 31 w 140"/>
                <a:gd name="T7" fmla="*/ 67 h 166"/>
                <a:gd name="T8" fmla="*/ 79 w 140"/>
                <a:gd name="T9" fmla="*/ 166 h 166"/>
                <a:gd name="T10" fmla="*/ 0 w 140"/>
                <a:gd name="T11" fmla="*/ 85 h 166"/>
                <a:gd name="T12" fmla="*/ 73 w 140"/>
                <a:gd name="T13" fmla="*/ 0 h 166"/>
                <a:gd name="T14" fmla="*/ 140 w 140"/>
                <a:gd name="T15" fmla="*/ 78 h 166"/>
                <a:gd name="T16" fmla="*/ 140 w 140"/>
                <a:gd name="T17" fmla="*/ 92 h 166"/>
                <a:gd name="T18" fmla="*/ 30 w 140"/>
                <a:gd name="T19" fmla="*/ 92 h 166"/>
                <a:gd name="T20" fmla="*/ 83 w 140"/>
                <a:gd name="T21" fmla="*/ 140 h 166"/>
                <a:gd name="T22" fmla="*/ 127 w 140"/>
                <a:gd name="T23" fmla="*/ 125 h 166"/>
                <a:gd name="T24" fmla="*/ 128 w 140"/>
                <a:gd name="T25" fmla="*/ 125 h 166"/>
                <a:gd name="T26" fmla="*/ 128 w 140"/>
                <a:gd name="T27" fmla="*/ 152 h 166"/>
                <a:gd name="T28" fmla="*/ 79 w 140"/>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66">
                  <a:moveTo>
                    <a:pt x="31" y="67"/>
                  </a:moveTo>
                  <a:cubicBezTo>
                    <a:pt x="111" y="67"/>
                    <a:pt x="111" y="67"/>
                    <a:pt x="111" y="67"/>
                  </a:cubicBezTo>
                  <a:cubicBezTo>
                    <a:pt x="110" y="44"/>
                    <a:pt x="98" y="25"/>
                    <a:pt x="73" y="25"/>
                  </a:cubicBezTo>
                  <a:cubicBezTo>
                    <a:pt x="51" y="25"/>
                    <a:pt x="36" y="42"/>
                    <a:pt x="31" y="67"/>
                  </a:cubicBezTo>
                  <a:close/>
                  <a:moveTo>
                    <a:pt x="79" y="166"/>
                  </a:moveTo>
                  <a:cubicBezTo>
                    <a:pt x="32" y="166"/>
                    <a:pt x="0" y="134"/>
                    <a:pt x="0" y="85"/>
                  </a:cubicBezTo>
                  <a:cubicBezTo>
                    <a:pt x="0" y="35"/>
                    <a:pt x="30" y="0"/>
                    <a:pt x="73" y="0"/>
                  </a:cubicBezTo>
                  <a:cubicBezTo>
                    <a:pt x="117" y="0"/>
                    <a:pt x="140" y="31"/>
                    <a:pt x="140" y="78"/>
                  </a:cubicBezTo>
                  <a:cubicBezTo>
                    <a:pt x="140" y="92"/>
                    <a:pt x="140" y="92"/>
                    <a:pt x="140" y="92"/>
                  </a:cubicBezTo>
                  <a:cubicBezTo>
                    <a:pt x="30" y="92"/>
                    <a:pt x="30" y="92"/>
                    <a:pt x="30" y="92"/>
                  </a:cubicBezTo>
                  <a:cubicBezTo>
                    <a:pt x="34" y="124"/>
                    <a:pt x="54" y="140"/>
                    <a:pt x="83" y="140"/>
                  </a:cubicBezTo>
                  <a:cubicBezTo>
                    <a:pt x="101" y="140"/>
                    <a:pt x="113" y="136"/>
                    <a:pt x="127" y="125"/>
                  </a:cubicBezTo>
                  <a:cubicBezTo>
                    <a:pt x="128" y="125"/>
                    <a:pt x="128" y="125"/>
                    <a:pt x="128" y="125"/>
                  </a:cubicBezTo>
                  <a:cubicBezTo>
                    <a:pt x="128" y="152"/>
                    <a:pt x="128" y="152"/>
                    <a:pt x="128" y="152"/>
                  </a:cubicBezTo>
                  <a:cubicBezTo>
                    <a:pt x="115" y="162"/>
                    <a:pt x="98" y="166"/>
                    <a:pt x="79" y="166"/>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55"/>
            <p:cNvSpPr>
              <a:spLocks/>
            </p:cNvSpPr>
            <p:nvPr/>
          </p:nvSpPr>
          <p:spPr bwMode="auto">
            <a:xfrm>
              <a:off x="2913" y="2614"/>
              <a:ext cx="150" cy="287"/>
            </a:xfrm>
            <a:custGeom>
              <a:avLst/>
              <a:gdLst>
                <a:gd name="T0" fmla="*/ 30 w 85"/>
                <a:gd name="T1" fmla="*/ 28 h 162"/>
                <a:gd name="T2" fmla="*/ 70 w 85"/>
                <a:gd name="T3" fmla="*/ 0 h 162"/>
                <a:gd name="T4" fmla="*/ 85 w 85"/>
                <a:gd name="T5" fmla="*/ 3 h 162"/>
                <a:gd name="T6" fmla="*/ 85 w 85"/>
                <a:gd name="T7" fmla="*/ 33 h 162"/>
                <a:gd name="T8" fmla="*/ 84 w 85"/>
                <a:gd name="T9" fmla="*/ 33 h 162"/>
                <a:gd name="T10" fmla="*/ 65 w 85"/>
                <a:gd name="T11" fmla="*/ 29 h 162"/>
                <a:gd name="T12" fmla="*/ 30 w 85"/>
                <a:gd name="T13" fmla="*/ 58 h 162"/>
                <a:gd name="T14" fmla="*/ 30 w 85"/>
                <a:gd name="T15" fmla="*/ 162 h 162"/>
                <a:gd name="T16" fmla="*/ 0 w 85"/>
                <a:gd name="T17" fmla="*/ 162 h 162"/>
                <a:gd name="T18" fmla="*/ 0 w 85"/>
                <a:gd name="T19" fmla="*/ 3 h 162"/>
                <a:gd name="T20" fmla="*/ 30 w 85"/>
                <a:gd name="T21" fmla="*/ 3 h 162"/>
                <a:gd name="T22" fmla="*/ 30 w 85"/>
                <a:gd name="T23" fmla="*/ 2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162">
                  <a:moveTo>
                    <a:pt x="30" y="28"/>
                  </a:moveTo>
                  <a:cubicBezTo>
                    <a:pt x="37" y="11"/>
                    <a:pt x="52" y="0"/>
                    <a:pt x="70" y="0"/>
                  </a:cubicBezTo>
                  <a:cubicBezTo>
                    <a:pt x="77" y="0"/>
                    <a:pt x="83" y="2"/>
                    <a:pt x="85" y="3"/>
                  </a:cubicBezTo>
                  <a:cubicBezTo>
                    <a:pt x="85" y="33"/>
                    <a:pt x="85" y="33"/>
                    <a:pt x="85" y="33"/>
                  </a:cubicBezTo>
                  <a:cubicBezTo>
                    <a:pt x="84" y="33"/>
                    <a:pt x="84" y="33"/>
                    <a:pt x="84" y="33"/>
                  </a:cubicBezTo>
                  <a:cubicBezTo>
                    <a:pt x="80" y="31"/>
                    <a:pt x="73" y="29"/>
                    <a:pt x="65" y="29"/>
                  </a:cubicBezTo>
                  <a:cubicBezTo>
                    <a:pt x="49" y="29"/>
                    <a:pt x="35" y="40"/>
                    <a:pt x="30" y="58"/>
                  </a:cubicBezTo>
                  <a:cubicBezTo>
                    <a:pt x="30" y="162"/>
                    <a:pt x="30" y="162"/>
                    <a:pt x="30" y="162"/>
                  </a:cubicBezTo>
                  <a:cubicBezTo>
                    <a:pt x="0" y="162"/>
                    <a:pt x="0" y="162"/>
                    <a:pt x="0" y="162"/>
                  </a:cubicBezTo>
                  <a:cubicBezTo>
                    <a:pt x="0" y="3"/>
                    <a:pt x="0" y="3"/>
                    <a:pt x="0" y="3"/>
                  </a:cubicBezTo>
                  <a:cubicBezTo>
                    <a:pt x="30" y="3"/>
                    <a:pt x="30" y="3"/>
                    <a:pt x="30" y="3"/>
                  </a:cubicBezTo>
                  <a:cubicBezTo>
                    <a:pt x="30" y="28"/>
                    <a:pt x="30" y="28"/>
                    <a:pt x="30" y="28"/>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56"/>
            <p:cNvSpPr>
              <a:spLocks noEditPoints="1"/>
            </p:cNvSpPr>
            <p:nvPr/>
          </p:nvSpPr>
          <p:spPr bwMode="auto">
            <a:xfrm>
              <a:off x="3112" y="2614"/>
              <a:ext cx="259" cy="396"/>
            </a:xfrm>
            <a:custGeom>
              <a:avLst/>
              <a:gdLst>
                <a:gd name="T0" fmla="*/ 69 w 147"/>
                <a:gd name="T1" fmla="*/ 138 h 224"/>
                <a:gd name="T2" fmla="*/ 117 w 147"/>
                <a:gd name="T3" fmla="*/ 83 h 224"/>
                <a:gd name="T4" fmla="*/ 69 w 147"/>
                <a:gd name="T5" fmla="*/ 27 h 224"/>
                <a:gd name="T6" fmla="*/ 30 w 147"/>
                <a:gd name="T7" fmla="*/ 52 h 224"/>
                <a:gd name="T8" fmla="*/ 30 w 147"/>
                <a:gd name="T9" fmla="*/ 114 h 224"/>
                <a:gd name="T10" fmla="*/ 69 w 147"/>
                <a:gd name="T11" fmla="*/ 138 h 224"/>
                <a:gd name="T12" fmla="*/ 75 w 147"/>
                <a:gd name="T13" fmla="*/ 0 h 224"/>
                <a:gd name="T14" fmla="*/ 147 w 147"/>
                <a:gd name="T15" fmla="*/ 83 h 224"/>
                <a:gd name="T16" fmla="*/ 75 w 147"/>
                <a:gd name="T17" fmla="*/ 166 h 224"/>
                <a:gd name="T18" fmla="*/ 30 w 147"/>
                <a:gd name="T19" fmla="*/ 145 h 224"/>
                <a:gd name="T20" fmla="*/ 30 w 147"/>
                <a:gd name="T21" fmla="*/ 224 h 224"/>
                <a:gd name="T22" fmla="*/ 0 w 147"/>
                <a:gd name="T23" fmla="*/ 224 h 224"/>
                <a:gd name="T24" fmla="*/ 0 w 147"/>
                <a:gd name="T25" fmla="*/ 3 h 224"/>
                <a:gd name="T26" fmla="*/ 30 w 147"/>
                <a:gd name="T27" fmla="*/ 3 h 224"/>
                <a:gd name="T28" fmla="*/ 30 w 147"/>
                <a:gd name="T29" fmla="*/ 21 h 224"/>
                <a:gd name="T30" fmla="*/ 75 w 147"/>
                <a:gd name="T3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24">
                  <a:moveTo>
                    <a:pt x="69" y="138"/>
                  </a:moveTo>
                  <a:cubicBezTo>
                    <a:pt x="99" y="138"/>
                    <a:pt x="117" y="115"/>
                    <a:pt x="117" y="83"/>
                  </a:cubicBezTo>
                  <a:cubicBezTo>
                    <a:pt x="117" y="51"/>
                    <a:pt x="99" y="27"/>
                    <a:pt x="69" y="27"/>
                  </a:cubicBezTo>
                  <a:cubicBezTo>
                    <a:pt x="53" y="27"/>
                    <a:pt x="38" y="37"/>
                    <a:pt x="30" y="52"/>
                  </a:cubicBezTo>
                  <a:cubicBezTo>
                    <a:pt x="30" y="114"/>
                    <a:pt x="30" y="114"/>
                    <a:pt x="30" y="114"/>
                  </a:cubicBezTo>
                  <a:cubicBezTo>
                    <a:pt x="38" y="129"/>
                    <a:pt x="53" y="138"/>
                    <a:pt x="69" y="138"/>
                  </a:cubicBezTo>
                  <a:close/>
                  <a:moveTo>
                    <a:pt x="75" y="0"/>
                  </a:moveTo>
                  <a:cubicBezTo>
                    <a:pt x="122" y="0"/>
                    <a:pt x="147" y="39"/>
                    <a:pt x="147" y="83"/>
                  </a:cubicBezTo>
                  <a:cubicBezTo>
                    <a:pt x="147" y="127"/>
                    <a:pt x="122" y="166"/>
                    <a:pt x="75" y="166"/>
                  </a:cubicBezTo>
                  <a:cubicBezTo>
                    <a:pt x="55" y="166"/>
                    <a:pt x="38" y="156"/>
                    <a:pt x="30" y="145"/>
                  </a:cubicBezTo>
                  <a:cubicBezTo>
                    <a:pt x="30" y="224"/>
                    <a:pt x="30" y="224"/>
                    <a:pt x="30" y="224"/>
                  </a:cubicBezTo>
                  <a:cubicBezTo>
                    <a:pt x="0" y="224"/>
                    <a:pt x="0" y="224"/>
                    <a:pt x="0" y="224"/>
                  </a:cubicBezTo>
                  <a:cubicBezTo>
                    <a:pt x="0" y="3"/>
                    <a:pt x="0" y="3"/>
                    <a:pt x="0" y="3"/>
                  </a:cubicBezTo>
                  <a:cubicBezTo>
                    <a:pt x="30" y="3"/>
                    <a:pt x="30" y="3"/>
                    <a:pt x="30" y="3"/>
                  </a:cubicBezTo>
                  <a:cubicBezTo>
                    <a:pt x="30" y="21"/>
                    <a:pt x="30" y="21"/>
                    <a:pt x="30" y="21"/>
                  </a:cubicBezTo>
                  <a:cubicBezTo>
                    <a:pt x="38" y="10"/>
                    <a:pt x="55" y="0"/>
                    <a:pt x="75" y="0"/>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57"/>
            <p:cNvSpPr>
              <a:spLocks/>
            </p:cNvSpPr>
            <p:nvPr/>
          </p:nvSpPr>
          <p:spPr bwMode="auto">
            <a:xfrm>
              <a:off x="3435" y="2614"/>
              <a:ext cx="150" cy="287"/>
            </a:xfrm>
            <a:custGeom>
              <a:avLst/>
              <a:gdLst>
                <a:gd name="T0" fmla="*/ 30 w 85"/>
                <a:gd name="T1" fmla="*/ 28 h 162"/>
                <a:gd name="T2" fmla="*/ 69 w 85"/>
                <a:gd name="T3" fmla="*/ 0 h 162"/>
                <a:gd name="T4" fmla="*/ 85 w 85"/>
                <a:gd name="T5" fmla="*/ 3 h 162"/>
                <a:gd name="T6" fmla="*/ 85 w 85"/>
                <a:gd name="T7" fmla="*/ 33 h 162"/>
                <a:gd name="T8" fmla="*/ 84 w 85"/>
                <a:gd name="T9" fmla="*/ 33 h 162"/>
                <a:gd name="T10" fmla="*/ 65 w 85"/>
                <a:gd name="T11" fmla="*/ 29 h 162"/>
                <a:gd name="T12" fmla="*/ 30 w 85"/>
                <a:gd name="T13" fmla="*/ 58 h 162"/>
                <a:gd name="T14" fmla="*/ 30 w 85"/>
                <a:gd name="T15" fmla="*/ 162 h 162"/>
                <a:gd name="T16" fmla="*/ 0 w 85"/>
                <a:gd name="T17" fmla="*/ 162 h 162"/>
                <a:gd name="T18" fmla="*/ 0 w 85"/>
                <a:gd name="T19" fmla="*/ 3 h 162"/>
                <a:gd name="T20" fmla="*/ 30 w 85"/>
                <a:gd name="T21" fmla="*/ 3 h 162"/>
                <a:gd name="T22" fmla="*/ 30 w 85"/>
                <a:gd name="T23" fmla="*/ 2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162">
                  <a:moveTo>
                    <a:pt x="30" y="28"/>
                  </a:moveTo>
                  <a:cubicBezTo>
                    <a:pt x="37" y="11"/>
                    <a:pt x="52" y="0"/>
                    <a:pt x="69" y="0"/>
                  </a:cubicBezTo>
                  <a:cubicBezTo>
                    <a:pt x="76" y="0"/>
                    <a:pt x="82" y="2"/>
                    <a:pt x="85" y="3"/>
                  </a:cubicBezTo>
                  <a:cubicBezTo>
                    <a:pt x="85" y="33"/>
                    <a:pt x="85" y="33"/>
                    <a:pt x="85" y="33"/>
                  </a:cubicBezTo>
                  <a:cubicBezTo>
                    <a:pt x="84" y="33"/>
                    <a:pt x="84" y="33"/>
                    <a:pt x="84" y="33"/>
                  </a:cubicBezTo>
                  <a:cubicBezTo>
                    <a:pt x="80" y="31"/>
                    <a:pt x="72" y="29"/>
                    <a:pt x="65" y="29"/>
                  </a:cubicBezTo>
                  <a:cubicBezTo>
                    <a:pt x="49" y="29"/>
                    <a:pt x="35" y="40"/>
                    <a:pt x="30" y="58"/>
                  </a:cubicBezTo>
                  <a:cubicBezTo>
                    <a:pt x="30" y="162"/>
                    <a:pt x="30" y="162"/>
                    <a:pt x="30" y="162"/>
                  </a:cubicBezTo>
                  <a:cubicBezTo>
                    <a:pt x="0" y="162"/>
                    <a:pt x="0" y="162"/>
                    <a:pt x="0" y="162"/>
                  </a:cubicBezTo>
                  <a:cubicBezTo>
                    <a:pt x="0" y="3"/>
                    <a:pt x="0" y="3"/>
                    <a:pt x="0" y="3"/>
                  </a:cubicBezTo>
                  <a:cubicBezTo>
                    <a:pt x="30" y="3"/>
                    <a:pt x="30" y="3"/>
                    <a:pt x="30" y="3"/>
                  </a:cubicBezTo>
                  <a:cubicBezTo>
                    <a:pt x="30" y="28"/>
                    <a:pt x="30" y="28"/>
                    <a:pt x="30" y="28"/>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58"/>
            <p:cNvSpPr>
              <a:spLocks noChangeArrowheads="1"/>
            </p:cNvSpPr>
            <p:nvPr/>
          </p:nvSpPr>
          <p:spPr bwMode="auto">
            <a:xfrm>
              <a:off x="3627" y="2506"/>
              <a:ext cx="69" cy="65"/>
            </a:xfrm>
            <a:prstGeom prst="ellipse">
              <a:avLst/>
            </a:pr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Rectangle 59"/>
            <p:cNvSpPr>
              <a:spLocks noChangeArrowheads="1"/>
            </p:cNvSpPr>
            <p:nvPr/>
          </p:nvSpPr>
          <p:spPr bwMode="auto">
            <a:xfrm>
              <a:off x="3636" y="2619"/>
              <a:ext cx="53" cy="282"/>
            </a:xfrm>
            <a:prstGeom prst="rect">
              <a:avLst/>
            </a:prstGeom>
            <a:solidFill>
              <a:srgbClr val="221F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0"/>
            <p:cNvSpPr>
              <a:spLocks/>
            </p:cNvSpPr>
            <p:nvPr/>
          </p:nvSpPr>
          <p:spPr bwMode="auto">
            <a:xfrm>
              <a:off x="3760" y="2614"/>
              <a:ext cx="203" cy="294"/>
            </a:xfrm>
            <a:custGeom>
              <a:avLst/>
              <a:gdLst>
                <a:gd name="T0" fmla="*/ 67 w 115"/>
                <a:gd name="T1" fmla="*/ 69 h 166"/>
                <a:gd name="T2" fmla="*/ 115 w 115"/>
                <a:gd name="T3" fmla="*/ 116 h 166"/>
                <a:gd name="T4" fmla="*/ 54 w 115"/>
                <a:gd name="T5" fmla="*/ 166 h 166"/>
                <a:gd name="T6" fmla="*/ 0 w 115"/>
                <a:gd name="T7" fmla="*/ 151 h 166"/>
                <a:gd name="T8" fmla="*/ 0 w 115"/>
                <a:gd name="T9" fmla="*/ 123 h 166"/>
                <a:gd name="T10" fmla="*/ 1 w 115"/>
                <a:gd name="T11" fmla="*/ 123 h 166"/>
                <a:gd name="T12" fmla="*/ 54 w 115"/>
                <a:gd name="T13" fmla="*/ 140 h 166"/>
                <a:gd name="T14" fmla="*/ 86 w 115"/>
                <a:gd name="T15" fmla="*/ 120 h 166"/>
                <a:gd name="T16" fmla="*/ 48 w 115"/>
                <a:gd name="T17" fmla="*/ 94 h 166"/>
                <a:gd name="T18" fmla="*/ 1 w 115"/>
                <a:gd name="T19" fmla="*/ 49 h 166"/>
                <a:gd name="T20" fmla="*/ 58 w 115"/>
                <a:gd name="T21" fmla="*/ 0 h 166"/>
                <a:gd name="T22" fmla="*/ 107 w 115"/>
                <a:gd name="T23" fmla="*/ 13 h 166"/>
                <a:gd name="T24" fmla="*/ 107 w 115"/>
                <a:gd name="T25" fmla="*/ 42 h 166"/>
                <a:gd name="T26" fmla="*/ 106 w 115"/>
                <a:gd name="T27" fmla="*/ 42 h 166"/>
                <a:gd name="T28" fmla="*/ 59 w 115"/>
                <a:gd name="T29" fmla="*/ 25 h 166"/>
                <a:gd name="T30" fmla="*/ 30 w 115"/>
                <a:gd name="T31" fmla="*/ 45 h 166"/>
                <a:gd name="T32" fmla="*/ 67 w 115"/>
                <a:gd name="T33" fmla="*/ 6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66">
                  <a:moveTo>
                    <a:pt x="67" y="69"/>
                  </a:moveTo>
                  <a:cubicBezTo>
                    <a:pt x="90" y="77"/>
                    <a:pt x="115" y="86"/>
                    <a:pt x="115" y="116"/>
                  </a:cubicBezTo>
                  <a:cubicBezTo>
                    <a:pt x="115" y="149"/>
                    <a:pt x="88" y="166"/>
                    <a:pt x="54" y="166"/>
                  </a:cubicBezTo>
                  <a:cubicBezTo>
                    <a:pt x="33" y="166"/>
                    <a:pt x="12" y="161"/>
                    <a:pt x="0" y="151"/>
                  </a:cubicBezTo>
                  <a:cubicBezTo>
                    <a:pt x="0" y="123"/>
                    <a:pt x="0" y="123"/>
                    <a:pt x="0" y="123"/>
                  </a:cubicBezTo>
                  <a:cubicBezTo>
                    <a:pt x="1" y="123"/>
                    <a:pt x="1" y="123"/>
                    <a:pt x="1" y="123"/>
                  </a:cubicBezTo>
                  <a:cubicBezTo>
                    <a:pt x="15" y="135"/>
                    <a:pt x="35" y="140"/>
                    <a:pt x="54" y="140"/>
                  </a:cubicBezTo>
                  <a:cubicBezTo>
                    <a:pt x="71" y="140"/>
                    <a:pt x="86" y="134"/>
                    <a:pt x="86" y="120"/>
                  </a:cubicBezTo>
                  <a:cubicBezTo>
                    <a:pt x="86" y="106"/>
                    <a:pt x="73" y="103"/>
                    <a:pt x="48" y="94"/>
                  </a:cubicBezTo>
                  <a:cubicBezTo>
                    <a:pt x="26" y="87"/>
                    <a:pt x="1" y="79"/>
                    <a:pt x="1" y="49"/>
                  </a:cubicBezTo>
                  <a:cubicBezTo>
                    <a:pt x="1" y="18"/>
                    <a:pt x="26" y="0"/>
                    <a:pt x="58" y="0"/>
                  </a:cubicBezTo>
                  <a:cubicBezTo>
                    <a:pt x="77" y="0"/>
                    <a:pt x="94" y="4"/>
                    <a:pt x="107" y="13"/>
                  </a:cubicBezTo>
                  <a:cubicBezTo>
                    <a:pt x="107" y="42"/>
                    <a:pt x="107" y="42"/>
                    <a:pt x="107" y="42"/>
                  </a:cubicBezTo>
                  <a:cubicBezTo>
                    <a:pt x="106" y="42"/>
                    <a:pt x="106" y="42"/>
                    <a:pt x="106" y="42"/>
                  </a:cubicBezTo>
                  <a:cubicBezTo>
                    <a:pt x="93" y="31"/>
                    <a:pt x="78" y="25"/>
                    <a:pt x="59" y="25"/>
                  </a:cubicBezTo>
                  <a:cubicBezTo>
                    <a:pt x="40" y="25"/>
                    <a:pt x="30" y="33"/>
                    <a:pt x="30" y="45"/>
                  </a:cubicBezTo>
                  <a:cubicBezTo>
                    <a:pt x="30" y="57"/>
                    <a:pt x="41" y="61"/>
                    <a:pt x="67" y="69"/>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61"/>
            <p:cNvSpPr>
              <a:spLocks noEditPoints="1"/>
            </p:cNvSpPr>
            <p:nvPr/>
          </p:nvSpPr>
          <p:spPr bwMode="auto">
            <a:xfrm>
              <a:off x="4008" y="2614"/>
              <a:ext cx="248" cy="294"/>
            </a:xfrm>
            <a:custGeom>
              <a:avLst/>
              <a:gdLst>
                <a:gd name="T0" fmla="*/ 31 w 140"/>
                <a:gd name="T1" fmla="*/ 67 h 166"/>
                <a:gd name="T2" fmla="*/ 111 w 140"/>
                <a:gd name="T3" fmla="*/ 67 h 166"/>
                <a:gd name="T4" fmla="*/ 73 w 140"/>
                <a:gd name="T5" fmla="*/ 25 h 166"/>
                <a:gd name="T6" fmla="*/ 31 w 140"/>
                <a:gd name="T7" fmla="*/ 67 h 166"/>
                <a:gd name="T8" fmla="*/ 79 w 140"/>
                <a:gd name="T9" fmla="*/ 166 h 166"/>
                <a:gd name="T10" fmla="*/ 0 w 140"/>
                <a:gd name="T11" fmla="*/ 85 h 166"/>
                <a:gd name="T12" fmla="*/ 73 w 140"/>
                <a:gd name="T13" fmla="*/ 0 h 166"/>
                <a:gd name="T14" fmla="*/ 140 w 140"/>
                <a:gd name="T15" fmla="*/ 78 h 166"/>
                <a:gd name="T16" fmla="*/ 140 w 140"/>
                <a:gd name="T17" fmla="*/ 92 h 166"/>
                <a:gd name="T18" fmla="*/ 30 w 140"/>
                <a:gd name="T19" fmla="*/ 92 h 166"/>
                <a:gd name="T20" fmla="*/ 83 w 140"/>
                <a:gd name="T21" fmla="*/ 140 h 166"/>
                <a:gd name="T22" fmla="*/ 127 w 140"/>
                <a:gd name="T23" fmla="*/ 125 h 166"/>
                <a:gd name="T24" fmla="*/ 128 w 140"/>
                <a:gd name="T25" fmla="*/ 125 h 166"/>
                <a:gd name="T26" fmla="*/ 128 w 140"/>
                <a:gd name="T27" fmla="*/ 152 h 166"/>
                <a:gd name="T28" fmla="*/ 79 w 140"/>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66">
                  <a:moveTo>
                    <a:pt x="31" y="67"/>
                  </a:moveTo>
                  <a:cubicBezTo>
                    <a:pt x="111" y="67"/>
                    <a:pt x="111" y="67"/>
                    <a:pt x="111" y="67"/>
                  </a:cubicBezTo>
                  <a:cubicBezTo>
                    <a:pt x="110" y="44"/>
                    <a:pt x="98" y="25"/>
                    <a:pt x="73" y="25"/>
                  </a:cubicBezTo>
                  <a:cubicBezTo>
                    <a:pt x="51" y="25"/>
                    <a:pt x="36" y="42"/>
                    <a:pt x="31" y="67"/>
                  </a:cubicBezTo>
                  <a:close/>
                  <a:moveTo>
                    <a:pt x="79" y="166"/>
                  </a:moveTo>
                  <a:cubicBezTo>
                    <a:pt x="32" y="166"/>
                    <a:pt x="0" y="134"/>
                    <a:pt x="0" y="85"/>
                  </a:cubicBezTo>
                  <a:cubicBezTo>
                    <a:pt x="0" y="35"/>
                    <a:pt x="30" y="0"/>
                    <a:pt x="73" y="0"/>
                  </a:cubicBezTo>
                  <a:cubicBezTo>
                    <a:pt x="117" y="0"/>
                    <a:pt x="140" y="31"/>
                    <a:pt x="140" y="78"/>
                  </a:cubicBezTo>
                  <a:cubicBezTo>
                    <a:pt x="140" y="92"/>
                    <a:pt x="140" y="92"/>
                    <a:pt x="140" y="92"/>
                  </a:cubicBezTo>
                  <a:cubicBezTo>
                    <a:pt x="30" y="92"/>
                    <a:pt x="30" y="92"/>
                    <a:pt x="30" y="92"/>
                  </a:cubicBezTo>
                  <a:cubicBezTo>
                    <a:pt x="34" y="124"/>
                    <a:pt x="54" y="140"/>
                    <a:pt x="83" y="140"/>
                  </a:cubicBezTo>
                  <a:cubicBezTo>
                    <a:pt x="101" y="140"/>
                    <a:pt x="113" y="136"/>
                    <a:pt x="127" y="125"/>
                  </a:cubicBezTo>
                  <a:cubicBezTo>
                    <a:pt x="128" y="125"/>
                    <a:pt x="128" y="125"/>
                    <a:pt x="128" y="125"/>
                  </a:cubicBezTo>
                  <a:cubicBezTo>
                    <a:pt x="128" y="152"/>
                    <a:pt x="128" y="152"/>
                    <a:pt x="128" y="152"/>
                  </a:cubicBezTo>
                  <a:cubicBezTo>
                    <a:pt x="115" y="162"/>
                    <a:pt x="98" y="166"/>
                    <a:pt x="79" y="166"/>
                  </a:cubicBezTo>
                </a:path>
              </a:pathLst>
            </a:custGeom>
            <a:solidFill>
              <a:srgbClr val="221F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64"/>
          <p:cNvGrpSpPr>
            <a:grpSpLocks noChangeAspect="1"/>
          </p:cNvGrpSpPr>
          <p:nvPr/>
        </p:nvGrpSpPr>
        <p:grpSpPr bwMode="auto">
          <a:xfrm>
            <a:off x="7066702" y="2683455"/>
            <a:ext cx="762977" cy="367314"/>
            <a:chOff x="1336" y="956"/>
            <a:chExt cx="5002" cy="2410"/>
          </a:xfrm>
        </p:grpSpPr>
        <p:sp>
          <p:nvSpPr>
            <p:cNvPr id="45" name="Freeform 65"/>
            <p:cNvSpPr>
              <a:spLocks/>
            </p:cNvSpPr>
            <p:nvPr/>
          </p:nvSpPr>
          <p:spPr bwMode="auto">
            <a:xfrm>
              <a:off x="3487" y="1810"/>
              <a:ext cx="365" cy="1116"/>
            </a:xfrm>
            <a:custGeom>
              <a:avLst/>
              <a:gdLst>
                <a:gd name="T0" fmla="*/ 49 w 207"/>
                <a:gd name="T1" fmla="*/ 59 h 631"/>
                <a:gd name="T2" fmla="*/ 0 w 207"/>
                <a:gd name="T3" fmla="*/ 0 h 631"/>
                <a:gd name="T4" fmla="*/ 207 w 207"/>
                <a:gd name="T5" fmla="*/ 0 h 631"/>
                <a:gd name="T6" fmla="*/ 157 w 207"/>
                <a:gd name="T7" fmla="*/ 59 h 631"/>
                <a:gd name="T8" fmla="*/ 157 w 207"/>
                <a:gd name="T9" fmla="*/ 573 h 631"/>
                <a:gd name="T10" fmla="*/ 207 w 207"/>
                <a:gd name="T11" fmla="*/ 631 h 631"/>
                <a:gd name="T12" fmla="*/ 0 w 207"/>
                <a:gd name="T13" fmla="*/ 631 h 631"/>
                <a:gd name="T14" fmla="*/ 49 w 207"/>
                <a:gd name="T15" fmla="*/ 573 h 631"/>
                <a:gd name="T16" fmla="*/ 49 w 207"/>
                <a:gd name="T17" fmla="*/ 5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631">
                  <a:moveTo>
                    <a:pt x="49" y="59"/>
                  </a:moveTo>
                  <a:cubicBezTo>
                    <a:pt x="49" y="31"/>
                    <a:pt x="28" y="0"/>
                    <a:pt x="0" y="0"/>
                  </a:cubicBezTo>
                  <a:cubicBezTo>
                    <a:pt x="207" y="0"/>
                    <a:pt x="207" y="0"/>
                    <a:pt x="207" y="0"/>
                  </a:cubicBezTo>
                  <a:cubicBezTo>
                    <a:pt x="179" y="0"/>
                    <a:pt x="157" y="31"/>
                    <a:pt x="157" y="59"/>
                  </a:cubicBezTo>
                  <a:cubicBezTo>
                    <a:pt x="157" y="573"/>
                    <a:pt x="157" y="573"/>
                    <a:pt x="157" y="573"/>
                  </a:cubicBezTo>
                  <a:cubicBezTo>
                    <a:pt x="157" y="601"/>
                    <a:pt x="179" y="631"/>
                    <a:pt x="207" y="631"/>
                  </a:cubicBezTo>
                  <a:cubicBezTo>
                    <a:pt x="0" y="631"/>
                    <a:pt x="0" y="631"/>
                    <a:pt x="0" y="631"/>
                  </a:cubicBezTo>
                  <a:cubicBezTo>
                    <a:pt x="28" y="631"/>
                    <a:pt x="49" y="601"/>
                    <a:pt x="49" y="573"/>
                  </a:cubicBezTo>
                  <a:cubicBezTo>
                    <a:pt x="49" y="59"/>
                    <a:pt x="49" y="59"/>
                    <a:pt x="49" y="59"/>
                  </a:cubicBezTo>
                </a:path>
              </a:pathLst>
            </a:custGeom>
            <a:solidFill>
              <a:srgbClr val="EC1D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6"/>
            <p:cNvSpPr>
              <a:spLocks/>
            </p:cNvSpPr>
            <p:nvPr/>
          </p:nvSpPr>
          <p:spPr bwMode="auto">
            <a:xfrm>
              <a:off x="1336" y="1810"/>
              <a:ext cx="713" cy="1116"/>
            </a:xfrm>
            <a:custGeom>
              <a:avLst/>
              <a:gdLst>
                <a:gd name="T0" fmla="*/ 158 w 404"/>
                <a:gd name="T1" fmla="*/ 323 h 631"/>
                <a:gd name="T2" fmla="*/ 302 w 404"/>
                <a:gd name="T3" fmla="*/ 323 h 631"/>
                <a:gd name="T4" fmla="*/ 356 w 404"/>
                <a:gd name="T5" fmla="*/ 373 h 631"/>
                <a:gd name="T6" fmla="*/ 356 w 404"/>
                <a:gd name="T7" fmla="*/ 259 h 631"/>
                <a:gd name="T8" fmla="*/ 158 w 404"/>
                <a:gd name="T9" fmla="*/ 259 h 631"/>
                <a:gd name="T10" fmla="*/ 158 w 404"/>
                <a:gd name="T11" fmla="*/ 64 h 631"/>
                <a:gd name="T12" fmla="*/ 350 w 404"/>
                <a:gd name="T13" fmla="*/ 64 h 631"/>
                <a:gd name="T14" fmla="*/ 404 w 404"/>
                <a:gd name="T15" fmla="*/ 114 h 631"/>
                <a:gd name="T16" fmla="*/ 404 w 404"/>
                <a:gd name="T17" fmla="*/ 0 h 631"/>
                <a:gd name="T18" fmla="*/ 0 w 404"/>
                <a:gd name="T19" fmla="*/ 0 h 631"/>
                <a:gd name="T20" fmla="*/ 49 w 404"/>
                <a:gd name="T21" fmla="*/ 59 h 631"/>
                <a:gd name="T22" fmla="*/ 49 w 404"/>
                <a:gd name="T23" fmla="*/ 573 h 631"/>
                <a:gd name="T24" fmla="*/ 0 w 404"/>
                <a:gd name="T25" fmla="*/ 631 h 631"/>
                <a:gd name="T26" fmla="*/ 208 w 404"/>
                <a:gd name="T27" fmla="*/ 631 h 631"/>
                <a:gd name="T28" fmla="*/ 158 w 404"/>
                <a:gd name="T29" fmla="*/ 573 h 631"/>
                <a:gd name="T30" fmla="*/ 158 w 404"/>
                <a:gd name="T31" fmla="*/ 323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4" h="631">
                  <a:moveTo>
                    <a:pt x="158" y="323"/>
                  </a:moveTo>
                  <a:cubicBezTo>
                    <a:pt x="302" y="323"/>
                    <a:pt x="302" y="323"/>
                    <a:pt x="302" y="323"/>
                  </a:cubicBezTo>
                  <a:cubicBezTo>
                    <a:pt x="330" y="323"/>
                    <a:pt x="356" y="345"/>
                    <a:pt x="356" y="373"/>
                  </a:cubicBezTo>
                  <a:cubicBezTo>
                    <a:pt x="356" y="259"/>
                    <a:pt x="356" y="259"/>
                    <a:pt x="356" y="259"/>
                  </a:cubicBezTo>
                  <a:cubicBezTo>
                    <a:pt x="158" y="259"/>
                    <a:pt x="158" y="259"/>
                    <a:pt x="158" y="259"/>
                  </a:cubicBezTo>
                  <a:cubicBezTo>
                    <a:pt x="158" y="64"/>
                    <a:pt x="158" y="64"/>
                    <a:pt x="158" y="64"/>
                  </a:cubicBezTo>
                  <a:cubicBezTo>
                    <a:pt x="350" y="64"/>
                    <a:pt x="350" y="64"/>
                    <a:pt x="350" y="64"/>
                  </a:cubicBezTo>
                  <a:cubicBezTo>
                    <a:pt x="379" y="64"/>
                    <a:pt x="404" y="86"/>
                    <a:pt x="404" y="114"/>
                  </a:cubicBezTo>
                  <a:cubicBezTo>
                    <a:pt x="404" y="0"/>
                    <a:pt x="404" y="0"/>
                    <a:pt x="404" y="0"/>
                  </a:cubicBezTo>
                  <a:cubicBezTo>
                    <a:pt x="0" y="0"/>
                    <a:pt x="0" y="0"/>
                    <a:pt x="0" y="0"/>
                  </a:cubicBezTo>
                  <a:cubicBezTo>
                    <a:pt x="28" y="0"/>
                    <a:pt x="49" y="31"/>
                    <a:pt x="49" y="59"/>
                  </a:cubicBezTo>
                  <a:cubicBezTo>
                    <a:pt x="49" y="573"/>
                    <a:pt x="49" y="573"/>
                    <a:pt x="49" y="573"/>
                  </a:cubicBezTo>
                  <a:cubicBezTo>
                    <a:pt x="49" y="601"/>
                    <a:pt x="28" y="631"/>
                    <a:pt x="0" y="631"/>
                  </a:cubicBezTo>
                  <a:cubicBezTo>
                    <a:pt x="208" y="631"/>
                    <a:pt x="208" y="631"/>
                    <a:pt x="208" y="631"/>
                  </a:cubicBezTo>
                  <a:cubicBezTo>
                    <a:pt x="179" y="631"/>
                    <a:pt x="158" y="601"/>
                    <a:pt x="158" y="573"/>
                  </a:cubicBezTo>
                  <a:cubicBezTo>
                    <a:pt x="158" y="323"/>
                    <a:pt x="158" y="323"/>
                    <a:pt x="158" y="323"/>
                  </a:cubicBezTo>
                </a:path>
              </a:pathLst>
            </a:custGeom>
            <a:solidFill>
              <a:srgbClr val="EC1D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67"/>
            <p:cNvSpPr>
              <a:spLocks/>
            </p:cNvSpPr>
            <p:nvPr/>
          </p:nvSpPr>
          <p:spPr bwMode="auto">
            <a:xfrm>
              <a:off x="2068" y="1810"/>
              <a:ext cx="976" cy="1146"/>
            </a:xfrm>
            <a:custGeom>
              <a:avLst/>
              <a:gdLst>
                <a:gd name="T0" fmla="*/ 158 w 553"/>
                <a:gd name="T1" fmla="*/ 462 h 648"/>
                <a:gd name="T2" fmla="*/ 276 w 553"/>
                <a:gd name="T3" fmla="*/ 584 h 648"/>
                <a:gd name="T4" fmla="*/ 395 w 553"/>
                <a:gd name="T5" fmla="*/ 461 h 648"/>
                <a:gd name="T6" fmla="*/ 395 w 553"/>
                <a:gd name="T7" fmla="*/ 59 h 648"/>
                <a:gd name="T8" fmla="*/ 345 w 553"/>
                <a:gd name="T9" fmla="*/ 0 h 648"/>
                <a:gd name="T10" fmla="*/ 553 w 553"/>
                <a:gd name="T11" fmla="*/ 0 h 648"/>
                <a:gd name="T12" fmla="*/ 503 w 553"/>
                <a:gd name="T13" fmla="*/ 59 h 648"/>
                <a:gd name="T14" fmla="*/ 503 w 553"/>
                <a:gd name="T15" fmla="*/ 450 h 648"/>
                <a:gd name="T16" fmla="*/ 277 w 553"/>
                <a:gd name="T17" fmla="*/ 648 h 648"/>
                <a:gd name="T18" fmla="*/ 49 w 553"/>
                <a:gd name="T19" fmla="*/ 450 h 648"/>
                <a:gd name="T20" fmla="*/ 49 w 553"/>
                <a:gd name="T21" fmla="*/ 59 h 648"/>
                <a:gd name="T22" fmla="*/ 0 w 553"/>
                <a:gd name="T23" fmla="*/ 0 h 648"/>
                <a:gd name="T24" fmla="*/ 207 w 553"/>
                <a:gd name="T25" fmla="*/ 0 h 648"/>
                <a:gd name="T26" fmla="*/ 158 w 553"/>
                <a:gd name="T27" fmla="*/ 59 h 648"/>
                <a:gd name="T28" fmla="*/ 158 w 553"/>
                <a:gd name="T29" fmla="*/ 46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3" h="648">
                  <a:moveTo>
                    <a:pt x="158" y="462"/>
                  </a:moveTo>
                  <a:cubicBezTo>
                    <a:pt x="158" y="527"/>
                    <a:pt x="211" y="584"/>
                    <a:pt x="276" y="584"/>
                  </a:cubicBezTo>
                  <a:cubicBezTo>
                    <a:pt x="342" y="584"/>
                    <a:pt x="395" y="526"/>
                    <a:pt x="395" y="461"/>
                  </a:cubicBezTo>
                  <a:cubicBezTo>
                    <a:pt x="395" y="59"/>
                    <a:pt x="395" y="59"/>
                    <a:pt x="395" y="59"/>
                  </a:cubicBezTo>
                  <a:cubicBezTo>
                    <a:pt x="395" y="31"/>
                    <a:pt x="374" y="0"/>
                    <a:pt x="345" y="0"/>
                  </a:cubicBezTo>
                  <a:cubicBezTo>
                    <a:pt x="553" y="0"/>
                    <a:pt x="553" y="0"/>
                    <a:pt x="553" y="0"/>
                  </a:cubicBezTo>
                  <a:cubicBezTo>
                    <a:pt x="525" y="0"/>
                    <a:pt x="503" y="31"/>
                    <a:pt x="503" y="59"/>
                  </a:cubicBezTo>
                  <a:cubicBezTo>
                    <a:pt x="503" y="450"/>
                    <a:pt x="503" y="450"/>
                    <a:pt x="503" y="450"/>
                  </a:cubicBezTo>
                  <a:cubicBezTo>
                    <a:pt x="503" y="575"/>
                    <a:pt x="402" y="648"/>
                    <a:pt x="277" y="648"/>
                  </a:cubicBezTo>
                  <a:cubicBezTo>
                    <a:pt x="151" y="648"/>
                    <a:pt x="49" y="575"/>
                    <a:pt x="49" y="450"/>
                  </a:cubicBezTo>
                  <a:cubicBezTo>
                    <a:pt x="49" y="59"/>
                    <a:pt x="49" y="59"/>
                    <a:pt x="49" y="59"/>
                  </a:cubicBezTo>
                  <a:cubicBezTo>
                    <a:pt x="49" y="31"/>
                    <a:pt x="28" y="0"/>
                    <a:pt x="0" y="0"/>
                  </a:cubicBezTo>
                  <a:cubicBezTo>
                    <a:pt x="207" y="0"/>
                    <a:pt x="207" y="0"/>
                    <a:pt x="207" y="0"/>
                  </a:cubicBezTo>
                  <a:cubicBezTo>
                    <a:pt x="179" y="0"/>
                    <a:pt x="158" y="31"/>
                    <a:pt x="158" y="59"/>
                  </a:cubicBezTo>
                  <a:cubicBezTo>
                    <a:pt x="158" y="462"/>
                    <a:pt x="158" y="462"/>
                    <a:pt x="158" y="462"/>
                  </a:cubicBezTo>
                </a:path>
              </a:pathLst>
            </a:custGeom>
            <a:solidFill>
              <a:srgbClr val="EC1D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68"/>
            <p:cNvSpPr>
              <a:spLocks/>
            </p:cNvSpPr>
            <p:nvPr/>
          </p:nvSpPr>
          <p:spPr bwMode="auto">
            <a:xfrm>
              <a:off x="3009" y="1810"/>
              <a:ext cx="439" cy="1556"/>
            </a:xfrm>
            <a:custGeom>
              <a:avLst/>
              <a:gdLst>
                <a:gd name="T0" fmla="*/ 199 w 249"/>
                <a:gd name="T1" fmla="*/ 59 h 880"/>
                <a:gd name="T2" fmla="*/ 249 w 249"/>
                <a:gd name="T3" fmla="*/ 0 h 880"/>
                <a:gd name="T4" fmla="*/ 41 w 249"/>
                <a:gd name="T5" fmla="*/ 0 h 880"/>
                <a:gd name="T6" fmla="*/ 91 w 249"/>
                <a:gd name="T7" fmla="*/ 59 h 880"/>
                <a:gd name="T8" fmla="*/ 91 w 249"/>
                <a:gd name="T9" fmla="*/ 701 h 880"/>
                <a:gd name="T10" fmla="*/ 0 w 249"/>
                <a:gd name="T11" fmla="*/ 880 h 880"/>
                <a:gd name="T12" fmla="*/ 199 w 249"/>
                <a:gd name="T13" fmla="*/ 663 h 880"/>
                <a:gd name="T14" fmla="*/ 199 w 249"/>
                <a:gd name="T15" fmla="*/ 59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880">
                  <a:moveTo>
                    <a:pt x="199" y="59"/>
                  </a:moveTo>
                  <a:cubicBezTo>
                    <a:pt x="199" y="31"/>
                    <a:pt x="221" y="0"/>
                    <a:pt x="249" y="0"/>
                  </a:cubicBezTo>
                  <a:cubicBezTo>
                    <a:pt x="41" y="0"/>
                    <a:pt x="41" y="0"/>
                    <a:pt x="41" y="0"/>
                  </a:cubicBezTo>
                  <a:cubicBezTo>
                    <a:pt x="70" y="0"/>
                    <a:pt x="91" y="31"/>
                    <a:pt x="91" y="59"/>
                  </a:cubicBezTo>
                  <a:cubicBezTo>
                    <a:pt x="91" y="701"/>
                    <a:pt x="91" y="701"/>
                    <a:pt x="91" y="701"/>
                  </a:cubicBezTo>
                  <a:cubicBezTo>
                    <a:pt x="91" y="701"/>
                    <a:pt x="89" y="815"/>
                    <a:pt x="0" y="880"/>
                  </a:cubicBezTo>
                  <a:cubicBezTo>
                    <a:pt x="0" y="880"/>
                    <a:pt x="199" y="852"/>
                    <a:pt x="199" y="663"/>
                  </a:cubicBezTo>
                  <a:cubicBezTo>
                    <a:pt x="199" y="59"/>
                    <a:pt x="199" y="59"/>
                    <a:pt x="199" y="59"/>
                  </a:cubicBezTo>
                </a:path>
              </a:pathLst>
            </a:custGeom>
            <a:solidFill>
              <a:srgbClr val="EC1D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69"/>
            <p:cNvSpPr>
              <a:spLocks/>
            </p:cNvSpPr>
            <p:nvPr/>
          </p:nvSpPr>
          <p:spPr bwMode="auto">
            <a:xfrm>
              <a:off x="5361" y="1810"/>
              <a:ext cx="977" cy="1146"/>
            </a:xfrm>
            <a:custGeom>
              <a:avLst/>
              <a:gdLst>
                <a:gd name="T0" fmla="*/ 158 w 554"/>
                <a:gd name="T1" fmla="*/ 462 h 648"/>
                <a:gd name="T2" fmla="*/ 277 w 554"/>
                <a:gd name="T3" fmla="*/ 584 h 648"/>
                <a:gd name="T4" fmla="*/ 396 w 554"/>
                <a:gd name="T5" fmla="*/ 461 h 648"/>
                <a:gd name="T6" fmla="*/ 396 w 554"/>
                <a:gd name="T7" fmla="*/ 59 h 648"/>
                <a:gd name="T8" fmla="*/ 346 w 554"/>
                <a:gd name="T9" fmla="*/ 0 h 648"/>
                <a:gd name="T10" fmla="*/ 554 w 554"/>
                <a:gd name="T11" fmla="*/ 0 h 648"/>
                <a:gd name="T12" fmla="*/ 504 w 554"/>
                <a:gd name="T13" fmla="*/ 59 h 648"/>
                <a:gd name="T14" fmla="*/ 504 w 554"/>
                <a:gd name="T15" fmla="*/ 450 h 648"/>
                <a:gd name="T16" fmla="*/ 278 w 554"/>
                <a:gd name="T17" fmla="*/ 648 h 648"/>
                <a:gd name="T18" fmla="*/ 50 w 554"/>
                <a:gd name="T19" fmla="*/ 450 h 648"/>
                <a:gd name="T20" fmla="*/ 50 w 554"/>
                <a:gd name="T21" fmla="*/ 59 h 648"/>
                <a:gd name="T22" fmla="*/ 0 w 554"/>
                <a:gd name="T23" fmla="*/ 0 h 648"/>
                <a:gd name="T24" fmla="*/ 208 w 554"/>
                <a:gd name="T25" fmla="*/ 0 h 648"/>
                <a:gd name="T26" fmla="*/ 158 w 554"/>
                <a:gd name="T27" fmla="*/ 59 h 648"/>
                <a:gd name="T28" fmla="*/ 158 w 554"/>
                <a:gd name="T29" fmla="*/ 46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48">
                  <a:moveTo>
                    <a:pt x="158" y="462"/>
                  </a:moveTo>
                  <a:cubicBezTo>
                    <a:pt x="158" y="527"/>
                    <a:pt x="211" y="584"/>
                    <a:pt x="277" y="584"/>
                  </a:cubicBezTo>
                  <a:cubicBezTo>
                    <a:pt x="343" y="584"/>
                    <a:pt x="396" y="526"/>
                    <a:pt x="396" y="461"/>
                  </a:cubicBezTo>
                  <a:cubicBezTo>
                    <a:pt x="396" y="59"/>
                    <a:pt x="396" y="59"/>
                    <a:pt x="396" y="59"/>
                  </a:cubicBezTo>
                  <a:cubicBezTo>
                    <a:pt x="396" y="31"/>
                    <a:pt x="374" y="0"/>
                    <a:pt x="346" y="0"/>
                  </a:cubicBezTo>
                  <a:cubicBezTo>
                    <a:pt x="554" y="0"/>
                    <a:pt x="554" y="0"/>
                    <a:pt x="554" y="0"/>
                  </a:cubicBezTo>
                  <a:cubicBezTo>
                    <a:pt x="526" y="0"/>
                    <a:pt x="504" y="31"/>
                    <a:pt x="504" y="59"/>
                  </a:cubicBezTo>
                  <a:cubicBezTo>
                    <a:pt x="504" y="450"/>
                    <a:pt x="504" y="450"/>
                    <a:pt x="504" y="450"/>
                  </a:cubicBezTo>
                  <a:cubicBezTo>
                    <a:pt x="504" y="575"/>
                    <a:pt x="403" y="648"/>
                    <a:pt x="278" y="648"/>
                  </a:cubicBezTo>
                  <a:cubicBezTo>
                    <a:pt x="152" y="648"/>
                    <a:pt x="50" y="575"/>
                    <a:pt x="50" y="450"/>
                  </a:cubicBezTo>
                  <a:cubicBezTo>
                    <a:pt x="50" y="59"/>
                    <a:pt x="50" y="59"/>
                    <a:pt x="50" y="59"/>
                  </a:cubicBezTo>
                  <a:cubicBezTo>
                    <a:pt x="50" y="31"/>
                    <a:pt x="29" y="0"/>
                    <a:pt x="0" y="0"/>
                  </a:cubicBezTo>
                  <a:cubicBezTo>
                    <a:pt x="208" y="0"/>
                    <a:pt x="208" y="0"/>
                    <a:pt x="208" y="0"/>
                  </a:cubicBezTo>
                  <a:cubicBezTo>
                    <a:pt x="180" y="0"/>
                    <a:pt x="158" y="31"/>
                    <a:pt x="158" y="59"/>
                  </a:cubicBezTo>
                  <a:cubicBezTo>
                    <a:pt x="158" y="462"/>
                    <a:pt x="158" y="462"/>
                    <a:pt x="158" y="462"/>
                  </a:cubicBezTo>
                </a:path>
              </a:pathLst>
            </a:custGeom>
            <a:solidFill>
              <a:srgbClr val="EC1D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70"/>
            <p:cNvSpPr>
              <a:spLocks/>
            </p:cNvSpPr>
            <p:nvPr/>
          </p:nvSpPr>
          <p:spPr bwMode="auto">
            <a:xfrm>
              <a:off x="4644" y="1789"/>
              <a:ext cx="754" cy="1170"/>
            </a:xfrm>
            <a:custGeom>
              <a:avLst/>
              <a:gdLst>
                <a:gd name="T0" fmla="*/ 357 w 427"/>
                <a:gd name="T1" fmla="*/ 116 h 662"/>
                <a:gd name="T2" fmla="*/ 244 w 427"/>
                <a:gd name="T3" fmla="*/ 65 h 662"/>
                <a:gd name="T4" fmla="*/ 123 w 427"/>
                <a:gd name="T5" fmla="*/ 164 h 662"/>
                <a:gd name="T6" fmla="*/ 178 w 427"/>
                <a:gd name="T7" fmla="*/ 248 h 662"/>
                <a:gd name="T8" fmla="*/ 305 w 427"/>
                <a:gd name="T9" fmla="*/ 317 h 662"/>
                <a:gd name="T10" fmla="*/ 413 w 427"/>
                <a:gd name="T11" fmla="*/ 480 h 662"/>
                <a:gd name="T12" fmla="*/ 163 w 427"/>
                <a:gd name="T13" fmla="*/ 659 h 662"/>
                <a:gd name="T14" fmla="*/ 46 w 427"/>
                <a:gd name="T15" fmla="*/ 646 h 662"/>
                <a:gd name="T16" fmla="*/ 9 w 427"/>
                <a:gd name="T17" fmla="*/ 528 h 662"/>
                <a:gd name="T18" fmla="*/ 164 w 427"/>
                <a:gd name="T19" fmla="*/ 596 h 662"/>
                <a:gd name="T20" fmla="*/ 308 w 427"/>
                <a:gd name="T21" fmla="*/ 489 h 662"/>
                <a:gd name="T22" fmla="*/ 259 w 427"/>
                <a:gd name="T23" fmla="*/ 414 h 662"/>
                <a:gd name="T24" fmla="*/ 132 w 427"/>
                <a:gd name="T25" fmla="*/ 345 h 662"/>
                <a:gd name="T26" fmla="*/ 16 w 427"/>
                <a:gd name="T27" fmla="*/ 176 h 662"/>
                <a:gd name="T28" fmla="*/ 239 w 427"/>
                <a:gd name="T29" fmla="*/ 0 h 662"/>
                <a:gd name="T30" fmla="*/ 357 w 427"/>
                <a:gd name="T31" fmla="*/ 19 h 662"/>
                <a:gd name="T32" fmla="*/ 357 w 427"/>
                <a:gd name="T33" fmla="*/ 11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7" h="662">
                  <a:moveTo>
                    <a:pt x="357" y="116"/>
                  </a:moveTo>
                  <a:cubicBezTo>
                    <a:pt x="323" y="58"/>
                    <a:pt x="244" y="65"/>
                    <a:pt x="244" y="65"/>
                  </a:cubicBezTo>
                  <a:cubicBezTo>
                    <a:pt x="117" y="65"/>
                    <a:pt x="123" y="164"/>
                    <a:pt x="123" y="164"/>
                  </a:cubicBezTo>
                  <a:cubicBezTo>
                    <a:pt x="123" y="164"/>
                    <a:pt x="115" y="214"/>
                    <a:pt x="178" y="248"/>
                  </a:cubicBezTo>
                  <a:cubicBezTo>
                    <a:pt x="305" y="317"/>
                    <a:pt x="305" y="317"/>
                    <a:pt x="305" y="317"/>
                  </a:cubicBezTo>
                  <a:cubicBezTo>
                    <a:pt x="427" y="385"/>
                    <a:pt x="413" y="480"/>
                    <a:pt x="413" y="480"/>
                  </a:cubicBezTo>
                  <a:cubicBezTo>
                    <a:pt x="413" y="480"/>
                    <a:pt x="418" y="659"/>
                    <a:pt x="163" y="659"/>
                  </a:cubicBezTo>
                  <a:cubicBezTo>
                    <a:pt x="163" y="659"/>
                    <a:pt x="88" y="662"/>
                    <a:pt x="46" y="646"/>
                  </a:cubicBezTo>
                  <a:cubicBezTo>
                    <a:pt x="9" y="528"/>
                    <a:pt x="9" y="528"/>
                    <a:pt x="9" y="528"/>
                  </a:cubicBezTo>
                  <a:cubicBezTo>
                    <a:pt x="47" y="587"/>
                    <a:pt x="164" y="596"/>
                    <a:pt x="164" y="596"/>
                  </a:cubicBezTo>
                  <a:cubicBezTo>
                    <a:pt x="307" y="589"/>
                    <a:pt x="308" y="489"/>
                    <a:pt x="308" y="489"/>
                  </a:cubicBezTo>
                  <a:cubicBezTo>
                    <a:pt x="308" y="489"/>
                    <a:pt x="315" y="446"/>
                    <a:pt x="259" y="414"/>
                  </a:cubicBezTo>
                  <a:cubicBezTo>
                    <a:pt x="132" y="345"/>
                    <a:pt x="132" y="345"/>
                    <a:pt x="132" y="345"/>
                  </a:cubicBezTo>
                  <a:cubicBezTo>
                    <a:pt x="0" y="273"/>
                    <a:pt x="16" y="176"/>
                    <a:pt x="16" y="176"/>
                  </a:cubicBezTo>
                  <a:cubicBezTo>
                    <a:pt x="16" y="176"/>
                    <a:pt x="12" y="0"/>
                    <a:pt x="239" y="0"/>
                  </a:cubicBezTo>
                  <a:cubicBezTo>
                    <a:pt x="239" y="0"/>
                    <a:pt x="341" y="2"/>
                    <a:pt x="357" y="19"/>
                  </a:cubicBezTo>
                  <a:cubicBezTo>
                    <a:pt x="357" y="116"/>
                    <a:pt x="357" y="116"/>
                    <a:pt x="357" y="116"/>
                  </a:cubicBezTo>
                </a:path>
              </a:pathLst>
            </a:custGeom>
            <a:solidFill>
              <a:srgbClr val="EC1D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71"/>
            <p:cNvSpPr>
              <a:spLocks/>
            </p:cNvSpPr>
            <p:nvPr/>
          </p:nvSpPr>
          <p:spPr bwMode="auto">
            <a:xfrm>
              <a:off x="3858" y="1810"/>
              <a:ext cx="820" cy="1116"/>
            </a:xfrm>
            <a:custGeom>
              <a:avLst/>
              <a:gdLst>
                <a:gd name="T0" fmla="*/ 34 w 465"/>
                <a:gd name="T1" fmla="*/ 0 h 631"/>
                <a:gd name="T2" fmla="*/ 0 w 465"/>
                <a:gd name="T3" fmla="*/ 116 h 631"/>
                <a:gd name="T4" fmla="*/ 71 w 465"/>
                <a:gd name="T5" fmla="*/ 64 h 631"/>
                <a:gd name="T6" fmla="*/ 180 w 465"/>
                <a:gd name="T7" fmla="*/ 64 h 631"/>
                <a:gd name="T8" fmla="*/ 180 w 465"/>
                <a:gd name="T9" fmla="*/ 573 h 631"/>
                <a:gd name="T10" fmla="*/ 131 w 465"/>
                <a:gd name="T11" fmla="*/ 631 h 631"/>
                <a:gd name="T12" fmla="*/ 338 w 465"/>
                <a:gd name="T13" fmla="*/ 631 h 631"/>
                <a:gd name="T14" fmla="*/ 289 w 465"/>
                <a:gd name="T15" fmla="*/ 573 h 631"/>
                <a:gd name="T16" fmla="*/ 289 w 465"/>
                <a:gd name="T17" fmla="*/ 64 h 631"/>
                <a:gd name="T18" fmla="*/ 380 w 465"/>
                <a:gd name="T19" fmla="*/ 64 h 631"/>
                <a:gd name="T20" fmla="*/ 431 w 465"/>
                <a:gd name="T21" fmla="*/ 115 h 631"/>
                <a:gd name="T22" fmla="*/ 465 w 465"/>
                <a:gd name="T23" fmla="*/ 0 h 631"/>
                <a:gd name="T24" fmla="*/ 34 w 465"/>
                <a:gd name="T25" fmla="*/ 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5" h="631">
                  <a:moveTo>
                    <a:pt x="34" y="0"/>
                  </a:moveTo>
                  <a:cubicBezTo>
                    <a:pt x="0" y="116"/>
                    <a:pt x="0" y="116"/>
                    <a:pt x="0" y="116"/>
                  </a:cubicBezTo>
                  <a:cubicBezTo>
                    <a:pt x="27" y="65"/>
                    <a:pt x="71" y="64"/>
                    <a:pt x="71" y="64"/>
                  </a:cubicBezTo>
                  <a:cubicBezTo>
                    <a:pt x="180" y="64"/>
                    <a:pt x="180" y="64"/>
                    <a:pt x="180" y="64"/>
                  </a:cubicBezTo>
                  <a:cubicBezTo>
                    <a:pt x="180" y="573"/>
                    <a:pt x="180" y="573"/>
                    <a:pt x="180" y="573"/>
                  </a:cubicBezTo>
                  <a:cubicBezTo>
                    <a:pt x="180" y="601"/>
                    <a:pt x="159" y="631"/>
                    <a:pt x="131" y="631"/>
                  </a:cubicBezTo>
                  <a:cubicBezTo>
                    <a:pt x="338" y="631"/>
                    <a:pt x="338" y="631"/>
                    <a:pt x="338" y="631"/>
                  </a:cubicBezTo>
                  <a:cubicBezTo>
                    <a:pt x="310" y="631"/>
                    <a:pt x="289" y="601"/>
                    <a:pt x="289" y="573"/>
                  </a:cubicBezTo>
                  <a:cubicBezTo>
                    <a:pt x="289" y="64"/>
                    <a:pt x="289" y="64"/>
                    <a:pt x="289" y="64"/>
                  </a:cubicBezTo>
                  <a:cubicBezTo>
                    <a:pt x="380" y="64"/>
                    <a:pt x="380" y="64"/>
                    <a:pt x="380" y="64"/>
                  </a:cubicBezTo>
                  <a:cubicBezTo>
                    <a:pt x="409" y="64"/>
                    <a:pt x="431" y="87"/>
                    <a:pt x="431" y="115"/>
                  </a:cubicBezTo>
                  <a:cubicBezTo>
                    <a:pt x="465" y="0"/>
                    <a:pt x="465" y="0"/>
                    <a:pt x="465" y="0"/>
                  </a:cubicBezTo>
                  <a:cubicBezTo>
                    <a:pt x="34" y="0"/>
                    <a:pt x="34" y="0"/>
                    <a:pt x="34" y="0"/>
                  </a:cubicBezTo>
                </a:path>
              </a:pathLst>
            </a:custGeom>
            <a:solidFill>
              <a:srgbClr val="EC1D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72"/>
            <p:cNvSpPr>
              <a:spLocks/>
            </p:cNvSpPr>
            <p:nvPr/>
          </p:nvSpPr>
          <p:spPr bwMode="auto">
            <a:xfrm>
              <a:off x="2991" y="956"/>
              <a:ext cx="1002" cy="776"/>
            </a:xfrm>
            <a:custGeom>
              <a:avLst/>
              <a:gdLst>
                <a:gd name="T0" fmla="*/ 304 w 568"/>
                <a:gd name="T1" fmla="*/ 264 h 439"/>
                <a:gd name="T2" fmla="*/ 392 w 568"/>
                <a:gd name="T3" fmla="*/ 300 h 439"/>
                <a:gd name="T4" fmla="*/ 517 w 568"/>
                <a:gd name="T5" fmla="*/ 176 h 439"/>
                <a:gd name="T6" fmla="*/ 392 w 568"/>
                <a:gd name="T7" fmla="*/ 51 h 439"/>
                <a:gd name="T8" fmla="*/ 253 w 568"/>
                <a:gd name="T9" fmla="*/ 165 h 439"/>
                <a:gd name="T10" fmla="*/ 253 w 568"/>
                <a:gd name="T11" fmla="*/ 73 h 439"/>
                <a:gd name="T12" fmla="*/ 392 w 568"/>
                <a:gd name="T13" fmla="*/ 0 h 439"/>
                <a:gd name="T14" fmla="*/ 568 w 568"/>
                <a:gd name="T15" fmla="*/ 176 h 439"/>
                <a:gd name="T16" fmla="*/ 392 w 568"/>
                <a:gd name="T17" fmla="*/ 352 h 439"/>
                <a:gd name="T18" fmla="*/ 267 w 568"/>
                <a:gd name="T19" fmla="*/ 300 h 439"/>
                <a:gd name="T20" fmla="*/ 207 w 568"/>
                <a:gd name="T21" fmla="*/ 232 h 439"/>
                <a:gd name="T22" fmla="*/ 142 w 568"/>
                <a:gd name="T23" fmla="*/ 205 h 439"/>
                <a:gd name="T24" fmla="*/ 51 w 568"/>
                <a:gd name="T25" fmla="*/ 297 h 439"/>
                <a:gd name="T26" fmla="*/ 142 w 568"/>
                <a:gd name="T27" fmla="*/ 388 h 439"/>
                <a:gd name="T28" fmla="*/ 253 w 568"/>
                <a:gd name="T29" fmla="*/ 314 h 439"/>
                <a:gd name="T30" fmla="*/ 253 w 568"/>
                <a:gd name="T31" fmla="*/ 387 h 439"/>
                <a:gd name="T32" fmla="*/ 142 w 568"/>
                <a:gd name="T33" fmla="*/ 439 h 439"/>
                <a:gd name="T34" fmla="*/ 0 w 568"/>
                <a:gd name="T35" fmla="*/ 297 h 439"/>
                <a:gd name="T36" fmla="*/ 142 w 568"/>
                <a:gd name="T37" fmla="*/ 154 h 439"/>
                <a:gd name="T38" fmla="*/ 243 w 568"/>
                <a:gd name="T39" fmla="*/ 196 h 439"/>
                <a:gd name="T40" fmla="*/ 304 w 568"/>
                <a:gd name="T41" fmla="*/ 2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439">
                  <a:moveTo>
                    <a:pt x="304" y="264"/>
                  </a:moveTo>
                  <a:cubicBezTo>
                    <a:pt x="327" y="287"/>
                    <a:pt x="358" y="300"/>
                    <a:pt x="392" y="300"/>
                  </a:cubicBezTo>
                  <a:cubicBezTo>
                    <a:pt x="461" y="300"/>
                    <a:pt x="517" y="244"/>
                    <a:pt x="517" y="176"/>
                  </a:cubicBezTo>
                  <a:cubicBezTo>
                    <a:pt x="517" y="107"/>
                    <a:pt x="461" y="51"/>
                    <a:pt x="392" y="51"/>
                  </a:cubicBezTo>
                  <a:cubicBezTo>
                    <a:pt x="392" y="51"/>
                    <a:pt x="296" y="42"/>
                    <a:pt x="253" y="165"/>
                  </a:cubicBezTo>
                  <a:cubicBezTo>
                    <a:pt x="253" y="73"/>
                    <a:pt x="253" y="73"/>
                    <a:pt x="253" y="73"/>
                  </a:cubicBezTo>
                  <a:cubicBezTo>
                    <a:pt x="285" y="30"/>
                    <a:pt x="335" y="0"/>
                    <a:pt x="392" y="0"/>
                  </a:cubicBezTo>
                  <a:cubicBezTo>
                    <a:pt x="489" y="0"/>
                    <a:pt x="568" y="78"/>
                    <a:pt x="568" y="176"/>
                  </a:cubicBezTo>
                  <a:cubicBezTo>
                    <a:pt x="568" y="273"/>
                    <a:pt x="489" y="352"/>
                    <a:pt x="392" y="352"/>
                  </a:cubicBezTo>
                  <a:cubicBezTo>
                    <a:pt x="343" y="352"/>
                    <a:pt x="300" y="332"/>
                    <a:pt x="267" y="300"/>
                  </a:cubicBezTo>
                  <a:cubicBezTo>
                    <a:pt x="207" y="232"/>
                    <a:pt x="207" y="232"/>
                    <a:pt x="207" y="232"/>
                  </a:cubicBezTo>
                  <a:cubicBezTo>
                    <a:pt x="190" y="215"/>
                    <a:pt x="168" y="205"/>
                    <a:pt x="142" y="205"/>
                  </a:cubicBezTo>
                  <a:cubicBezTo>
                    <a:pt x="92" y="205"/>
                    <a:pt x="51" y="246"/>
                    <a:pt x="51" y="297"/>
                  </a:cubicBezTo>
                  <a:cubicBezTo>
                    <a:pt x="51" y="347"/>
                    <a:pt x="92" y="388"/>
                    <a:pt x="142" y="388"/>
                  </a:cubicBezTo>
                  <a:cubicBezTo>
                    <a:pt x="142" y="388"/>
                    <a:pt x="210" y="397"/>
                    <a:pt x="253" y="314"/>
                  </a:cubicBezTo>
                  <a:cubicBezTo>
                    <a:pt x="253" y="387"/>
                    <a:pt x="253" y="387"/>
                    <a:pt x="253" y="387"/>
                  </a:cubicBezTo>
                  <a:cubicBezTo>
                    <a:pt x="226" y="419"/>
                    <a:pt x="187" y="439"/>
                    <a:pt x="142" y="439"/>
                  </a:cubicBezTo>
                  <a:cubicBezTo>
                    <a:pt x="64" y="439"/>
                    <a:pt x="0" y="375"/>
                    <a:pt x="0" y="297"/>
                  </a:cubicBezTo>
                  <a:cubicBezTo>
                    <a:pt x="0" y="218"/>
                    <a:pt x="64" y="154"/>
                    <a:pt x="142" y="154"/>
                  </a:cubicBezTo>
                  <a:cubicBezTo>
                    <a:pt x="182" y="154"/>
                    <a:pt x="217" y="170"/>
                    <a:pt x="243" y="196"/>
                  </a:cubicBezTo>
                  <a:cubicBezTo>
                    <a:pt x="304" y="264"/>
                    <a:pt x="304" y="264"/>
                    <a:pt x="304" y="264"/>
                  </a:cubicBezTo>
                </a:path>
              </a:pathLst>
            </a:custGeom>
            <a:solidFill>
              <a:srgbClr val="EC1D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75"/>
          <p:cNvGrpSpPr>
            <a:grpSpLocks noChangeAspect="1"/>
          </p:cNvGrpSpPr>
          <p:nvPr/>
        </p:nvGrpSpPr>
        <p:grpSpPr bwMode="auto">
          <a:xfrm>
            <a:off x="7121080" y="3215742"/>
            <a:ext cx="1229965" cy="123926"/>
            <a:chOff x="1806" y="1956"/>
            <a:chExt cx="4066" cy="410"/>
          </a:xfrm>
        </p:grpSpPr>
        <p:sp>
          <p:nvSpPr>
            <p:cNvPr id="26" name="Freeform 76"/>
            <p:cNvSpPr>
              <a:spLocks noEditPoints="1"/>
            </p:cNvSpPr>
            <p:nvPr/>
          </p:nvSpPr>
          <p:spPr bwMode="auto">
            <a:xfrm>
              <a:off x="1806" y="1956"/>
              <a:ext cx="395" cy="399"/>
            </a:xfrm>
            <a:custGeom>
              <a:avLst/>
              <a:gdLst>
                <a:gd name="T0" fmla="*/ 134 w 224"/>
                <a:gd name="T1" fmla="*/ 23 h 224"/>
                <a:gd name="T2" fmla="*/ 189 w 224"/>
                <a:gd name="T3" fmla="*/ 62 h 224"/>
                <a:gd name="T4" fmla="*/ 202 w 224"/>
                <a:gd name="T5" fmla="*/ 93 h 224"/>
                <a:gd name="T6" fmla="*/ 224 w 224"/>
                <a:gd name="T7" fmla="*/ 112 h 224"/>
                <a:gd name="T8" fmla="*/ 200 w 224"/>
                <a:gd name="T9" fmla="*/ 139 h 224"/>
                <a:gd name="T10" fmla="*/ 177 w 224"/>
                <a:gd name="T11" fmla="*/ 177 h 224"/>
                <a:gd name="T12" fmla="*/ 140 w 224"/>
                <a:gd name="T13" fmla="*/ 200 h 224"/>
                <a:gd name="T14" fmla="*/ 112 w 224"/>
                <a:gd name="T15" fmla="*/ 224 h 224"/>
                <a:gd name="T16" fmla="*/ 86 w 224"/>
                <a:gd name="T17" fmla="*/ 200 h 224"/>
                <a:gd name="T18" fmla="*/ 47 w 224"/>
                <a:gd name="T19" fmla="*/ 177 h 224"/>
                <a:gd name="T20" fmla="*/ 25 w 224"/>
                <a:gd name="T21" fmla="*/ 140 h 224"/>
                <a:gd name="T22" fmla="*/ 0 w 224"/>
                <a:gd name="T23" fmla="*/ 112 h 224"/>
                <a:gd name="T24" fmla="*/ 24 w 224"/>
                <a:gd name="T25" fmla="*/ 85 h 224"/>
                <a:gd name="T26" fmla="*/ 48 w 224"/>
                <a:gd name="T27" fmla="*/ 46 h 224"/>
                <a:gd name="T28" fmla="*/ 88 w 224"/>
                <a:gd name="T29" fmla="*/ 23 h 224"/>
                <a:gd name="T30" fmla="*/ 112 w 224"/>
                <a:gd name="T31" fmla="*/ 0 h 224"/>
                <a:gd name="T32" fmla="*/ 134 w 224"/>
                <a:gd name="T33" fmla="*/ 23 h 224"/>
                <a:gd name="T34" fmla="*/ 112 w 224"/>
                <a:gd name="T35" fmla="*/ 149 h 224"/>
                <a:gd name="T36" fmla="*/ 136 w 224"/>
                <a:gd name="T37" fmla="*/ 84 h 224"/>
                <a:gd name="T38" fmla="*/ 76 w 224"/>
                <a:gd name="T39" fmla="*/ 120 h 224"/>
                <a:gd name="T40" fmla="*/ 112 w 224"/>
                <a:gd name="T41" fmla="*/ 149 h 224"/>
                <a:gd name="T42" fmla="*/ 64 w 224"/>
                <a:gd name="T43" fmla="*/ 57 h 224"/>
                <a:gd name="T44" fmla="*/ 96 w 224"/>
                <a:gd name="T45" fmla="*/ 57 h 224"/>
                <a:gd name="T46" fmla="*/ 103 w 224"/>
                <a:gd name="T47" fmla="*/ 55 h 224"/>
                <a:gd name="T48" fmla="*/ 103 w 224"/>
                <a:gd name="T49" fmla="*/ 39 h 224"/>
                <a:gd name="T50" fmla="*/ 64 w 224"/>
                <a:gd name="T51" fmla="*/ 57 h 224"/>
                <a:gd name="T52" fmla="*/ 122 w 224"/>
                <a:gd name="T53" fmla="*/ 57 h 224"/>
                <a:gd name="T54" fmla="*/ 161 w 224"/>
                <a:gd name="T55" fmla="*/ 57 h 224"/>
                <a:gd name="T56" fmla="*/ 122 w 224"/>
                <a:gd name="T57" fmla="*/ 39 h 224"/>
                <a:gd name="T58" fmla="*/ 122 w 224"/>
                <a:gd name="T59" fmla="*/ 57 h 224"/>
                <a:gd name="T60" fmla="*/ 112 w 224"/>
                <a:gd name="T61" fmla="*/ 186 h 224"/>
                <a:gd name="T62" fmla="*/ 161 w 224"/>
                <a:gd name="T63" fmla="*/ 167 h 224"/>
                <a:gd name="T64" fmla="*/ 64 w 224"/>
                <a:gd name="T65" fmla="*/ 167 h 224"/>
                <a:gd name="T66" fmla="*/ 112 w 224"/>
                <a:gd name="T67" fmla="*/ 186 h 224"/>
                <a:gd name="T68" fmla="*/ 112 w 224"/>
                <a:gd name="T69" fmla="*/ 130 h 224"/>
                <a:gd name="T70" fmla="*/ 115 w 224"/>
                <a:gd name="T71" fmla="*/ 94 h 224"/>
                <a:gd name="T72" fmla="*/ 112 w 224"/>
                <a:gd name="T73" fmla="*/ 130 h 224"/>
                <a:gd name="T74" fmla="*/ 71 w 224"/>
                <a:gd name="T75" fmla="*/ 149 h 224"/>
                <a:gd name="T76" fmla="*/ 71 w 224"/>
                <a:gd name="T77" fmla="*/ 75 h 224"/>
                <a:gd name="T78" fmla="*/ 51 w 224"/>
                <a:gd name="T79" fmla="*/ 75 h 224"/>
                <a:gd name="T80" fmla="*/ 44 w 224"/>
                <a:gd name="T81" fmla="*/ 85 h 224"/>
                <a:gd name="T82" fmla="*/ 39 w 224"/>
                <a:gd name="T83" fmla="*/ 113 h 224"/>
                <a:gd name="T84" fmla="*/ 44 w 224"/>
                <a:gd name="T85" fmla="*/ 139 h 224"/>
                <a:gd name="T86" fmla="*/ 51 w 224"/>
                <a:gd name="T87" fmla="*/ 149 h 224"/>
                <a:gd name="T88" fmla="*/ 71 w 224"/>
                <a:gd name="T89" fmla="*/ 149 h 224"/>
                <a:gd name="T90" fmla="*/ 176 w 224"/>
                <a:gd name="T91" fmla="*/ 149 h 224"/>
                <a:gd name="T92" fmla="*/ 186 w 224"/>
                <a:gd name="T93" fmla="*/ 105 h 224"/>
                <a:gd name="T94" fmla="*/ 179 w 224"/>
                <a:gd name="T95" fmla="*/ 82 h 224"/>
                <a:gd name="T96" fmla="*/ 172 w 224"/>
                <a:gd name="T97" fmla="*/ 75 h 224"/>
                <a:gd name="T98" fmla="*/ 153 w 224"/>
                <a:gd name="T99" fmla="*/ 75 h 224"/>
                <a:gd name="T100" fmla="*/ 153 w 224"/>
                <a:gd name="T101" fmla="*/ 149 h 224"/>
                <a:gd name="T102" fmla="*/ 176 w 224"/>
                <a:gd name="T103" fmla="*/ 149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4" h="224">
                  <a:moveTo>
                    <a:pt x="134" y="23"/>
                  </a:moveTo>
                  <a:cubicBezTo>
                    <a:pt x="156" y="29"/>
                    <a:pt x="176" y="42"/>
                    <a:pt x="189" y="62"/>
                  </a:cubicBezTo>
                  <a:cubicBezTo>
                    <a:pt x="196" y="72"/>
                    <a:pt x="199" y="82"/>
                    <a:pt x="202" y="93"/>
                  </a:cubicBezTo>
                  <a:cubicBezTo>
                    <a:pt x="205" y="102"/>
                    <a:pt x="214" y="112"/>
                    <a:pt x="224" y="112"/>
                  </a:cubicBezTo>
                  <a:cubicBezTo>
                    <a:pt x="210" y="112"/>
                    <a:pt x="203" y="127"/>
                    <a:pt x="200" y="139"/>
                  </a:cubicBezTo>
                  <a:cubicBezTo>
                    <a:pt x="197" y="153"/>
                    <a:pt x="188" y="167"/>
                    <a:pt x="177" y="177"/>
                  </a:cubicBezTo>
                  <a:cubicBezTo>
                    <a:pt x="167" y="187"/>
                    <a:pt x="154" y="196"/>
                    <a:pt x="140" y="200"/>
                  </a:cubicBezTo>
                  <a:cubicBezTo>
                    <a:pt x="126" y="204"/>
                    <a:pt x="114" y="208"/>
                    <a:pt x="112" y="224"/>
                  </a:cubicBezTo>
                  <a:cubicBezTo>
                    <a:pt x="111" y="209"/>
                    <a:pt x="98" y="203"/>
                    <a:pt x="86" y="200"/>
                  </a:cubicBezTo>
                  <a:cubicBezTo>
                    <a:pt x="71" y="197"/>
                    <a:pt x="58" y="187"/>
                    <a:pt x="47" y="177"/>
                  </a:cubicBezTo>
                  <a:cubicBezTo>
                    <a:pt x="37" y="167"/>
                    <a:pt x="29" y="154"/>
                    <a:pt x="25" y="140"/>
                  </a:cubicBezTo>
                  <a:cubicBezTo>
                    <a:pt x="21" y="127"/>
                    <a:pt x="16" y="112"/>
                    <a:pt x="0" y="112"/>
                  </a:cubicBezTo>
                  <a:cubicBezTo>
                    <a:pt x="15" y="112"/>
                    <a:pt x="21" y="97"/>
                    <a:pt x="24" y="85"/>
                  </a:cubicBezTo>
                  <a:cubicBezTo>
                    <a:pt x="29" y="71"/>
                    <a:pt x="37" y="58"/>
                    <a:pt x="48" y="46"/>
                  </a:cubicBezTo>
                  <a:cubicBezTo>
                    <a:pt x="59" y="35"/>
                    <a:pt x="73" y="28"/>
                    <a:pt x="88" y="23"/>
                  </a:cubicBezTo>
                  <a:cubicBezTo>
                    <a:pt x="99" y="20"/>
                    <a:pt x="112" y="14"/>
                    <a:pt x="112" y="0"/>
                  </a:cubicBezTo>
                  <a:cubicBezTo>
                    <a:pt x="112" y="12"/>
                    <a:pt x="123" y="20"/>
                    <a:pt x="134" y="23"/>
                  </a:cubicBezTo>
                  <a:moveTo>
                    <a:pt x="112" y="149"/>
                  </a:moveTo>
                  <a:cubicBezTo>
                    <a:pt x="146" y="150"/>
                    <a:pt x="161" y="105"/>
                    <a:pt x="136" y="84"/>
                  </a:cubicBezTo>
                  <a:cubicBezTo>
                    <a:pt x="109" y="62"/>
                    <a:pt x="70" y="86"/>
                    <a:pt x="76" y="120"/>
                  </a:cubicBezTo>
                  <a:cubicBezTo>
                    <a:pt x="80" y="136"/>
                    <a:pt x="95" y="149"/>
                    <a:pt x="112" y="149"/>
                  </a:cubicBezTo>
                  <a:moveTo>
                    <a:pt x="64" y="57"/>
                  </a:moveTo>
                  <a:cubicBezTo>
                    <a:pt x="96" y="57"/>
                    <a:pt x="96" y="57"/>
                    <a:pt x="96" y="57"/>
                  </a:cubicBezTo>
                  <a:cubicBezTo>
                    <a:pt x="98" y="57"/>
                    <a:pt x="103" y="58"/>
                    <a:pt x="103" y="55"/>
                  </a:cubicBezTo>
                  <a:cubicBezTo>
                    <a:pt x="103" y="39"/>
                    <a:pt x="103" y="39"/>
                    <a:pt x="103" y="39"/>
                  </a:cubicBezTo>
                  <a:cubicBezTo>
                    <a:pt x="89" y="40"/>
                    <a:pt x="74" y="47"/>
                    <a:pt x="64" y="57"/>
                  </a:cubicBezTo>
                  <a:moveTo>
                    <a:pt x="122" y="57"/>
                  </a:moveTo>
                  <a:cubicBezTo>
                    <a:pt x="161" y="57"/>
                    <a:pt x="161" y="57"/>
                    <a:pt x="161" y="57"/>
                  </a:cubicBezTo>
                  <a:cubicBezTo>
                    <a:pt x="150" y="47"/>
                    <a:pt x="136" y="41"/>
                    <a:pt x="122" y="39"/>
                  </a:cubicBezTo>
                  <a:cubicBezTo>
                    <a:pt x="122" y="57"/>
                    <a:pt x="122" y="57"/>
                    <a:pt x="122" y="57"/>
                  </a:cubicBezTo>
                  <a:moveTo>
                    <a:pt x="112" y="186"/>
                  </a:moveTo>
                  <a:cubicBezTo>
                    <a:pt x="131" y="185"/>
                    <a:pt x="146" y="180"/>
                    <a:pt x="161" y="167"/>
                  </a:cubicBezTo>
                  <a:cubicBezTo>
                    <a:pt x="64" y="167"/>
                    <a:pt x="64" y="167"/>
                    <a:pt x="64" y="167"/>
                  </a:cubicBezTo>
                  <a:cubicBezTo>
                    <a:pt x="77" y="180"/>
                    <a:pt x="95" y="185"/>
                    <a:pt x="112" y="186"/>
                  </a:cubicBezTo>
                  <a:moveTo>
                    <a:pt x="112" y="130"/>
                  </a:moveTo>
                  <a:cubicBezTo>
                    <a:pt x="135" y="131"/>
                    <a:pt x="136" y="99"/>
                    <a:pt x="115" y="94"/>
                  </a:cubicBezTo>
                  <a:cubicBezTo>
                    <a:pt x="90" y="88"/>
                    <a:pt x="86" y="132"/>
                    <a:pt x="112" y="130"/>
                  </a:cubicBezTo>
                  <a:moveTo>
                    <a:pt x="71" y="149"/>
                  </a:moveTo>
                  <a:cubicBezTo>
                    <a:pt x="53" y="129"/>
                    <a:pt x="52" y="95"/>
                    <a:pt x="71" y="75"/>
                  </a:cubicBezTo>
                  <a:cubicBezTo>
                    <a:pt x="51" y="75"/>
                    <a:pt x="51" y="75"/>
                    <a:pt x="51" y="75"/>
                  </a:cubicBezTo>
                  <a:cubicBezTo>
                    <a:pt x="46" y="75"/>
                    <a:pt x="45" y="82"/>
                    <a:pt x="44" y="85"/>
                  </a:cubicBezTo>
                  <a:cubicBezTo>
                    <a:pt x="40" y="94"/>
                    <a:pt x="39" y="104"/>
                    <a:pt x="39" y="113"/>
                  </a:cubicBezTo>
                  <a:cubicBezTo>
                    <a:pt x="39" y="122"/>
                    <a:pt x="41" y="130"/>
                    <a:pt x="44" y="139"/>
                  </a:cubicBezTo>
                  <a:cubicBezTo>
                    <a:pt x="45" y="142"/>
                    <a:pt x="47" y="149"/>
                    <a:pt x="51" y="149"/>
                  </a:cubicBezTo>
                  <a:cubicBezTo>
                    <a:pt x="71" y="149"/>
                    <a:pt x="71" y="149"/>
                    <a:pt x="71" y="149"/>
                  </a:cubicBezTo>
                  <a:moveTo>
                    <a:pt x="176" y="149"/>
                  </a:moveTo>
                  <a:cubicBezTo>
                    <a:pt x="184" y="136"/>
                    <a:pt x="187" y="120"/>
                    <a:pt x="186" y="105"/>
                  </a:cubicBezTo>
                  <a:cubicBezTo>
                    <a:pt x="185" y="97"/>
                    <a:pt x="183" y="89"/>
                    <a:pt x="179" y="82"/>
                  </a:cubicBezTo>
                  <a:cubicBezTo>
                    <a:pt x="177" y="77"/>
                    <a:pt x="177" y="75"/>
                    <a:pt x="172" y="75"/>
                  </a:cubicBezTo>
                  <a:cubicBezTo>
                    <a:pt x="153" y="75"/>
                    <a:pt x="153" y="75"/>
                    <a:pt x="153" y="75"/>
                  </a:cubicBezTo>
                  <a:cubicBezTo>
                    <a:pt x="172" y="96"/>
                    <a:pt x="172" y="128"/>
                    <a:pt x="153" y="149"/>
                  </a:cubicBezTo>
                  <a:cubicBezTo>
                    <a:pt x="176" y="149"/>
                    <a:pt x="176" y="149"/>
                    <a:pt x="176" y="149"/>
                  </a:cubicBezTo>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77"/>
            <p:cNvSpPr>
              <a:spLocks/>
            </p:cNvSpPr>
            <p:nvPr/>
          </p:nvSpPr>
          <p:spPr bwMode="auto">
            <a:xfrm>
              <a:off x="2238" y="2024"/>
              <a:ext cx="209" cy="264"/>
            </a:xfrm>
            <a:custGeom>
              <a:avLst/>
              <a:gdLst>
                <a:gd name="T0" fmla="*/ 0 w 209"/>
                <a:gd name="T1" fmla="*/ 264 h 264"/>
                <a:gd name="T2" fmla="*/ 0 w 209"/>
                <a:gd name="T3" fmla="*/ 0 h 264"/>
                <a:gd name="T4" fmla="*/ 53 w 209"/>
                <a:gd name="T5" fmla="*/ 0 h 264"/>
                <a:gd name="T6" fmla="*/ 53 w 209"/>
                <a:gd name="T7" fmla="*/ 99 h 264"/>
                <a:gd name="T8" fmla="*/ 154 w 209"/>
                <a:gd name="T9" fmla="*/ 99 h 264"/>
                <a:gd name="T10" fmla="*/ 154 w 209"/>
                <a:gd name="T11" fmla="*/ 0 h 264"/>
                <a:gd name="T12" fmla="*/ 209 w 209"/>
                <a:gd name="T13" fmla="*/ 0 h 264"/>
                <a:gd name="T14" fmla="*/ 209 w 209"/>
                <a:gd name="T15" fmla="*/ 264 h 264"/>
                <a:gd name="T16" fmla="*/ 154 w 209"/>
                <a:gd name="T17" fmla="*/ 264 h 264"/>
                <a:gd name="T18" fmla="*/ 154 w 209"/>
                <a:gd name="T19" fmla="*/ 146 h 264"/>
                <a:gd name="T20" fmla="*/ 53 w 209"/>
                <a:gd name="T21" fmla="*/ 146 h 264"/>
                <a:gd name="T22" fmla="*/ 53 w 209"/>
                <a:gd name="T23" fmla="*/ 264 h 264"/>
                <a:gd name="T24" fmla="*/ 0 w 209"/>
                <a:gd name="T25"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64">
                  <a:moveTo>
                    <a:pt x="0" y="264"/>
                  </a:moveTo>
                  <a:lnTo>
                    <a:pt x="0" y="0"/>
                  </a:lnTo>
                  <a:lnTo>
                    <a:pt x="53" y="0"/>
                  </a:lnTo>
                  <a:lnTo>
                    <a:pt x="53" y="99"/>
                  </a:lnTo>
                  <a:lnTo>
                    <a:pt x="154" y="99"/>
                  </a:lnTo>
                  <a:lnTo>
                    <a:pt x="154" y="0"/>
                  </a:lnTo>
                  <a:lnTo>
                    <a:pt x="209" y="0"/>
                  </a:lnTo>
                  <a:lnTo>
                    <a:pt x="209" y="264"/>
                  </a:lnTo>
                  <a:lnTo>
                    <a:pt x="154" y="264"/>
                  </a:lnTo>
                  <a:lnTo>
                    <a:pt x="154" y="146"/>
                  </a:lnTo>
                  <a:lnTo>
                    <a:pt x="53" y="146"/>
                  </a:lnTo>
                  <a:lnTo>
                    <a:pt x="53" y="264"/>
                  </a:lnTo>
                  <a:lnTo>
                    <a:pt x="0" y="264"/>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8"/>
            <p:cNvSpPr>
              <a:spLocks noEditPoints="1"/>
            </p:cNvSpPr>
            <p:nvPr/>
          </p:nvSpPr>
          <p:spPr bwMode="auto">
            <a:xfrm>
              <a:off x="2496" y="2022"/>
              <a:ext cx="51" cy="266"/>
            </a:xfrm>
            <a:custGeom>
              <a:avLst/>
              <a:gdLst>
                <a:gd name="T0" fmla="*/ 51 w 51"/>
                <a:gd name="T1" fmla="*/ 48 h 266"/>
                <a:gd name="T2" fmla="*/ 0 w 51"/>
                <a:gd name="T3" fmla="*/ 48 h 266"/>
                <a:gd name="T4" fmla="*/ 0 w 51"/>
                <a:gd name="T5" fmla="*/ 0 h 266"/>
                <a:gd name="T6" fmla="*/ 51 w 51"/>
                <a:gd name="T7" fmla="*/ 0 h 266"/>
                <a:gd name="T8" fmla="*/ 51 w 51"/>
                <a:gd name="T9" fmla="*/ 48 h 266"/>
                <a:gd name="T10" fmla="*/ 0 w 51"/>
                <a:gd name="T11" fmla="*/ 71 h 266"/>
                <a:gd name="T12" fmla="*/ 51 w 51"/>
                <a:gd name="T13" fmla="*/ 71 h 266"/>
                <a:gd name="T14" fmla="*/ 51 w 51"/>
                <a:gd name="T15" fmla="*/ 266 h 266"/>
                <a:gd name="T16" fmla="*/ 0 w 51"/>
                <a:gd name="T17" fmla="*/ 266 h 266"/>
                <a:gd name="T18" fmla="*/ 0 w 51"/>
                <a:gd name="T19" fmla="*/ 7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66">
                  <a:moveTo>
                    <a:pt x="51" y="48"/>
                  </a:moveTo>
                  <a:lnTo>
                    <a:pt x="0" y="48"/>
                  </a:lnTo>
                  <a:lnTo>
                    <a:pt x="0" y="0"/>
                  </a:lnTo>
                  <a:lnTo>
                    <a:pt x="51" y="0"/>
                  </a:lnTo>
                  <a:lnTo>
                    <a:pt x="51" y="48"/>
                  </a:lnTo>
                  <a:close/>
                  <a:moveTo>
                    <a:pt x="0" y="71"/>
                  </a:moveTo>
                  <a:lnTo>
                    <a:pt x="51" y="71"/>
                  </a:lnTo>
                  <a:lnTo>
                    <a:pt x="51" y="266"/>
                  </a:lnTo>
                  <a:lnTo>
                    <a:pt x="0" y="266"/>
                  </a:lnTo>
                  <a:lnTo>
                    <a:pt x="0" y="71"/>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79"/>
            <p:cNvSpPr>
              <a:spLocks/>
            </p:cNvSpPr>
            <p:nvPr/>
          </p:nvSpPr>
          <p:spPr bwMode="auto">
            <a:xfrm>
              <a:off x="2575" y="2040"/>
              <a:ext cx="108" cy="251"/>
            </a:xfrm>
            <a:custGeom>
              <a:avLst/>
              <a:gdLst>
                <a:gd name="T0" fmla="*/ 0 w 61"/>
                <a:gd name="T1" fmla="*/ 51 h 141"/>
                <a:gd name="T2" fmla="*/ 0 w 61"/>
                <a:gd name="T3" fmla="*/ 31 h 141"/>
                <a:gd name="T4" fmla="*/ 15 w 61"/>
                <a:gd name="T5" fmla="*/ 31 h 141"/>
                <a:gd name="T6" fmla="*/ 15 w 61"/>
                <a:gd name="T7" fmla="*/ 0 h 141"/>
                <a:gd name="T8" fmla="*/ 43 w 61"/>
                <a:gd name="T9" fmla="*/ 0 h 141"/>
                <a:gd name="T10" fmla="*/ 43 w 61"/>
                <a:gd name="T11" fmla="*/ 31 h 141"/>
                <a:gd name="T12" fmla="*/ 61 w 61"/>
                <a:gd name="T13" fmla="*/ 31 h 141"/>
                <a:gd name="T14" fmla="*/ 61 w 61"/>
                <a:gd name="T15" fmla="*/ 51 h 141"/>
                <a:gd name="T16" fmla="*/ 43 w 61"/>
                <a:gd name="T17" fmla="*/ 51 h 141"/>
                <a:gd name="T18" fmla="*/ 43 w 61"/>
                <a:gd name="T19" fmla="*/ 108 h 141"/>
                <a:gd name="T20" fmla="*/ 45 w 61"/>
                <a:gd name="T21" fmla="*/ 117 h 141"/>
                <a:gd name="T22" fmla="*/ 55 w 61"/>
                <a:gd name="T23" fmla="*/ 118 h 141"/>
                <a:gd name="T24" fmla="*/ 58 w 61"/>
                <a:gd name="T25" fmla="*/ 118 h 141"/>
                <a:gd name="T26" fmla="*/ 61 w 61"/>
                <a:gd name="T27" fmla="*/ 118 h 141"/>
                <a:gd name="T28" fmla="*/ 61 w 61"/>
                <a:gd name="T29" fmla="*/ 140 h 141"/>
                <a:gd name="T30" fmla="*/ 48 w 61"/>
                <a:gd name="T31" fmla="*/ 140 h 141"/>
                <a:gd name="T32" fmla="*/ 20 w 61"/>
                <a:gd name="T33" fmla="*/ 133 h 141"/>
                <a:gd name="T34" fmla="*/ 15 w 61"/>
                <a:gd name="T35" fmla="*/ 118 h 141"/>
                <a:gd name="T36" fmla="*/ 15 w 61"/>
                <a:gd name="T37" fmla="*/ 51 h 141"/>
                <a:gd name="T38" fmla="*/ 0 w 61"/>
                <a:gd name="T39" fmla="*/ 5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41">
                  <a:moveTo>
                    <a:pt x="0" y="51"/>
                  </a:moveTo>
                  <a:cubicBezTo>
                    <a:pt x="0" y="31"/>
                    <a:pt x="0" y="31"/>
                    <a:pt x="0" y="31"/>
                  </a:cubicBezTo>
                  <a:cubicBezTo>
                    <a:pt x="15" y="31"/>
                    <a:pt x="15" y="31"/>
                    <a:pt x="15" y="31"/>
                  </a:cubicBezTo>
                  <a:cubicBezTo>
                    <a:pt x="15" y="0"/>
                    <a:pt x="15" y="0"/>
                    <a:pt x="15" y="0"/>
                  </a:cubicBezTo>
                  <a:cubicBezTo>
                    <a:pt x="43" y="0"/>
                    <a:pt x="43" y="0"/>
                    <a:pt x="43" y="0"/>
                  </a:cubicBezTo>
                  <a:cubicBezTo>
                    <a:pt x="43" y="31"/>
                    <a:pt x="43" y="31"/>
                    <a:pt x="43" y="31"/>
                  </a:cubicBezTo>
                  <a:cubicBezTo>
                    <a:pt x="61" y="31"/>
                    <a:pt x="61" y="31"/>
                    <a:pt x="61" y="31"/>
                  </a:cubicBezTo>
                  <a:cubicBezTo>
                    <a:pt x="61" y="51"/>
                    <a:pt x="61" y="51"/>
                    <a:pt x="61" y="51"/>
                  </a:cubicBezTo>
                  <a:cubicBezTo>
                    <a:pt x="43" y="51"/>
                    <a:pt x="43" y="51"/>
                    <a:pt x="43" y="51"/>
                  </a:cubicBezTo>
                  <a:cubicBezTo>
                    <a:pt x="43" y="108"/>
                    <a:pt x="43" y="108"/>
                    <a:pt x="43" y="108"/>
                  </a:cubicBezTo>
                  <a:cubicBezTo>
                    <a:pt x="43" y="113"/>
                    <a:pt x="44" y="116"/>
                    <a:pt x="45" y="117"/>
                  </a:cubicBezTo>
                  <a:cubicBezTo>
                    <a:pt x="46" y="118"/>
                    <a:pt x="50" y="118"/>
                    <a:pt x="55" y="118"/>
                  </a:cubicBezTo>
                  <a:cubicBezTo>
                    <a:pt x="56" y="118"/>
                    <a:pt x="57" y="118"/>
                    <a:pt x="58" y="118"/>
                  </a:cubicBezTo>
                  <a:cubicBezTo>
                    <a:pt x="59" y="118"/>
                    <a:pt x="60" y="118"/>
                    <a:pt x="61" y="118"/>
                  </a:cubicBezTo>
                  <a:cubicBezTo>
                    <a:pt x="61" y="140"/>
                    <a:pt x="61" y="140"/>
                    <a:pt x="61" y="140"/>
                  </a:cubicBezTo>
                  <a:cubicBezTo>
                    <a:pt x="48" y="140"/>
                    <a:pt x="48" y="140"/>
                    <a:pt x="48" y="140"/>
                  </a:cubicBezTo>
                  <a:cubicBezTo>
                    <a:pt x="34" y="141"/>
                    <a:pt x="25" y="138"/>
                    <a:pt x="20" y="133"/>
                  </a:cubicBezTo>
                  <a:cubicBezTo>
                    <a:pt x="17" y="130"/>
                    <a:pt x="15" y="125"/>
                    <a:pt x="15" y="118"/>
                  </a:cubicBezTo>
                  <a:cubicBezTo>
                    <a:pt x="15" y="51"/>
                    <a:pt x="15" y="51"/>
                    <a:pt x="15" y="51"/>
                  </a:cubicBezTo>
                  <a:lnTo>
                    <a:pt x="0" y="51"/>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0"/>
            <p:cNvSpPr>
              <a:spLocks noEditPoints="1"/>
            </p:cNvSpPr>
            <p:nvPr/>
          </p:nvSpPr>
          <p:spPr bwMode="auto">
            <a:xfrm>
              <a:off x="2703" y="2088"/>
              <a:ext cx="180" cy="205"/>
            </a:xfrm>
            <a:custGeom>
              <a:avLst/>
              <a:gdLst>
                <a:gd name="T0" fmla="*/ 51 w 102"/>
                <a:gd name="T1" fmla="*/ 45 h 115"/>
                <a:gd name="T2" fmla="*/ 62 w 102"/>
                <a:gd name="T3" fmla="*/ 43 h 115"/>
                <a:gd name="T4" fmla="*/ 68 w 102"/>
                <a:gd name="T5" fmla="*/ 35 h 115"/>
                <a:gd name="T6" fmla="*/ 63 w 102"/>
                <a:gd name="T7" fmla="*/ 25 h 115"/>
                <a:gd name="T8" fmla="*/ 50 w 102"/>
                <a:gd name="T9" fmla="*/ 23 h 115"/>
                <a:gd name="T10" fmla="*/ 35 w 102"/>
                <a:gd name="T11" fmla="*/ 28 h 115"/>
                <a:gd name="T12" fmla="*/ 31 w 102"/>
                <a:gd name="T13" fmla="*/ 38 h 115"/>
                <a:gd name="T14" fmla="*/ 3 w 102"/>
                <a:gd name="T15" fmla="*/ 38 h 115"/>
                <a:gd name="T16" fmla="*/ 11 w 102"/>
                <a:gd name="T17" fmla="*/ 14 h 115"/>
                <a:gd name="T18" fmla="*/ 50 w 102"/>
                <a:gd name="T19" fmla="*/ 0 h 115"/>
                <a:gd name="T20" fmla="*/ 82 w 102"/>
                <a:gd name="T21" fmla="*/ 7 h 115"/>
                <a:gd name="T22" fmla="*/ 96 w 102"/>
                <a:gd name="T23" fmla="*/ 34 h 115"/>
                <a:gd name="T24" fmla="*/ 96 w 102"/>
                <a:gd name="T25" fmla="*/ 84 h 115"/>
                <a:gd name="T26" fmla="*/ 97 w 102"/>
                <a:gd name="T27" fmla="*/ 97 h 115"/>
                <a:gd name="T28" fmla="*/ 98 w 102"/>
                <a:gd name="T29" fmla="*/ 104 h 115"/>
                <a:gd name="T30" fmla="*/ 102 w 102"/>
                <a:gd name="T31" fmla="*/ 107 h 115"/>
                <a:gd name="T32" fmla="*/ 102 w 102"/>
                <a:gd name="T33" fmla="*/ 112 h 115"/>
                <a:gd name="T34" fmla="*/ 71 w 102"/>
                <a:gd name="T35" fmla="*/ 112 h 115"/>
                <a:gd name="T36" fmla="*/ 70 w 102"/>
                <a:gd name="T37" fmla="*/ 105 h 115"/>
                <a:gd name="T38" fmla="*/ 69 w 102"/>
                <a:gd name="T39" fmla="*/ 99 h 115"/>
                <a:gd name="T40" fmla="*/ 55 w 102"/>
                <a:gd name="T41" fmla="*/ 110 h 115"/>
                <a:gd name="T42" fmla="*/ 34 w 102"/>
                <a:gd name="T43" fmla="*/ 115 h 115"/>
                <a:gd name="T44" fmla="*/ 10 w 102"/>
                <a:gd name="T45" fmla="*/ 107 h 115"/>
                <a:gd name="T46" fmla="*/ 0 w 102"/>
                <a:gd name="T47" fmla="*/ 83 h 115"/>
                <a:gd name="T48" fmla="*/ 16 w 102"/>
                <a:gd name="T49" fmla="*/ 53 h 115"/>
                <a:gd name="T50" fmla="*/ 41 w 102"/>
                <a:gd name="T51" fmla="*/ 47 h 115"/>
                <a:gd name="T52" fmla="*/ 51 w 102"/>
                <a:gd name="T53" fmla="*/ 45 h 115"/>
                <a:gd name="T54" fmla="*/ 68 w 102"/>
                <a:gd name="T55" fmla="*/ 59 h 115"/>
                <a:gd name="T56" fmla="*/ 62 w 102"/>
                <a:gd name="T57" fmla="*/ 61 h 115"/>
                <a:gd name="T58" fmla="*/ 55 w 102"/>
                <a:gd name="T59" fmla="*/ 63 h 115"/>
                <a:gd name="T60" fmla="*/ 48 w 102"/>
                <a:gd name="T61" fmla="*/ 65 h 115"/>
                <a:gd name="T62" fmla="*/ 35 w 102"/>
                <a:gd name="T63" fmla="*/ 68 h 115"/>
                <a:gd name="T64" fmla="*/ 28 w 102"/>
                <a:gd name="T65" fmla="*/ 81 h 115"/>
                <a:gd name="T66" fmla="*/ 33 w 102"/>
                <a:gd name="T67" fmla="*/ 91 h 115"/>
                <a:gd name="T68" fmla="*/ 43 w 102"/>
                <a:gd name="T69" fmla="*/ 94 h 115"/>
                <a:gd name="T70" fmla="*/ 60 w 102"/>
                <a:gd name="T71" fmla="*/ 89 h 115"/>
                <a:gd name="T72" fmla="*/ 68 w 102"/>
                <a:gd name="T73" fmla="*/ 69 h 115"/>
                <a:gd name="T74" fmla="*/ 68 w 102"/>
                <a:gd name="T75" fmla="*/ 5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115">
                  <a:moveTo>
                    <a:pt x="51" y="45"/>
                  </a:moveTo>
                  <a:cubicBezTo>
                    <a:pt x="56" y="45"/>
                    <a:pt x="60" y="44"/>
                    <a:pt x="62" y="43"/>
                  </a:cubicBezTo>
                  <a:cubicBezTo>
                    <a:pt x="66" y="41"/>
                    <a:pt x="68" y="38"/>
                    <a:pt x="68" y="35"/>
                  </a:cubicBezTo>
                  <a:cubicBezTo>
                    <a:pt x="68" y="30"/>
                    <a:pt x="66" y="27"/>
                    <a:pt x="63" y="25"/>
                  </a:cubicBezTo>
                  <a:cubicBezTo>
                    <a:pt x="60" y="24"/>
                    <a:pt x="56" y="23"/>
                    <a:pt x="50" y="23"/>
                  </a:cubicBezTo>
                  <a:cubicBezTo>
                    <a:pt x="43" y="23"/>
                    <a:pt x="38" y="25"/>
                    <a:pt x="35" y="28"/>
                  </a:cubicBezTo>
                  <a:cubicBezTo>
                    <a:pt x="33" y="30"/>
                    <a:pt x="32" y="34"/>
                    <a:pt x="31" y="38"/>
                  </a:cubicBezTo>
                  <a:cubicBezTo>
                    <a:pt x="3" y="38"/>
                    <a:pt x="3" y="38"/>
                    <a:pt x="3" y="38"/>
                  </a:cubicBezTo>
                  <a:cubicBezTo>
                    <a:pt x="4" y="28"/>
                    <a:pt x="7" y="21"/>
                    <a:pt x="11" y="14"/>
                  </a:cubicBezTo>
                  <a:cubicBezTo>
                    <a:pt x="19" y="5"/>
                    <a:pt x="32" y="0"/>
                    <a:pt x="50" y="0"/>
                  </a:cubicBezTo>
                  <a:cubicBezTo>
                    <a:pt x="62" y="0"/>
                    <a:pt x="73" y="2"/>
                    <a:pt x="82" y="7"/>
                  </a:cubicBezTo>
                  <a:cubicBezTo>
                    <a:pt x="92" y="12"/>
                    <a:pt x="96" y="21"/>
                    <a:pt x="96" y="34"/>
                  </a:cubicBezTo>
                  <a:cubicBezTo>
                    <a:pt x="96" y="84"/>
                    <a:pt x="96" y="84"/>
                    <a:pt x="96" y="84"/>
                  </a:cubicBezTo>
                  <a:cubicBezTo>
                    <a:pt x="96" y="87"/>
                    <a:pt x="96" y="92"/>
                    <a:pt x="97" y="97"/>
                  </a:cubicBezTo>
                  <a:cubicBezTo>
                    <a:pt x="97" y="100"/>
                    <a:pt x="97" y="103"/>
                    <a:pt x="98" y="104"/>
                  </a:cubicBezTo>
                  <a:cubicBezTo>
                    <a:pt x="99" y="105"/>
                    <a:pt x="101" y="107"/>
                    <a:pt x="102" y="107"/>
                  </a:cubicBezTo>
                  <a:cubicBezTo>
                    <a:pt x="102" y="112"/>
                    <a:pt x="102" y="112"/>
                    <a:pt x="102" y="112"/>
                  </a:cubicBezTo>
                  <a:cubicBezTo>
                    <a:pt x="71" y="112"/>
                    <a:pt x="71" y="112"/>
                    <a:pt x="71" y="112"/>
                  </a:cubicBezTo>
                  <a:cubicBezTo>
                    <a:pt x="71" y="109"/>
                    <a:pt x="70" y="107"/>
                    <a:pt x="70" y="105"/>
                  </a:cubicBezTo>
                  <a:cubicBezTo>
                    <a:pt x="69" y="103"/>
                    <a:pt x="69" y="101"/>
                    <a:pt x="69" y="99"/>
                  </a:cubicBezTo>
                  <a:cubicBezTo>
                    <a:pt x="65" y="103"/>
                    <a:pt x="60" y="107"/>
                    <a:pt x="55" y="110"/>
                  </a:cubicBezTo>
                  <a:cubicBezTo>
                    <a:pt x="49" y="113"/>
                    <a:pt x="42" y="115"/>
                    <a:pt x="34" y="115"/>
                  </a:cubicBezTo>
                  <a:cubicBezTo>
                    <a:pt x="24" y="115"/>
                    <a:pt x="16" y="112"/>
                    <a:pt x="10" y="107"/>
                  </a:cubicBezTo>
                  <a:cubicBezTo>
                    <a:pt x="3" y="101"/>
                    <a:pt x="0" y="93"/>
                    <a:pt x="0" y="83"/>
                  </a:cubicBezTo>
                  <a:cubicBezTo>
                    <a:pt x="0" y="69"/>
                    <a:pt x="5" y="59"/>
                    <a:pt x="16" y="53"/>
                  </a:cubicBezTo>
                  <a:cubicBezTo>
                    <a:pt x="21" y="50"/>
                    <a:pt x="30" y="48"/>
                    <a:pt x="41" y="47"/>
                  </a:cubicBezTo>
                  <a:lnTo>
                    <a:pt x="51" y="45"/>
                  </a:lnTo>
                  <a:close/>
                  <a:moveTo>
                    <a:pt x="68" y="59"/>
                  </a:moveTo>
                  <a:cubicBezTo>
                    <a:pt x="66" y="60"/>
                    <a:pt x="64" y="61"/>
                    <a:pt x="62" y="61"/>
                  </a:cubicBezTo>
                  <a:cubicBezTo>
                    <a:pt x="61" y="62"/>
                    <a:pt x="58" y="63"/>
                    <a:pt x="55" y="63"/>
                  </a:cubicBezTo>
                  <a:cubicBezTo>
                    <a:pt x="48" y="65"/>
                    <a:pt x="48" y="65"/>
                    <a:pt x="48" y="65"/>
                  </a:cubicBezTo>
                  <a:cubicBezTo>
                    <a:pt x="42" y="66"/>
                    <a:pt x="38" y="67"/>
                    <a:pt x="35" y="68"/>
                  </a:cubicBezTo>
                  <a:cubicBezTo>
                    <a:pt x="31" y="71"/>
                    <a:pt x="28" y="75"/>
                    <a:pt x="28" y="81"/>
                  </a:cubicBezTo>
                  <a:cubicBezTo>
                    <a:pt x="28" y="85"/>
                    <a:pt x="30" y="89"/>
                    <a:pt x="33" y="91"/>
                  </a:cubicBezTo>
                  <a:cubicBezTo>
                    <a:pt x="35" y="93"/>
                    <a:pt x="39" y="94"/>
                    <a:pt x="43" y="94"/>
                  </a:cubicBezTo>
                  <a:cubicBezTo>
                    <a:pt x="49" y="94"/>
                    <a:pt x="55" y="93"/>
                    <a:pt x="60" y="89"/>
                  </a:cubicBezTo>
                  <a:cubicBezTo>
                    <a:pt x="65" y="85"/>
                    <a:pt x="68" y="79"/>
                    <a:pt x="68" y="69"/>
                  </a:cubicBezTo>
                  <a:lnTo>
                    <a:pt x="68" y="59"/>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81"/>
            <p:cNvSpPr>
              <a:spLocks/>
            </p:cNvSpPr>
            <p:nvPr/>
          </p:nvSpPr>
          <p:spPr bwMode="auto">
            <a:xfrm>
              <a:off x="2905" y="2088"/>
              <a:ext cx="179" cy="205"/>
            </a:xfrm>
            <a:custGeom>
              <a:avLst/>
              <a:gdLst>
                <a:gd name="T0" fmla="*/ 71 w 101"/>
                <a:gd name="T1" fmla="*/ 42 h 115"/>
                <a:gd name="T2" fmla="*/ 67 w 101"/>
                <a:gd name="T3" fmla="*/ 31 h 115"/>
                <a:gd name="T4" fmla="*/ 52 w 101"/>
                <a:gd name="T5" fmla="*/ 24 h 115"/>
                <a:gd name="T6" fmla="*/ 33 w 101"/>
                <a:gd name="T7" fmla="*/ 38 h 115"/>
                <a:gd name="T8" fmla="*/ 30 w 101"/>
                <a:gd name="T9" fmla="*/ 59 h 115"/>
                <a:gd name="T10" fmla="*/ 33 w 101"/>
                <a:gd name="T11" fmla="*/ 78 h 115"/>
                <a:gd name="T12" fmla="*/ 52 w 101"/>
                <a:gd name="T13" fmla="*/ 91 h 115"/>
                <a:gd name="T14" fmla="*/ 66 w 101"/>
                <a:gd name="T15" fmla="*/ 86 h 115"/>
                <a:gd name="T16" fmla="*/ 71 w 101"/>
                <a:gd name="T17" fmla="*/ 72 h 115"/>
                <a:gd name="T18" fmla="*/ 100 w 101"/>
                <a:gd name="T19" fmla="*/ 72 h 115"/>
                <a:gd name="T20" fmla="*/ 91 w 101"/>
                <a:gd name="T21" fmla="*/ 97 h 115"/>
                <a:gd name="T22" fmla="*/ 51 w 101"/>
                <a:gd name="T23" fmla="*/ 115 h 115"/>
                <a:gd name="T24" fmla="*/ 12 w 101"/>
                <a:gd name="T25" fmla="*/ 100 h 115"/>
                <a:gd name="T26" fmla="*/ 0 w 101"/>
                <a:gd name="T27" fmla="*/ 59 h 115"/>
                <a:gd name="T28" fmla="*/ 14 w 101"/>
                <a:gd name="T29" fmla="*/ 16 h 115"/>
                <a:gd name="T30" fmla="*/ 52 w 101"/>
                <a:gd name="T31" fmla="*/ 0 h 115"/>
                <a:gd name="T32" fmla="*/ 85 w 101"/>
                <a:gd name="T33" fmla="*/ 9 h 115"/>
                <a:gd name="T34" fmla="*/ 101 w 101"/>
                <a:gd name="T35" fmla="*/ 42 h 115"/>
                <a:gd name="T36" fmla="*/ 71 w 101"/>
                <a:gd name="T37" fmla="*/ 4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15">
                  <a:moveTo>
                    <a:pt x="71" y="42"/>
                  </a:moveTo>
                  <a:cubicBezTo>
                    <a:pt x="71" y="38"/>
                    <a:pt x="70" y="34"/>
                    <a:pt x="67" y="31"/>
                  </a:cubicBezTo>
                  <a:cubicBezTo>
                    <a:pt x="64" y="26"/>
                    <a:pt x="59" y="24"/>
                    <a:pt x="52" y="24"/>
                  </a:cubicBezTo>
                  <a:cubicBezTo>
                    <a:pt x="43" y="24"/>
                    <a:pt x="36" y="29"/>
                    <a:pt x="33" y="38"/>
                  </a:cubicBezTo>
                  <a:cubicBezTo>
                    <a:pt x="31" y="43"/>
                    <a:pt x="30" y="50"/>
                    <a:pt x="30" y="59"/>
                  </a:cubicBezTo>
                  <a:cubicBezTo>
                    <a:pt x="30" y="67"/>
                    <a:pt x="31" y="73"/>
                    <a:pt x="33" y="78"/>
                  </a:cubicBezTo>
                  <a:cubicBezTo>
                    <a:pt x="36" y="87"/>
                    <a:pt x="42" y="91"/>
                    <a:pt x="52" y="91"/>
                  </a:cubicBezTo>
                  <a:cubicBezTo>
                    <a:pt x="59" y="91"/>
                    <a:pt x="63" y="90"/>
                    <a:pt x="66" y="86"/>
                  </a:cubicBezTo>
                  <a:cubicBezTo>
                    <a:pt x="69" y="82"/>
                    <a:pt x="71" y="78"/>
                    <a:pt x="71" y="72"/>
                  </a:cubicBezTo>
                  <a:cubicBezTo>
                    <a:pt x="100" y="72"/>
                    <a:pt x="100" y="72"/>
                    <a:pt x="100" y="72"/>
                  </a:cubicBezTo>
                  <a:cubicBezTo>
                    <a:pt x="100" y="81"/>
                    <a:pt x="97" y="89"/>
                    <a:pt x="91" y="97"/>
                  </a:cubicBezTo>
                  <a:cubicBezTo>
                    <a:pt x="82" y="109"/>
                    <a:pt x="69" y="115"/>
                    <a:pt x="51" y="115"/>
                  </a:cubicBezTo>
                  <a:cubicBezTo>
                    <a:pt x="34" y="115"/>
                    <a:pt x="21" y="110"/>
                    <a:pt x="12" y="100"/>
                  </a:cubicBezTo>
                  <a:cubicBezTo>
                    <a:pt x="4" y="89"/>
                    <a:pt x="0" y="76"/>
                    <a:pt x="0" y="59"/>
                  </a:cubicBezTo>
                  <a:cubicBezTo>
                    <a:pt x="0" y="41"/>
                    <a:pt x="5" y="26"/>
                    <a:pt x="14" y="16"/>
                  </a:cubicBezTo>
                  <a:cubicBezTo>
                    <a:pt x="23" y="5"/>
                    <a:pt x="36" y="0"/>
                    <a:pt x="52" y="0"/>
                  </a:cubicBezTo>
                  <a:cubicBezTo>
                    <a:pt x="65" y="0"/>
                    <a:pt x="76" y="3"/>
                    <a:pt x="85" y="9"/>
                  </a:cubicBezTo>
                  <a:cubicBezTo>
                    <a:pt x="94" y="15"/>
                    <a:pt x="99" y="26"/>
                    <a:pt x="101" y="42"/>
                  </a:cubicBezTo>
                  <a:lnTo>
                    <a:pt x="71" y="42"/>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82"/>
            <p:cNvSpPr>
              <a:spLocks/>
            </p:cNvSpPr>
            <p:nvPr/>
          </p:nvSpPr>
          <p:spPr bwMode="auto">
            <a:xfrm>
              <a:off x="3117" y="2025"/>
              <a:ext cx="173" cy="263"/>
            </a:xfrm>
            <a:custGeom>
              <a:avLst/>
              <a:gdLst>
                <a:gd name="T0" fmla="*/ 78 w 98"/>
                <a:gd name="T1" fmla="*/ 38 h 147"/>
                <a:gd name="T2" fmla="*/ 92 w 98"/>
                <a:gd name="T3" fmla="*/ 49 h 147"/>
                <a:gd name="T4" fmla="*/ 97 w 98"/>
                <a:gd name="T5" fmla="*/ 61 h 147"/>
                <a:gd name="T6" fmla="*/ 98 w 98"/>
                <a:gd name="T7" fmla="*/ 83 h 147"/>
                <a:gd name="T8" fmla="*/ 98 w 98"/>
                <a:gd name="T9" fmla="*/ 147 h 147"/>
                <a:gd name="T10" fmla="*/ 69 w 98"/>
                <a:gd name="T11" fmla="*/ 147 h 147"/>
                <a:gd name="T12" fmla="*/ 69 w 98"/>
                <a:gd name="T13" fmla="*/ 80 h 147"/>
                <a:gd name="T14" fmla="*/ 66 w 98"/>
                <a:gd name="T15" fmla="*/ 66 h 147"/>
                <a:gd name="T16" fmla="*/ 52 w 98"/>
                <a:gd name="T17" fmla="*/ 58 h 147"/>
                <a:gd name="T18" fmla="*/ 35 w 98"/>
                <a:gd name="T19" fmla="*/ 66 h 147"/>
                <a:gd name="T20" fmla="*/ 29 w 98"/>
                <a:gd name="T21" fmla="*/ 88 h 147"/>
                <a:gd name="T22" fmla="*/ 29 w 98"/>
                <a:gd name="T23" fmla="*/ 147 h 147"/>
                <a:gd name="T24" fmla="*/ 0 w 98"/>
                <a:gd name="T25" fmla="*/ 147 h 147"/>
                <a:gd name="T26" fmla="*/ 0 w 98"/>
                <a:gd name="T27" fmla="*/ 0 h 147"/>
                <a:gd name="T28" fmla="*/ 29 w 98"/>
                <a:gd name="T29" fmla="*/ 0 h 147"/>
                <a:gd name="T30" fmla="*/ 29 w 98"/>
                <a:gd name="T31" fmla="*/ 52 h 147"/>
                <a:gd name="T32" fmla="*/ 43 w 98"/>
                <a:gd name="T33" fmla="*/ 38 h 147"/>
                <a:gd name="T34" fmla="*/ 60 w 98"/>
                <a:gd name="T35" fmla="*/ 35 h 147"/>
                <a:gd name="T36" fmla="*/ 78 w 98"/>
                <a:gd name="T37" fmla="*/ 3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47">
                  <a:moveTo>
                    <a:pt x="78" y="38"/>
                  </a:moveTo>
                  <a:cubicBezTo>
                    <a:pt x="84" y="41"/>
                    <a:pt x="88" y="44"/>
                    <a:pt x="92" y="49"/>
                  </a:cubicBezTo>
                  <a:cubicBezTo>
                    <a:pt x="95" y="53"/>
                    <a:pt x="97" y="57"/>
                    <a:pt x="97" y="61"/>
                  </a:cubicBezTo>
                  <a:cubicBezTo>
                    <a:pt x="98" y="66"/>
                    <a:pt x="98" y="73"/>
                    <a:pt x="98" y="83"/>
                  </a:cubicBezTo>
                  <a:cubicBezTo>
                    <a:pt x="98" y="147"/>
                    <a:pt x="98" y="147"/>
                    <a:pt x="98" y="147"/>
                  </a:cubicBezTo>
                  <a:cubicBezTo>
                    <a:pt x="69" y="147"/>
                    <a:pt x="69" y="147"/>
                    <a:pt x="69" y="147"/>
                  </a:cubicBezTo>
                  <a:cubicBezTo>
                    <a:pt x="69" y="80"/>
                    <a:pt x="69" y="80"/>
                    <a:pt x="69" y="80"/>
                  </a:cubicBezTo>
                  <a:cubicBezTo>
                    <a:pt x="69" y="74"/>
                    <a:pt x="68" y="70"/>
                    <a:pt x="66" y="66"/>
                  </a:cubicBezTo>
                  <a:cubicBezTo>
                    <a:pt x="64" y="61"/>
                    <a:pt x="59" y="58"/>
                    <a:pt x="52" y="58"/>
                  </a:cubicBezTo>
                  <a:cubicBezTo>
                    <a:pt x="44" y="58"/>
                    <a:pt x="38" y="61"/>
                    <a:pt x="35" y="66"/>
                  </a:cubicBezTo>
                  <a:cubicBezTo>
                    <a:pt x="31" y="71"/>
                    <a:pt x="29" y="78"/>
                    <a:pt x="29" y="88"/>
                  </a:cubicBezTo>
                  <a:cubicBezTo>
                    <a:pt x="29" y="147"/>
                    <a:pt x="29" y="147"/>
                    <a:pt x="29" y="147"/>
                  </a:cubicBezTo>
                  <a:cubicBezTo>
                    <a:pt x="0" y="147"/>
                    <a:pt x="0" y="147"/>
                    <a:pt x="0" y="147"/>
                  </a:cubicBezTo>
                  <a:cubicBezTo>
                    <a:pt x="0" y="0"/>
                    <a:pt x="0" y="0"/>
                    <a:pt x="0" y="0"/>
                  </a:cubicBezTo>
                  <a:cubicBezTo>
                    <a:pt x="29" y="0"/>
                    <a:pt x="29" y="0"/>
                    <a:pt x="29" y="0"/>
                  </a:cubicBezTo>
                  <a:cubicBezTo>
                    <a:pt x="29" y="52"/>
                    <a:pt x="29" y="52"/>
                    <a:pt x="29" y="52"/>
                  </a:cubicBezTo>
                  <a:cubicBezTo>
                    <a:pt x="33" y="45"/>
                    <a:pt x="38" y="41"/>
                    <a:pt x="43" y="38"/>
                  </a:cubicBezTo>
                  <a:cubicBezTo>
                    <a:pt x="49" y="36"/>
                    <a:pt x="54" y="35"/>
                    <a:pt x="60" y="35"/>
                  </a:cubicBezTo>
                  <a:cubicBezTo>
                    <a:pt x="67" y="35"/>
                    <a:pt x="73" y="36"/>
                    <a:pt x="78" y="38"/>
                  </a:cubicBezTo>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83"/>
            <p:cNvSpPr>
              <a:spLocks noEditPoints="1"/>
            </p:cNvSpPr>
            <p:nvPr/>
          </p:nvSpPr>
          <p:spPr bwMode="auto">
            <a:xfrm>
              <a:off x="3340" y="2022"/>
              <a:ext cx="49" cy="266"/>
            </a:xfrm>
            <a:custGeom>
              <a:avLst/>
              <a:gdLst>
                <a:gd name="T0" fmla="*/ 49 w 49"/>
                <a:gd name="T1" fmla="*/ 48 h 266"/>
                <a:gd name="T2" fmla="*/ 0 w 49"/>
                <a:gd name="T3" fmla="*/ 48 h 266"/>
                <a:gd name="T4" fmla="*/ 0 w 49"/>
                <a:gd name="T5" fmla="*/ 0 h 266"/>
                <a:gd name="T6" fmla="*/ 49 w 49"/>
                <a:gd name="T7" fmla="*/ 0 h 266"/>
                <a:gd name="T8" fmla="*/ 49 w 49"/>
                <a:gd name="T9" fmla="*/ 48 h 266"/>
                <a:gd name="T10" fmla="*/ 0 w 49"/>
                <a:gd name="T11" fmla="*/ 71 h 266"/>
                <a:gd name="T12" fmla="*/ 49 w 49"/>
                <a:gd name="T13" fmla="*/ 71 h 266"/>
                <a:gd name="T14" fmla="*/ 49 w 49"/>
                <a:gd name="T15" fmla="*/ 266 h 266"/>
                <a:gd name="T16" fmla="*/ 0 w 49"/>
                <a:gd name="T17" fmla="*/ 266 h 266"/>
                <a:gd name="T18" fmla="*/ 0 w 49"/>
                <a:gd name="T19" fmla="*/ 7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266">
                  <a:moveTo>
                    <a:pt x="49" y="48"/>
                  </a:moveTo>
                  <a:lnTo>
                    <a:pt x="0" y="48"/>
                  </a:lnTo>
                  <a:lnTo>
                    <a:pt x="0" y="0"/>
                  </a:lnTo>
                  <a:lnTo>
                    <a:pt x="49" y="0"/>
                  </a:lnTo>
                  <a:lnTo>
                    <a:pt x="49" y="48"/>
                  </a:lnTo>
                  <a:close/>
                  <a:moveTo>
                    <a:pt x="0" y="71"/>
                  </a:moveTo>
                  <a:lnTo>
                    <a:pt x="49" y="71"/>
                  </a:lnTo>
                  <a:lnTo>
                    <a:pt x="49" y="266"/>
                  </a:lnTo>
                  <a:lnTo>
                    <a:pt x="0" y="266"/>
                  </a:lnTo>
                  <a:lnTo>
                    <a:pt x="0" y="71"/>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84"/>
            <p:cNvSpPr>
              <a:spLocks noEditPoints="1"/>
            </p:cNvSpPr>
            <p:nvPr/>
          </p:nvSpPr>
          <p:spPr bwMode="auto">
            <a:xfrm>
              <a:off x="3543" y="2024"/>
              <a:ext cx="220" cy="264"/>
            </a:xfrm>
            <a:custGeom>
              <a:avLst/>
              <a:gdLst>
                <a:gd name="T0" fmla="*/ 87 w 125"/>
                <a:gd name="T1" fmla="*/ 3 h 148"/>
                <a:gd name="T2" fmla="*/ 112 w 125"/>
                <a:gd name="T3" fmla="*/ 22 h 148"/>
                <a:gd name="T4" fmla="*/ 122 w 125"/>
                <a:gd name="T5" fmla="*/ 46 h 148"/>
                <a:gd name="T6" fmla="*/ 125 w 125"/>
                <a:gd name="T7" fmla="*/ 70 h 148"/>
                <a:gd name="T8" fmla="*/ 113 w 125"/>
                <a:gd name="T9" fmla="*/ 120 h 148"/>
                <a:gd name="T10" fmla="*/ 64 w 125"/>
                <a:gd name="T11" fmla="*/ 148 h 148"/>
                <a:gd name="T12" fmla="*/ 0 w 125"/>
                <a:gd name="T13" fmla="*/ 148 h 148"/>
                <a:gd name="T14" fmla="*/ 0 w 125"/>
                <a:gd name="T15" fmla="*/ 0 h 148"/>
                <a:gd name="T16" fmla="*/ 64 w 125"/>
                <a:gd name="T17" fmla="*/ 0 h 148"/>
                <a:gd name="T18" fmla="*/ 87 w 125"/>
                <a:gd name="T19" fmla="*/ 3 h 148"/>
                <a:gd name="T20" fmla="*/ 30 w 125"/>
                <a:gd name="T21" fmla="*/ 26 h 148"/>
                <a:gd name="T22" fmla="*/ 30 w 125"/>
                <a:gd name="T23" fmla="*/ 122 h 148"/>
                <a:gd name="T24" fmla="*/ 59 w 125"/>
                <a:gd name="T25" fmla="*/ 122 h 148"/>
                <a:gd name="T26" fmla="*/ 89 w 125"/>
                <a:gd name="T27" fmla="*/ 101 h 148"/>
                <a:gd name="T28" fmla="*/ 94 w 125"/>
                <a:gd name="T29" fmla="*/ 72 h 148"/>
                <a:gd name="T30" fmla="*/ 87 w 125"/>
                <a:gd name="T31" fmla="*/ 38 h 148"/>
                <a:gd name="T32" fmla="*/ 59 w 125"/>
                <a:gd name="T33" fmla="*/ 26 h 148"/>
                <a:gd name="T34" fmla="*/ 30 w 125"/>
                <a:gd name="T35" fmla="*/ 2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48">
                  <a:moveTo>
                    <a:pt x="87" y="3"/>
                  </a:moveTo>
                  <a:cubicBezTo>
                    <a:pt x="97" y="7"/>
                    <a:pt x="105" y="13"/>
                    <a:pt x="112" y="22"/>
                  </a:cubicBezTo>
                  <a:cubicBezTo>
                    <a:pt x="117" y="29"/>
                    <a:pt x="120" y="37"/>
                    <a:pt x="122" y="46"/>
                  </a:cubicBezTo>
                  <a:cubicBezTo>
                    <a:pt x="124" y="54"/>
                    <a:pt x="125" y="63"/>
                    <a:pt x="125" y="70"/>
                  </a:cubicBezTo>
                  <a:cubicBezTo>
                    <a:pt x="125" y="90"/>
                    <a:pt x="121" y="106"/>
                    <a:pt x="113" y="120"/>
                  </a:cubicBezTo>
                  <a:cubicBezTo>
                    <a:pt x="103" y="138"/>
                    <a:pt x="86" y="148"/>
                    <a:pt x="64" y="148"/>
                  </a:cubicBezTo>
                  <a:cubicBezTo>
                    <a:pt x="0" y="148"/>
                    <a:pt x="0" y="148"/>
                    <a:pt x="0" y="148"/>
                  </a:cubicBezTo>
                  <a:cubicBezTo>
                    <a:pt x="0" y="0"/>
                    <a:pt x="0" y="0"/>
                    <a:pt x="0" y="0"/>
                  </a:cubicBezTo>
                  <a:cubicBezTo>
                    <a:pt x="64" y="0"/>
                    <a:pt x="64" y="0"/>
                    <a:pt x="64" y="0"/>
                  </a:cubicBezTo>
                  <a:cubicBezTo>
                    <a:pt x="73" y="0"/>
                    <a:pt x="81" y="1"/>
                    <a:pt x="87" y="3"/>
                  </a:cubicBezTo>
                  <a:moveTo>
                    <a:pt x="30" y="26"/>
                  </a:moveTo>
                  <a:cubicBezTo>
                    <a:pt x="30" y="122"/>
                    <a:pt x="30" y="122"/>
                    <a:pt x="30" y="122"/>
                  </a:cubicBezTo>
                  <a:cubicBezTo>
                    <a:pt x="59" y="122"/>
                    <a:pt x="59" y="122"/>
                    <a:pt x="59" y="122"/>
                  </a:cubicBezTo>
                  <a:cubicBezTo>
                    <a:pt x="73" y="122"/>
                    <a:pt x="83" y="115"/>
                    <a:pt x="89" y="101"/>
                  </a:cubicBezTo>
                  <a:cubicBezTo>
                    <a:pt x="92" y="93"/>
                    <a:pt x="94" y="83"/>
                    <a:pt x="94" y="72"/>
                  </a:cubicBezTo>
                  <a:cubicBezTo>
                    <a:pt x="94" y="57"/>
                    <a:pt x="91" y="46"/>
                    <a:pt x="87" y="38"/>
                  </a:cubicBezTo>
                  <a:cubicBezTo>
                    <a:pt x="82" y="30"/>
                    <a:pt x="73" y="26"/>
                    <a:pt x="59" y="26"/>
                  </a:cubicBezTo>
                  <a:lnTo>
                    <a:pt x="30" y="26"/>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5"/>
            <p:cNvSpPr>
              <a:spLocks noEditPoints="1"/>
            </p:cNvSpPr>
            <p:nvPr/>
          </p:nvSpPr>
          <p:spPr bwMode="auto">
            <a:xfrm>
              <a:off x="3786" y="2088"/>
              <a:ext cx="182" cy="205"/>
            </a:xfrm>
            <a:custGeom>
              <a:avLst/>
              <a:gdLst>
                <a:gd name="T0" fmla="*/ 51 w 103"/>
                <a:gd name="T1" fmla="*/ 45 h 115"/>
                <a:gd name="T2" fmla="*/ 62 w 103"/>
                <a:gd name="T3" fmla="*/ 43 h 115"/>
                <a:gd name="T4" fmla="*/ 69 w 103"/>
                <a:gd name="T5" fmla="*/ 35 h 115"/>
                <a:gd name="T6" fmla="*/ 64 w 103"/>
                <a:gd name="T7" fmla="*/ 25 h 115"/>
                <a:gd name="T8" fmla="*/ 50 w 103"/>
                <a:gd name="T9" fmla="*/ 23 h 115"/>
                <a:gd name="T10" fmla="*/ 35 w 103"/>
                <a:gd name="T11" fmla="*/ 28 h 115"/>
                <a:gd name="T12" fmla="*/ 31 w 103"/>
                <a:gd name="T13" fmla="*/ 38 h 115"/>
                <a:gd name="T14" fmla="*/ 4 w 103"/>
                <a:gd name="T15" fmla="*/ 38 h 115"/>
                <a:gd name="T16" fmla="*/ 12 w 103"/>
                <a:gd name="T17" fmla="*/ 14 h 115"/>
                <a:gd name="T18" fmla="*/ 51 w 103"/>
                <a:gd name="T19" fmla="*/ 0 h 115"/>
                <a:gd name="T20" fmla="*/ 83 w 103"/>
                <a:gd name="T21" fmla="*/ 7 h 115"/>
                <a:gd name="T22" fmla="*/ 97 w 103"/>
                <a:gd name="T23" fmla="*/ 34 h 115"/>
                <a:gd name="T24" fmla="*/ 97 w 103"/>
                <a:gd name="T25" fmla="*/ 84 h 115"/>
                <a:gd name="T26" fmla="*/ 97 w 103"/>
                <a:gd name="T27" fmla="*/ 97 h 115"/>
                <a:gd name="T28" fmla="*/ 99 w 103"/>
                <a:gd name="T29" fmla="*/ 104 h 115"/>
                <a:gd name="T30" fmla="*/ 103 w 103"/>
                <a:gd name="T31" fmla="*/ 107 h 115"/>
                <a:gd name="T32" fmla="*/ 103 w 103"/>
                <a:gd name="T33" fmla="*/ 112 h 115"/>
                <a:gd name="T34" fmla="*/ 72 w 103"/>
                <a:gd name="T35" fmla="*/ 112 h 115"/>
                <a:gd name="T36" fmla="*/ 70 w 103"/>
                <a:gd name="T37" fmla="*/ 105 h 115"/>
                <a:gd name="T38" fmla="*/ 69 w 103"/>
                <a:gd name="T39" fmla="*/ 99 h 115"/>
                <a:gd name="T40" fmla="*/ 56 w 103"/>
                <a:gd name="T41" fmla="*/ 110 h 115"/>
                <a:gd name="T42" fmla="*/ 35 w 103"/>
                <a:gd name="T43" fmla="*/ 115 h 115"/>
                <a:gd name="T44" fmla="*/ 10 w 103"/>
                <a:gd name="T45" fmla="*/ 107 h 115"/>
                <a:gd name="T46" fmla="*/ 0 w 103"/>
                <a:gd name="T47" fmla="*/ 83 h 115"/>
                <a:gd name="T48" fmla="*/ 16 w 103"/>
                <a:gd name="T49" fmla="*/ 53 h 115"/>
                <a:gd name="T50" fmla="*/ 41 w 103"/>
                <a:gd name="T51" fmla="*/ 47 h 115"/>
                <a:gd name="T52" fmla="*/ 51 w 103"/>
                <a:gd name="T53" fmla="*/ 45 h 115"/>
                <a:gd name="T54" fmla="*/ 68 w 103"/>
                <a:gd name="T55" fmla="*/ 59 h 115"/>
                <a:gd name="T56" fmla="*/ 63 w 103"/>
                <a:gd name="T57" fmla="*/ 61 h 115"/>
                <a:gd name="T58" fmla="*/ 55 w 103"/>
                <a:gd name="T59" fmla="*/ 63 h 115"/>
                <a:gd name="T60" fmla="*/ 49 w 103"/>
                <a:gd name="T61" fmla="*/ 65 h 115"/>
                <a:gd name="T62" fmla="*/ 36 w 103"/>
                <a:gd name="T63" fmla="*/ 68 h 115"/>
                <a:gd name="T64" fmla="*/ 29 w 103"/>
                <a:gd name="T65" fmla="*/ 81 h 115"/>
                <a:gd name="T66" fmla="*/ 33 w 103"/>
                <a:gd name="T67" fmla="*/ 91 h 115"/>
                <a:gd name="T68" fmla="*/ 43 w 103"/>
                <a:gd name="T69" fmla="*/ 94 h 115"/>
                <a:gd name="T70" fmla="*/ 60 w 103"/>
                <a:gd name="T71" fmla="*/ 89 h 115"/>
                <a:gd name="T72" fmla="*/ 68 w 103"/>
                <a:gd name="T73" fmla="*/ 69 h 115"/>
                <a:gd name="T74" fmla="*/ 68 w 103"/>
                <a:gd name="T75" fmla="*/ 5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3" h="115">
                  <a:moveTo>
                    <a:pt x="51" y="45"/>
                  </a:moveTo>
                  <a:cubicBezTo>
                    <a:pt x="56" y="45"/>
                    <a:pt x="60" y="44"/>
                    <a:pt x="62" y="43"/>
                  </a:cubicBezTo>
                  <a:cubicBezTo>
                    <a:pt x="66" y="41"/>
                    <a:pt x="69" y="38"/>
                    <a:pt x="69" y="35"/>
                  </a:cubicBezTo>
                  <a:cubicBezTo>
                    <a:pt x="69" y="30"/>
                    <a:pt x="67" y="27"/>
                    <a:pt x="64" y="25"/>
                  </a:cubicBezTo>
                  <a:cubicBezTo>
                    <a:pt x="61" y="24"/>
                    <a:pt x="56" y="23"/>
                    <a:pt x="50" y="23"/>
                  </a:cubicBezTo>
                  <a:cubicBezTo>
                    <a:pt x="43" y="23"/>
                    <a:pt x="38" y="25"/>
                    <a:pt x="35" y="28"/>
                  </a:cubicBezTo>
                  <a:cubicBezTo>
                    <a:pt x="33" y="30"/>
                    <a:pt x="32" y="34"/>
                    <a:pt x="31" y="38"/>
                  </a:cubicBezTo>
                  <a:cubicBezTo>
                    <a:pt x="4" y="38"/>
                    <a:pt x="4" y="38"/>
                    <a:pt x="4" y="38"/>
                  </a:cubicBezTo>
                  <a:cubicBezTo>
                    <a:pt x="5" y="28"/>
                    <a:pt x="7" y="21"/>
                    <a:pt x="12" y="14"/>
                  </a:cubicBezTo>
                  <a:cubicBezTo>
                    <a:pt x="20" y="5"/>
                    <a:pt x="33" y="0"/>
                    <a:pt x="51" y="0"/>
                  </a:cubicBezTo>
                  <a:cubicBezTo>
                    <a:pt x="63" y="0"/>
                    <a:pt x="74" y="2"/>
                    <a:pt x="83" y="7"/>
                  </a:cubicBezTo>
                  <a:cubicBezTo>
                    <a:pt x="92" y="12"/>
                    <a:pt x="97" y="21"/>
                    <a:pt x="97" y="34"/>
                  </a:cubicBezTo>
                  <a:cubicBezTo>
                    <a:pt x="97" y="84"/>
                    <a:pt x="97" y="84"/>
                    <a:pt x="97" y="84"/>
                  </a:cubicBezTo>
                  <a:cubicBezTo>
                    <a:pt x="97" y="87"/>
                    <a:pt x="97" y="92"/>
                    <a:pt x="97" y="97"/>
                  </a:cubicBezTo>
                  <a:cubicBezTo>
                    <a:pt x="97" y="100"/>
                    <a:pt x="98" y="103"/>
                    <a:pt x="99" y="104"/>
                  </a:cubicBezTo>
                  <a:cubicBezTo>
                    <a:pt x="100" y="105"/>
                    <a:pt x="101" y="107"/>
                    <a:pt x="103" y="107"/>
                  </a:cubicBezTo>
                  <a:cubicBezTo>
                    <a:pt x="103" y="112"/>
                    <a:pt x="103" y="112"/>
                    <a:pt x="103" y="112"/>
                  </a:cubicBezTo>
                  <a:cubicBezTo>
                    <a:pt x="72" y="112"/>
                    <a:pt x="72" y="112"/>
                    <a:pt x="72" y="112"/>
                  </a:cubicBezTo>
                  <a:cubicBezTo>
                    <a:pt x="71" y="109"/>
                    <a:pt x="70" y="107"/>
                    <a:pt x="70" y="105"/>
                  </a:cubicBezTo>
                  <a:cubicBezTo>
                    <a:pt x="70" y="103"/>
                    <a:pt x="70" y="101"/>
                    <a:pt x="69" y="99"/>
                  </a:cubicBezTo>
                  <a:cubicBezTo>
                    <a:pt x="65" y="103"/>
                    <a:pt x="61" y="107"/>
                    <a:pt x="56" y="110"/>
                  </a:cubicBezTo>
                  <a:cubicBezTo>
                    <a:pt x="49" y="113"/>
                    <a:pt x="43" y="115"/>
                    <a:pt x="35" y="115"/>
                  </a:cubicBezTo>
                  <a:cubicBezTo>
                    <a:pt x="25" y="115"/>
                    <a:pt x="17" y="112"/>
                    <a:pt x="10" y="107"/>
                  </a:cubicBezTo>
                  <a:cubicBezTo>
                    <a:pt x="4" y="101"/>
                    <a:pt x="0" y="93"/>
                    <a:pt x="0" y="83"/>
                  </a:cubicBezTo>
                  <a:cubicBezTo>
                    <a:pt x="0" y="69"/>
                    <a:pt x="6" y="59"/>
                    <a:pt x="16" y="53"/>
                  </a:cubicBezTo>
                  <a:cubicBezTo>
                    <a:pt x="22" y="50"/>
                    <a:pt x="30" y="48"/>
                    <a:pt x="41" y="47"/>
                  </a:cubicBezTo>
                  <a:lnTo>
                    <a:pt x="51" y="45"/>
                  </a:lnTo>
                  <a:close/>
                  <a:moveTo>
                    <a:pt x="68" y="59"/>
                  </a:moveTo>
                  <a:cubicBezTo>
                    <a:pt x="67" y="60"/>
                    <a:pt x="65" y="61"/>
                    <a:pt x="63" y="61"/>
                  </a:cubicBezTo>
                  <a:cubicBezTo>
                    <a:pt x="61" y="62"/>
                    <a:pt x="58" y="63"/>
                    <a:pt x="55" y="63"/>
                  </a:cubicBezTo>
                  <a:cubicBezTo>
                    <a:pt x="49" y="65"/>
                    <a:pt x="49" y="65"/>
                    <a:pt x="49" y="65"/>
                  </a:cubicBezTo>
                  <a:cubicBezTo>
                    <a:pt x="43" y="66"/>
                    <a:pt x="38" y="67"/>
                    <a:pt x="36" y="68"/>
                  </a:cubicBezTo>
                  <a:cubicBezTo>
                    <a:pt x="31" y="71"/>
                    <a:pt x="29" y="75"/>
                    <a:pt x="29" y="81"/>
                  </a:cubicBezTo>
                  <a:cubicBezTo>
                    <a:pt x="29" y="85"/>
                    <a:pt x="30" y="89"/>
                    <a:pt x="33" y="91"/>
                  </a:cubicBezTo>
                  <a:cubicBezTo>
                    <a:pt x="36" y="93"/>
                    <a:pt x="39" y="94"/>
                    <a:pt x="43" y="94"/>
                  </a:cubicBezTo>
                  <a:cubicBezTo>
                    <a:pt x="49" y="94"/>
                    <a:pt x="55" y="93"/>
                    <a:pt x="60" y="89"/>
                  </a:cubicBezTo>
                  <a:cubicBezTo>
                    <a:pt x="65" y="85"/>
                    <a:pt x="68" y="79"/>
                    <a:pt x="68" y="69"/>
                  </a:cubicBezTo>
                  <a:lnTo>
                    <a:pt x="68" y="59"/>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86"/>
            <p:cNvSpPr>
              <a:spLocks/>
            </p:cNvSpPr>
            <p:nvPr/>
          </p:nvSpPr>
          <p:spPr bwMode="auto">
            <a:xfrm>
              <a:off x="3982" y="2040"/>
              <a:ext cx="108" cy="251"/>
            </a:xfrm>
            <a:custGeom>
              <a:avLst/>
              <a:gdLst>
                <a:gd name="T0" fmla="*/ 0 w 61"/>
                <a:gd name="T1" fmla="*/ 51 h 141"/>
                <a:gd name="T2" fmla="*/ 0 w 61"/>
                <a:gd name="T3" fmla="*/ 31 h 141"/>
                <a:gd name="T4" fmla="*/ 15 w 61"/>
                <a:gd name="T5" fmla="*/ 31 h 141"/>
                <a:gd name="T6" fmla="*/ 15 w 61"/>
                <a:gd name="T7" fmla="*/ 0 h 141"/>
                <a:gd name="T8" fmla="*/ 43 w 61"/>
                <a:gd name="T9" fmla="*/ 0 h 141"/>
                <a:gd name="T10" fmla="*/ 43 w 61"/>
                <a:gd name="T11" fmla="*/ 31 h 141"/>
                <a:gd name="T12" fmla="*/ 61 w 61"/>
                <a:gd name="T13" fmla="*/ 31 h 141"/>
                <a:gd name="T14" fmla="*/ 61 w 61"/>
                <a:gd name="T15" fmla="*/ 51 h 141"/>
                <a:gd name="T16" fmla="*/ 43 w 61"/>
                <a:gd name="T17" fmla="*/ 51 h 141"/>
                <a:gd name="T18" fmla="*/ 43 w 61"/>
                <a:gd name="T19" fmla="*/ 108 h 141"/>
                <a:gd name="T20" fmla="*/ 45 w 61"/>
                <a:gd name="T21" fmla="*/ 117 h 141"/>
                <a:gd name="T22" fmla="*/ 55 w 61"/>
                <a:gd name="T23" fmla="*/ 118 h 141"/>
                <a:gd name="T24" fmla="*/ 58 w 61"/>
                <a:gd name="T25" fmla="*/ 118 h 141"/>
                <a:gd name="T26" fmla="*/ 61 w 61"/>
                <a:gd name="T27" fmla="*/ 118 h 141"/>
                <a:gd name="T28" fmla="*/ 61 w 61"/>
                <a:gd name="T29" fmla="*/ 140 h 141"/>
                <a:gd name="T30" fmla="*/ 47 w 61"/>
                <a:gd name="T31" fmla="*/ 140 h 141"/>
                <a:gd name="T32" fmla="*/ 20 w 61"/>
                <a:gd name="T33" fmla="*/ 133 h 141"/>
                <a:gd name="T34" fmla="*/ 15 w 61"/>
                <a:gd name="T35" fmla="*/ 118 h 141"/>
                <a:gd name="T36" fmla="*/ 15 w 61"/>
                <a:gd name="T37" fmla="*/ 51 h 141"/>
                <a:gd name="T38" fmla="*/ 0 w 61"/>
                <a:gd name="T39" fmla="*/ 5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41">
                  <a:moveTo>
                    <a:pt x="0" y="51"/>
                  </a:moveTo>
                  <a:cubicBezTo>
                    <a:pt x="0" y="31"/>
                    <a:pt x="0" y="31"/>
                    <a:pt x="0" y="31"/>
                  </a:cubicBezTo>
                  <a:cubicBezTo>
                    <a:pt x="15" y="31"/>
                    <a:pt x="15" y="31"/>
                    <a:pt x="15" y="31"/>
                  </a:cubicBezTo>
                  <a:cubicBezTo>
                    <a:pt x="15" y="0"/>
                    <a:pt x="15" y="0"/>
                    <a:pt x="15" y="0"/>
                  </a:cubicBezTo>
                  <a:cubicBezTo>
                    <a:pt x="43" y="0"/>
                    <a:pt x="43" y="0"/>
                    <a:pt x="43" y="0"/>
                  </a:cubicBezTo>
                  <a:cubicBezTo>
                    <a:pt x="43" y="31"/>
                    <a:pt x="43" y="31"/>
                    <a:pt x="43" y="31"/>
                  </a:cubicBezTo>
                  <a:cubicBezTo>
                    <a:pt x="61" y="31"/>
                    <a:pt x="61" y="31"/>
                    <a:pt x="61" y="31"/>
                  </a:cubicBezTo>
                  <a:cubicBezTo>
                    <a:pt x="61" y="51"/>
                    <a:pt x="61" y="51"/>
                    <a:pt x="61" y="51"/>
                  </a:cubicBezTo>
                  <a:cubicBezTo>
                    <a:pt x="43" y="51"/>
                    <a:pt x="43" y="51"/>
                    <a:pt x="43" y="51"/>
                  </a:cubicBezTo>
                  <a:cubicBezTo>
                    <a:pt x="43" y="108"/>
                    <a:pt x="43" y="108"/>
                    <a:pt x="43" y="108"/>
                  </a:cubicBezTo>
                  <a:cubicBezTo>
                    <a:pt x="43" y="113"/>
                    <a:pt x="43" y="116"/>
                    <a:pt x="45" y="117"/>
                  </a:cubicBezTo>
                  <a:cubicBezTo>
                    <a:pt x="46" y="118"/>
                    <a:pt x="49" y="118"/>
                    <a:pt x="55" y="118"/>
                  </a:cubicBezTo>
                  <a:cubicBezTo>
                    <a:pt x="56" y="118"/>
                    <a:pt x="57" y="118"/>
                    <a:pt x="58" y="118"/>
                  </a:cubicBezTo>
                  <a:cubicBezTo>
                    <a:pt x="59" y="118"/>
                    <a:pt x="60" y="118"/>
                    <a:pt x="61" y="118"/>
                  </a:cubicBezTo>
                  <a:cubicBezTo>
                    <a:pt x="61" y="140"/>
                    <a:pt x="61" y="140"/>
                    <a:pt x="61" y="140"/>
                  </a:cubicBezTo>
                  <a:cubicBezTo>
                    <a:pt x="47" y="140"/>
                    <a:pt x="47" y="140"/>
                    <a:pt x="47" y="140"/>
                  </a:cubicBezTo>
                  <a:cubicBezTo>
                    <a:pt x="34" y="141"/>
                    <a:pt x="24" y="138"/>
                    <a:pt x="20" y="133"/>
                  </a:cubicBezTo>
                  <a:cubicBezTo>
                    <a:pt x="16" y="130"/>
                    <a:pt x="15" y="125"/>
                    <a:pt x="15" y="118"/>
                  </a:cubicBezTo>
                  <a:cubicBezTo>
                    <a:pt x="15" y="51"/>
                    <a:pt x="15" y="51"/>
                    <a:pt x="15" y="51"/>
                  </a:cubicBezTo>
                  <a:lnTo>
                    <a:pt x="0" y="51"/>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87"/>
            <p:cNvSpPr>
              <a:spLocks noEditPoints="1"/>
            </p:cNvSpPr>
            <p:nvPr/>
          </p:nvSpPr>
          <p:spPr bwMode="auto">
            <a:xfrm>
              <a:off x="4109" y="2088"/>
              <a:ext cx="180" cy="205"/>
            </a:xfrm>
            <a:custGeom>
              <a:avLst/>
              <a:gdLst>
                <a:gd name="T0" fmla="*/ 50 w 102"/>
                <a:gd name="T1" fmla="*/ 45 h 115"/>
                <a:gd name="T2" fmla="*/ 61 w 102"/>
                <a:gd name="T3" fmla="*/ 43 h 115"/>
                <a:gd name="T4" fmla="*/ 68 w 102"/>
                <a:gd name="T5" fmla="*/ 35 h 115"/>
                <a:gd name="T6" fmla="*/ 63 w 102"/>
                <a:gd name="T7" fmla="*/ 25 h 115"/>
                <a:gd name="T8" fmla="*/ 49 w 102"/>
                <a:gd name="T9" fmla="*/ 23 h 115"/>
                <a:gd name="T10" fmla="*/ 35 w 102"/>
                <a:gd name="T11" fmla="*/ 28 h 115"/>
                <a:gd name="T12" fmla="*/ 30 w 102"/>
                <a:gd name="T13" fmla="*/ 38 h 115"/>
                <a:gd name="T14" fmla="*/ 3 w 102"/>
                <a:gd name="T15" fmla="*/ 38 h 115"/>
                <a:gd name="T16" fmla="*/ 11 w 102"/>
                <a:gd name="T17" fmla="*/ 14 h 115"/>
                <a:gd name="T18" fmla="*/ 50 w 102"/>
                <a:gd name="T19" fmla="*/ 0 h 115"/>
                <a:gd name="T20" fmla="*/ 82 w 102"/>
                <a:gd name="T21" fmla="*/ 7 h 115"/>
                <a:gd name="T22" fmla="*/ 96 w 102"/>
                <a:gd name="T23" fmla="*/ 34 h 115"/>
                <a:gd name="T24" fmla="*/ 96 w 102"/>
                <a:gd name="T25" fmla="*/ 84 h 115"/>
                <a:gd name="T26" fmla="*/ 96 w 102"/>
                <a:gd name="T27" fmla="*/ 97 h 115"/>
                <a:gd name="T28" fmla="*/ 98 w 102"/>
                <a:gd name="T29" fmla="*/ 104 h 115"/>
                <a:gd name="T30" fmla="*/ 102 w 102"/>
                <a:gd name="T31" fmla="*/ 107 h 115"/>
                <a:gd name="T32" fmla="*/ 102 w 102"/>
                <a:gd name="T33" fmla="*/ 112 h 115"/>
                <a:gd name="T34" fmla="*/ 71 w 102"/>
                <a:gd name="T35" fmla="*/ 112 h 115"/>
                <a:gd name="T36" fmla="*/ 69 w 102"/>
                <a:gd name="T37" fmla="*/ 105 h 115"/>
                <a:gd name="T38" fmla="*/ 68 w 102"/>
                <a:gd name="T39" fmla="*/ 99 h 115"/>
                <a:gd name="T40" fmla="*/ 55 w 102"/>
                <a:gd name="T41" fmla="*/ 110 h 115"/>
                <a:gd name="T42" fmla="*/ 34 w 102"/>
                <a:gd name="T43" fmla="*/ 115 h 115"/>
                <a:gd name="T44" fmla="*/ 9 w 102"/>
                <a:gd name="T45" fmla="*/ 107 h 115"/>
                <a:gd name="T46" fmla="*/ 0 w 102"/>
                <a:gd name="T47" fmla="*/ 83 h 115"/>
                <a:gd name="T48" fmla="*/ 15 w 102"/>
                <a:gd name="T49" fmla="*/ 53 h 115"/>
                <a:gd name="T50" fmla="*/ 40 w 102"/>
                <a:gd name="T51" fmla="*/ 47 h 115"/>
                <a:gd name="T52" fmla="*/ 50 w 102"/>
                <a:gd name="T53" fmla="*/ 45 h 115"/>
                <a:gd name="T54" fmla="*/ 67 w 102"/>
                <a:gd name="T55" fmla="*/ 59 h 115"/>
                <a:gd name="T56" fmla="*/ 62 w 102"/>
                <a:gd name="T57" fmla="*/ 61 h 115"/>
                <a:gd name="T58" fmla="*/ 54 w 102"/>
                <a:gd name="T59" fmla="*/ 63 h 115"/>
                <a:gd name="T60" fmla="*/ 48 w 102"/>
                <a:gd name="T61" fmla="*/ 65 h 115"/>
                <a:gd name="T62" fmla="*/ 35 w 102"/>
                <a:gd name="T63" fmla="*/ 68 h 115"/>
                <a:gd name="T64" fmla="*/ 28 w 102"/>
                <a:gd name="T65" fmla="*/ 81 h 115"/>
                <a:gd name="T66" fmla="*/ 32 w 102"/>
                <a:gd name="T67" fmla="*/ 91 h 115"/>
                <a:gd name="T68" fmla="*/ 42 w 102"/>
                <a:gd name="T69" fmla="*/ 94 h 115"/>
                <a:gd name="T70" fmla="*/ 59 w 102"/>
                <a:gd name="T71" fmla="*/ 89 h 115"/>
                <a:gd name="T72" fmla="*/ 67 w 102"/>
                <a:gd name="T73" fmla="*/ 69 h 115"/>
                <a:gd name="T74" fmla="*/ 67 w 102"/>
                <a:gd name="T75" fmla="*/ 5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115">
                  <a:moveTo>
                    <a:pt x="50" y="45"/>
                  </a:moveTo>
                  <a:cubicBezTo>
                    <a:pt x="55" y="45"/>
                    <a:pt x="59" y="44"/>
                    <a:pt x="61" y="43"/>
                  </a:cubicBezTo>
                  <a:cubicBezTo>
                    <a:pt x="66" y="41"/>
                    <a:pt x="68" y="38"/>
                    <a:pt x="68" y="35"/>
                  </a:cubicBezTo>
                  <a:cubicBezTo>
                    <a:pt x="68" y="30"/>
                    <a:pt x="66" y="27"/>
                    <a:pt x="63" y="25"/>
                  </a:cubicBezTo>
                  <a:cubicBezTo>
                    <a:pt x="60" y="24"/>
                    <a:pt x="55" y="23"/>
                    <a:pt x="49" y="23"/>
                  </a:cubicBezTo>
                  <a:cubicBezTo>
                    <a:pt x="42" y="23"/>
                    <a:pt x="37" y="25"/>
                    <a:pt x="35" y="28"/>
                  </a:cubicBezTo>
                  <a:cubicBezTo>
                    <a:pt x="33" y="30"/>
                    <a:pt x="31" y="34"/>
                    <a:pt x="30" y="38"/>
                  </a:cubicBezTo>
                  <a:cubicBezTo>
                    <a:pt x="3" y="38"/>
                    <a:pt x="3" y="38"/>
                    <a:pt x="3" y="38"/>
                  </a:cubicBezTo>
                  <a:cubicBezTo>
                    <a:pt x="4" y="28"/>
                    <a:pt x="6" y="21"/>
                    <a:pt x="11" y="14"/>
                  </a:cubicBezTo>
                  <a:cubicBezTo>
                    <a:pt x="19" y="5"/>
                    <a:pt x="32" y="0"/>
                    <a:pt x="50" y="0"/>
                  </a:cubicBezTo>
                  <a:cubicBezTo>
                    <a:pt x="62" y="0"/>
                    <a:pt x="73" y="2"/>
                    <a:pt x="82" y="7"/>
                  </a:cubicBezTo>
                  <a:cubicBezTo>
                    <a:pt x="91" y="12"/>
                    <a:pt x="96" y="21"/>
                    <a:pt x="96" y="34"/>
                  </a:cubicBezTo>
                  <a:cubicBezTo>
                    <a:pt x="96" y="84"/>
                    <a:pt x="96" y="84"/>
                    <a:pt x="96" y="84"/>
                  </a:cubicBezTo>
                  <a:cubicBezTo>
                    <a:pt x="96" y="87"/>
                    <a:pt x="96" y="92"/>
                    <a:pt x="96" y="97"/>
                  </a:cubicBezTo>
                  <a:cubicBezTo>
                    <a:pt x="96" y="100"/>
                    <a:pt x="97" y="103"/>
                    <a:pt x="98" y="104"/>
                  </a:cubicBezTo>
                  <a:cubicBezTo>
                    <a:pt x="99" y="105"/>
                    <a:pt x="100" y="107"/>
                    <a:pt x="102" y="107"/>
                  </a:cubicBezTo>
                  <a:cubicBezTo>
                    <a:pt x="102" y="112"/>
                    <a:pt x="102" y="112"/>
                    <a:pt x="102" y="112"/>
                  </a:cubicBezTo>
                  <a:cubicBezTo>
                    <a:pt x="71" y="112"/>
                    <a:pt x="71" y="112"/>
                    <a:pt x="71" y="112"/>
                  </a:cubicBezTo>
                  <a:cubicBezTo>
                    <a:pt x="70" y="109"/>
                    <a:pt x="70" y="107"/>
                    <a:pt x="69" y="105"/>
                  </a:cubicBezTo>
                  <a:cubicBezTo>
                    <a:pt x="69" y="103"/>
                    <a:pt x="69" y="101"/>
                    <a:pt x="68" y="99"/>
                  </a:cubicBezTo>
                  <a:cubicBezTo>
                    <a:pt x="64" y="103"/>
                    <a:pt x="60" y="107"/>
                    <a:pt x="55" y="110"/>
                  </a:cubicBezTo>
                  <a:cubicBezTo>
                    <a:pt x="49" y="113"/>
                    <a:pt x="42" y="115"/>
                    <a:pt x="34" y="115"/>
                  </a:cubicBezTo>
                  <a:cubicBezTo>
                    <a:pt x="24" y="115"/>
                    <a:pt x="16" y="112"/>
                    <a:pt x="9" y="107"/>
                  </a:cubicBezTo>
                  <a:cubicBezTo>
                    <a:pt x="3" y="101"/>
                    <a:pt x="0" y="93"/>
                    <a:pt x="0" y="83"/>
                  </a:cubicBezTo>
                  <a:cubicBezTo>
                    <a:pt x="0" y="69"/>
                    <a:pt x="5" y="59"/>
                    <a:pt x="15" y="53"/>
                  </a:cubicBezTo>
                  <a:cubicBezTo>
                    <a:pt x="21" y="50"/>
                    <a:pt x="29" y="48"/>
                    <a:pt x="40" y="47"/>
                  </a:cubicBezTo>
                  <a:lnTo>
                    <a:pt x="50" y="45"/>
                  </a:lnTo>
                  <a:close/>
                  <a:moveTo>
                    <a:pt x="67" y="59"/>
                  </a:moveTo>
                  <a:cubicBezTo>
                    <a:pt x="66" y="60"/>
                    <a:pt x="64" y="61"/>
                    <a:pt x="62" y="61"/>
                  </a:cubicBezTo>
                  <a:cubicBezTo>
                    <a:pt x="60" y="62"/>
                    <a:pt x="58" y="63"/>
                    <a:pt x="54" y="63"/>
                  </a:cubicBezTo>
                  <a:cubicBezTo>
                    <a:pt x="48" y="65"/>
                    <a:pt x="48" y="65"/>
                    <a:pt x="48" y="65"/>
                  </a:cubicBezTo>
                  <a:cubicBezTo>
                    <a:pt x="42" y="66"/>
                    <a:pt x="37" y="67"/>
                    <a:pt x="35" y="68"/>
                  </a:cubicBezTo>
                  <a:cubicBezTo>
                    <a:pt x="30" y="71"/>
                    <a:pt x="28" y="75"/>
                    <a:pt x="28" y="81"/>
                  </a:cubicBezTo>
                  <a:cubicBezTo>
                    <a:pt x="28" y="85"/>
                    <a:pt x="29" y="89"/>
                    <a:pt x="32" y="91"/>
                  </a:cubicBezTo>
                  <a:cubicBezTo>
                    <a:pt x="35" y="93"/>
                    <a:pt x="38" y="94"/>
                    <a:pt x="42" y="94"/>
                  </a:cubicBezTo>
                  <a:cubicBezTo>
                    <a:pt x="48" y="94"/>
                    <a:pt x="54" y="93"/>
                    <a:pt x="59" y="89"/>
                  </a:cubicBezTo>
                  <a:cubicBezTo>
                    <a:pt x="65" y="85"/>
                    <a:pt x="67" y="79"/>
                    <a:pt x="67" y="69"/>
                  </a:cubicBezTo>
                  <a:lnTo>
                    <a:pt x="67" y="59"/>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8"/>
            <p:cNvSpPr>
              <a:spLocks/>
            </p:cNvSpPr>
            <p:nvPr/>
          </p:nvSpPr>
          <p:spPr bwMode="auto">
            <a:xfrm>
              <a:off x="4414" y="2016"/>
              <a:ext cx="216" cy="277"/>
            </a:xfrm>
            <a:custGeom>
              <a:avLst/>
              <a:gdLst>
                <a:gd name="T0" fmla="*/ 29 w 122"/>
                <a:gd name="T1" fmla="*/ 106 h 155"/>
                <a:gd name="T2" fmla="*/ 35 w 122"/>
                <a:gd name="T3" fmla="*/ 121 h 155"/>
                <a:gd name="T4" fmla="*/ 61 w 122"/>
                <a:gd name="T5" fmla="*/ 130 h 155"/>
                <a:gd name="T6" fmla="*/ 79 w 122"/>
                <a:gd name="T7" fmla="*/ 128 h 155"/>
                <a:gd name="T8" fmla="*/ 92 w 122"/>
                <a:gd name="T9" fmla="*/ 111 h 155"/>
                <a:gd name="T10" fmla="*/ 86 w 122"/>
                <a:gd name="T11" fmla="*/ 100 h 155"/>
                <a:gd name="T12" fmla="*/ 65 w 122"/>
                <a:gd name="T13" fmla="*/ 93 h 155"/>
                <a:gd name="T14" fmla="*/ 49 w 122"/>
                <a:gd name="T15" fmla="*/ 89 h 155"/>
                <a:gd name="T16" fmla="*/ 17 w 122"/>
                <a:gd name="T17" fmla="*/ 78 h 155"/>
                <a:gd name="T18" fmla="*/ 2 w 122"/>
                <a:gd name="T19" fmla="*/ 46 h 155"/>
                <a:gd name="T20" fmla="*/ 17 w 122"/>
                <a:gd name="T21" fmla="*/ 13 h 155"/>
                <a:gd name="T22" fmla="*/ 60 w 122"/>
                <a:gd name="T23" fmla="*/ 0 h 155"/>
                <a:gd name="T24" fmla="*/ 100 w 122"/>
                <a:gd name="T25" fmla="*/ 12 h 155"/>
                <a:gd name="T26" fmla="*/ 117 w 122"/>
                <a:gd name="T27" fmla="*/ 48 h 155"/>
                <a:gd name="T28" fmla="*/ 88 w 122"/>
                <a:gd name="T29" fmla="*/ 48 h 155"/>
                <a:gd name="T30" fmla="*/ 76 w 122"/>
                <a:gd name="T31" fmla="*/ 29 h 155"/>
                <a:gd name="T32" fmla="*/ 57 w 122"/>
                <a:gd name="T33" fmla="*/ 26 h 155"/>
                <a:gd name="T34" fmla="*/ 38 w 122"/>
                <a:gd name="T35" fmla="*/ 30 h 155"/>
                <a:gd name="T36" fmla="*/ 31 w 122"/>
                <a:gd name="T37" fmla="*/ 44 h 155"/>
                <a:gd name="T38" fmla="*/ 38 w 122"/>
                <a:gd name="T39" fmla="*/ 56 h 155"/>
                <a:gd name="T40" fmla="*/ 57 w 122"/>
                <a:gd name="T41" fmla="*/ 62 h 155"/>
                <a:gd name="T42" fmla="*/ 83 w 122"/>
                <a:gd name="T43" fmla="*/ 68 h 155"/>
                <a:gd name="T44" fmla="*/ 109 w 122"/>
                <a:gd name="T45" fmla="*/ 78 h 155"/>
                <a:gd name="T46" fmla="*/ 122 w 122"/>
                <a:gd name="T47" fmla="*/ 109 h 155"/>
                <a:gd name="T48" fmla="*/ 106 w 122"/>
                <a:gd name="T49" fmla="*/ 142 h 155"/>
                <a:gd name="T50" fmla="*/ 62 w 122"/>
                <a:gd name="T51" fmla="*/ 155 h 155"/>
                <a:gd name="T52" fmla="*/ 16 w 122"/>
                <a:gd name="T53" fmla="*/ 142 h 155"/>
                <a:gd name="T54" fmla="*/ 0 w 122"/>
                <a:gd name="T55" fmla="*/ 106 h 155"/>
                <a:gd name="T56" fmla="*/ 29 w 122"/>
                <a:gd name="T57" fmla="*/ 10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2" h="155">
                  <a:moveTo>
                    <a:pt x="29" y="106"/>
                  </a:moveTo>
                  <a:cubicBezTo>
                    <a:pt x="30" y="113"/>
                    <a:pt x="32" y="118"/>
                    <a:pt x="35" y="121"/>
                  </a:cubicBezTo>
                  <a:cubicBezTo>
                    <a:pt x="40" y="127"/>
                    <a:pt x="49" y="130"/>
                    <a:pt x="61" y="130"/>
                  </a:cubicBezTo>
                  <a:cubicBezTo>
                    <a:pt x="68" y="130"/>
                    <a:pt x="74" y="129"/>
                    <a:pt x="79" y="128"/>
                  </a:cubicBezTo>
                  <a:cubicBezTo>
                    <a:pt x="88" y="125"/>
                    <a:pt x="92" y="119"/>
                    <a:pt x="92" y="111"/>
                  </a:cubicBezTo>
                  <a:cubicBezTo>
                    <a:pt x="92" y="106"/>
                    <a:pt x="90" y="102"/>
                    <a:pt x="86" y="100"/>
                  </a:cubicBezTo>
                  <a:cubicBezTo>
                    <a:pt x="81" y="97"/>
                    <a:pt x="75" y="95"/>
                    <a:pt x="65" y="93"/>
                  </a:cubicBezTo>
                  <a:cubicBezTo>
                    <a:pt x="49" y="89"/>
                    <a:pt x="49" y="89"/>
                    <a:pt x="49" y="89"/>
                  </a:cubicBezTo>
                  <a:cubicBezTo>
                    <a:pt x="34" y="86"/>
                    <a:pt x="23" y="82"/>
                    <a:pt x="17" y="78"/>
                  </a:cubicBezTo>
                  <a:cubicBezTo>
                    <a:pt x="7" y="71"/>
                    <a:pt x="2" y="60"/>
                    <a:pt x="2" y="46"/>
                  </a:cubicBezTo>
                  <a:cubicBezTo>
                    <a:pt x="2" y="33"/>
                    <a:pt x="7" y="22"/>
                    <a:pt x="17" y="13"/>
                  </a:cubicBezTo>
                  <a:cubicBezTo>
                    <a:pt x="26" y="4"/>
                    <a:pt x="41" y="0"/>
                    <a:pt x="60" y="0"/>
                  </a:cubicBezTo>
                  <a:cubicBezTo>
                    <a:pt x="75" y="0"/>
                    <a:pt x="89" y="4"/>
                    <a:pt x="100" y="12"/>
                  </a:cubicBezTo>
                  <a:cubicBezTo>
                    <a:pt x="111" y="21"/>
                    <a:pt x="117" y="32"/>
                    <a:pt x="117" y="48"/>
                  </a:cubicBezTo>
                  <a:cubicBezTo>
                    <a:pt x="88" y="48"/>
                    <a:pt x="88" y="48"/>
                    <a:pt x="88" y="48"/>
                  </a:cubicBezTo>
                  <a:cubicBezTo>
                    <a:pt x="87" y="39"/>
                    <a:pt x="83" y="33"/>
                    <a:pt x="76" y="29"/>
                  </a:cubicBezTo>
                  <a:cubicBezTo>
                    <a:pt x="71" y="27"/>
                    <a:pt x="65" y="26"/>
                    <a:pt x="57" y="26"/>
                  </a:cubicBezTo>
                  <a:cubicBezTo>
                    <a:pt x="49" y="26"/>
                    <a:pt x="43" y="27"/>
                    <a:pt x="38" y="30"/>
                  </a:cubicBezTo>
                  <a:cubicBezTo>
                    <a:pt x="33" y="34"/>
                    <a:pt x="31" y="38"/>
                    <a:pt x="31" y="44"/>
                  </a:cubicBezTo>
                  <a:cubicBezTo>
                    <a:pt x="31" y="49"/>
                    <a:pt x="33" y="53"/>
                    <a:pt x="38" y="56"/>
                  </a:cubicBezTo>
                  <a:cubicBezTo>
                    <a:pt x="41" y="57"/>
                    <a:pt x="47" y="59"/>
                    <a:pt x="57" y="62"/>
                  </a:cubicBezTo>
                  <a:cubicBezTo>
                    <a:pt x="83" y="68"/>
                    <a:pt x="83" y="68"/>
                    <a:pt x="83" y="68"/>
                  </a:cubicBezTo>
                  <a:cubicBezTo>
                    <a:pt x="95" y="70"/>
                    <a:pt x="103" y="74"/>
                    <a:pt x="109" y="78"/>
                  </a:cubicBezTo>
                  <a:cubicBezTo>
                    <a:pt x="118" y="85"/>
                    <a:pt x="122" y="95"/>
                    <a:pt x="122" y="109"/>
                  </a:cubicBezTo>
                  <a:cubicBezTo>
                    <a:pt x="122" y="122"/>
                    <a:pt x="117" y="133"/>
                    <a:pt x="106" y="142"/>
                  </a:cubicBezTo>
                  <a:cubicBezTo>
                    <a:pt x="96" y="151"/>
                    <a:pt x="81" y="155"/>
                    <a:pt x="62" y="155"/>
                  </a:cubicBezTo>
                  <a:cubicBezTo>
                    <a:pt x="43" y="155"/>
                    <a:pt x="28" y="151"/>
                    <a:pt x="16" y="142"/>
                  </a:cubicBezTo>
                  <a:cubicBezTo>
                    <a:pt x="5" y="133"/>
                    <a:pt x="0" y="121"/>
                    <a:pt x="0" y="106"/>
                  </a:cubicBezTo>
                  <a:lnTo>
                    <a:pt x="29" y="106"/>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89"/>
            <p:cNvSpPr>
              <a:spLocks/>
            </p:cNvSpPr>
            <p:nvPr/>
          </p:nvSpPr>
          <p:spPr bwMode="auto">
            <a:xfrm>
              <a:off x="4644" y="2093"/>
              <a:ext cx="190" cy="273"/>
            </a:xfrm>
            <a:custGeom>
              <a:avLst/>
              <a:gdLst>
                <a:gd name="T0" fmla="*/ 16 w 108"/>
                <a:gd name="T1" fmla="*/ 129 h 153"/>
                <a:gd name="T2" fmla="*/ 19 w 108"/>
                <a:gd name="T3" fmla="*/ 130 h 153"/>
                <a:gd name="T4" fmla="*/ 27 w 108"/>
                <a:gd name="T5" fmla="*/ 129 h 153"/>
                <a:gd name="T6" fmla="*/ 34 w 108"/>
                <a:gd name="T7" fmla="*/ 127 h 153"/>
                <a:gd name="T8" fmla="*/ 38 w 108"/>
                <a:gd name="T9" fmla="*/ 120 h 153"/>
                <a:gd name="T10" fmla="*/ 40 w 108"/>
                <a:gd name="T11" fmla="*/ 113 h 153"/>
                <a:gd name="T12" fmla="*/ 0 w 108"/>
                <a:gd name="T13" fmla="*/ 0 h 153"/>
                <a:gd name="T14" fmla="*/ 32 w 108"/>
                <a:gd name="T15" fmla="*/ 0 h 153"/>
                <a:gd name="T16" fmla="*/ 55 w 108"/>
                <a:gd name="T17" fmla="*/ 80 h 153"/>
                <a:gd name="T18" fmla="*/ 78 w 108"/>
                <a:gd name="T19" fmla="*/ 0 h 153"/>
                <a:gd name="T20" fmla="*/ 108 w 108"/>
                <a:gd name="T21" fmla="*/ 0 h 153"/>
                <a:gd name="T22" fmla="*/ 71 w 108"/>
                <a:gd name="T23" fmla="*/ 107 h 153"/>
                <a:gd name="T24" fmla="*/ 54 w 108"/>
                <a:gd name="T25" fmla="*/ 145 h 153"/>
                <a:gd name="T26" fmla="*/ 29 w 108"/>
                <a:gd name="T27" fmla="*/ 153 h 153"/>
                <a:gd name="T28" fmla="*/ 22 w 108"/>
                <a:gd name="T29" fmla="*/ 153 h 153"/>
                <a:gd name="T30" fmla="*/ 16 w 108"/>
                <a:gd name="T31" fmla="*/ 152 h 153"/>
                <a:gd name="T32" fmla="*/ 16 w 108"/>
                <a:gd name="T33" fmla="*/ 12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 h="153">
                  <a:moveTo>
                    <a:pt x="16" y="129"/>
                  </a:moveTo>
                  <a:cubicBezTo>
                    <a:pt x="19" y="130"/>
                    <a:pt x="19" y="130"/>
                    <a:pt x="19" y="130"/>
                  </a:cubicBezTo>
                  <a:cubicBezTo>
                    <a:pt x="22" y="130"/>
                    <a:pt x="25" y="130"/>
                    <a:pt x="27" y="129"/>
                  </a:cubicBezTo>
                  <a:cubicBezTo>
                    <a:pt x="30" y="129"/>
                    <a:pt x="32" y="128"/>
                    <a:pt x="34" y="127"/>
                  </a:cubicBezTo>
                  <a:cubicBezTo>
                    <a:pt x="35" y="126"/>
                    <a:pt x="37" y="124"/>
                    <a:pt x="38" y="120"/>
                  </a:cubicBezTo>
                  <a:cubicBezTo>
                    <a:pt x="40" y="116"/>
                    <a:pt x="40" y="114"/>
                    <a:pt x="40" y="113"/>
                  </a:cubicBezTo>
                  <a:cubicBezTo>
                    <a:pt x="0" y="0"/>
                    <a:pt x="0" y="0"/>
                    <a:pt x="0" y="0"/>
                  </a:cubicBezTo>
                  <a:cubicBezTo>
                    <a:pt x="32" y="0"/>
                    <a:pt x="32" y="0"/>
                    <a:pt x="32" y="0"/>
                  </a:cubicBezTo>
                  <a:cubicBezTo>
                    <a:pt x="55" y="80"/>
                    <a:pt x="55" y="80"/>
                    <a:pt x="55" y="80"/>
                  </a:cubicBezTo>
                  <a:cubicBezTo>
                    <a:pt x="78" y="0"/>
                    <a:pt x="78" y="0"/>
                    <a:pt x="78" y="0"/>
                  </a:cubicBezTo>
                  <a:cubicBezTo>
                    <a:pt x="108" y="0"/>
                    <a:pt x="108" y="0"/>
                    <a:pt x="108" y="0"/>
                  </a:cubicBezTo>
                  <a:cubicBezTo>
                    <a:pt x="71" y="107"/>
                    <a:pt x="71" y="107"/>
                    <a:pt x="71" y="107"/>
                  </a:cubicBezTo>
                  <a:cubicBezTo>
                    <a:pt x="64" y="127"/>
                    <a:pt x="58" y="140"/>
                    <a:pt x="54" y="145"/>
                  </a:cubicBezTo>
                  <a:cubicBezTo>
                    <a:pt x="50" y="150"/>
                    <a:pt x="41" y="153"/>
                    <a:pt x="29" y="153"/>
                  </a:cubicBezTo>
                  <a:cubicBezTo>
                    <a:pt x="26" y="153"/>
                    <a:pt x="24" y="153"/>
                    <a:pt x="22" y="153"/>
                  </a:cubicBezTo>
                  <a:cubicBezTo>
                    <a:pt x="21" y="153"/>
                    <a:pt x="19" y="152"/>
                    <a:pt x="16" y="152"/>
                  </a:cubicBezTo>
                  <a:lnTo>
                    <a:pt x="16" y="129"/>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90"/>
            <p:cNvSpPr>
              <a:spLocks/>
            </p:cNvSpPr>
            <p:nvPr/>
          </p:nvSpPr>
          <p:spPr bwMode="auto">
            <a:xfrm>
              <a:off x="4852" y="2088"/>
              <a:ext cx="176" cy="205"/>
            </a:xfrm>
            <a:custGeom>
              <a:avLst/>
              <a:gdLst>
                <a:gd name="T0" fmla="*/ 29 w 100"/>
                <a:gd name="T1" fmla="*/ 77 h 115"/>
                <a:gd name="T2" fmla="*/ 33 w 100"/>
                <a:gd name="T3" fmla="*/ 88 h 115"/>
                <a:gd name="T4" fmla="*/ 53 w 100"/>
                <a:gd name="T5" fmla="*/ 93 h 115"/>
                <a:gd name="T6" fmla="*/ 66 w 100"/>
                <a:gd name="T7" fmla="*/ 91 h 115"/>
                <a:gd name="T8" fmla="*/ 71 w 100"/>
                <a:gd name="T9" fmla="*/ 83 h 115"/>
                <a:gd name="T10" fmla="*/ 67 w 100"/>
                <a:gd name="T11" fmla="*/ 76 h 115"/>
                <a:gd name="T12" fmla="*/ 37 w 100"/>
                <a:gd name="T13" fmla="*/ 67 h 115"/>
                <a:gd name="T14" fmla="*/ 11 w 100"/>
                <a:gd name="T15" fmla="*/ 56 h 115"/>
                <a:gd name="T16" fmla="*/ 4 w 100"/>
                <a:gd name="T17" fmla="*/ 36 h 115"/>
                <a:gd name="T18" fmla="*/ 15 w 100"/>
                <a:gd name="T19" fmla="*/ 10 h 115"/>
                <a:gd name="T20" fmla="*/ 49 w 100"/>
                <a:gd name="T21" fmla="*/ 0 h 115"/>
                <a:gd name="T22" fmla="*/ 82 w 100"/>
                <a:gd name="T23" fmla="*/ 8 h 115"/>
                <a:gd name="T24" fmla="*/ 97 w 100"/>
                <a:gd name="T25" fmla="*/ 36 h 115"/>
                <a:gd name="T26" fmla="*/ 69 w 100"/>
                <a:gd name="T27" fmla="*/ 36 h 115"/>
                <a:gd name="T28" fmla="*/ 65 w 100"/>
                <a:gd name="T29" fmla="*/ 27 h 115"/>
                <a:gd name="T30" fmla="*/ 49 w 100"/>
                <a:gd name="T31" fmla="*/ 21 h 115"/>
                <a:gd name="T32" fmla="*/ 36 w 100"/>
                <a:gd name="T33" fmla="*/ 24 h 115"/>
                <a:gd name="T34" fmla="*/ 32 w 100"/>
                <a:gd name="T35" fmla="*/ 31 h 115"/>
                <a:gd name="T36" fmla="*/ 36 w 100"/>
                <a:gd name="T37" fmla="*/ 38 h 115"/>
                <a:gd name="T38" fmla="*/ 66 w 100"/>
                <a:gd name="T39" fmla="*/ 46 h 115"/>
                <a:gd name="T40" fmla="*/ 92 w 100"/>
                <a:gd name="T41" fmla="*/ 58 h 115"/>
                <a:gd name="T42" fmla="*/ 100 w 100"/>
                <a:gd name="T43" fmla="*/ 79 h 115"/>
                <a:gd name="T44" fmla="*/ 88 w 100"/>
                <a:gd name="T45" fmla="*/ 105 h 115"/>
                <a:gd name="T46" fmla="*/ 51 w 100"/>
                <a:gd name="T47" fmla="*/ 115 h 115"/>
                <a:gd name="T48" fmla="*/ 13 w 100"/>
                <a:gd name="T49" fmla="*/ 104 h 115"/>
                <a:gd name="T50" fmla="*/ 0 w 100"/>
                <a:gd name="T51" fmla="*/ 77 h 115"/>
                <a:gd name="T52" fmla="*/ 29 w 100"/>
                <a:gd name="T53" fmla="*/ 7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15">
                  <a:moveTo>
                    <a:pt x="29" y="77"/>
                  </a:moveTo>
                  <a:cubicBezTo>
                    <a:pt x="30" y="82"/>
                    <a:pt x="31" y="85"/>
                    <a:pt x="33" y="88"/>
                  </a:cubicBezTo>
                  <a:cubicBezTo>
                    <a:pt x="37" y="91"/>
                    <a:pt x="43" y="93"/>
                    <a:pt x="53" y="93"/>
                  </a:cubicBezTo>
                  <a:cubicBezTo>
                    <a:pt x="58" y="93"/>
                    <a:pt x="63" y="92"/>
                    <a:pt x="66" y="91"/>
                  </a:cubicBezTo>
                  <a:cubicBezTo>
                    <a:pt x="70" y="89"/>
                    <a:pt x="71" y="87"/>
                    <a:pt x="71" y="83"/>
                  </a:cubicBezTo>
                  <a:cubicBezTo>
                    <a:pt x="71" y="80"/>
                    <a:pt x="70" y="78"/>
                    <a:pt x="67" y="76"/>
                  </a:cubicBezTo>
                  <a:cubicBezTo>
                    <a:pt x="65" y="74"/>
                    <a:pt x="55" y="71"/>
                    <a:pt x="37" y="67"/>
                  </a:cubicBezTo>
                  <a:cubicBezTo>
                    <a:pt x="25" y="64"/>
                    <a:pt x="16" y="61"/>
                    <a:pt x="11" y="56"/>
                  </a:cubicBezTo>
                  <a:cubicBezTo>
                    <a:pt x="6" y="51"/>
                    <a:pt x="4" y="45"/>
                    <a:pt x="4" y="36"/>
                  </a:cubicBezTo>
                  <a:cubicBezTo>
                    <a:pt x="4" y="26"/>
                    <a:pt x="8" y="18"/>
                    <a:pt x="15" y="10"/>
                  </a:cubicBezTo>
                  <a:cubicBezTo>
                    <a:pt x="23" y="3"/>
                    <a:pt x="35" y="0"/>
                    <a:pt x="49" y="0"/>
                  </a:cubicBezTo>
                  <a:cubicBezTo>
                    <a:pt x="63" y="0"/>
                    <a:pt x="74" y="2"/>
                    <a:pt x="82" y="8"/>
                  </a:cubicBezTo>
                  <a:cubicBezTo>
                    <a:pt x="91" y="13"/>
                    <a:pt x="96" y="22"/>
                    <a:pt x="97" y="36"/>
                  </a:cubicBezTo>
                  <a:cubicBezTo>
                    <a:pt x="69" y="36"/>
                    <a:pt x="69" y="36"/>
                    <a:pt x="69" y="36"/>
                  </a:cubicBezTo>
                  <a:cubicBezTo>
                    <a:pt x="68" y="32"/>
                    <a:pt x="67" y="29"/>
                    <a:pt x="65" y="27"/>
                  </a:cubicBezTo>
                  <a:cubicBezTo>
                    <a:pt x="62" y="23"/>
                    <a:pt x="57" y="21"/>
                    <a:pt x="49" y="21"/>
                  </a:cubicBezTo>
                  <a:cubicBezTo>
                    <a:pt x="43" y="21"/>
                    <a:pt x="39" y="22"/>
                    <a:pt x="36" y="24"/>
                  </a:cubicBezTo>
                  <a:cubicBezTo>
                    <a:pt x="33" y="26"/>
                    <a:pt x="32" y="28"/>
                    <a:pt x="32" y="31"/>
                  </a:cubicBezTo>
                  <a:cubicBezTo>
                    <a:pt x="32" y="34"/>
                    <a:pt x="34" y="37"/>
                    <a:pt x="36" y="38"/>
                  </a:cubicBezTo>
                  <a:cubicBezTo>
                    <a:pt x="39" y="40"/>
                    <a:pt x="49" y="42"/>
                    <a:pt x="66" y="46"/>
                  </a:cubicBezTo>
                  <a:cubicBezTo>
                    <a:pt x="77" y="49"/>
                    <a:pt x="86" y="53"/>
                    <a:pt x="92" y="58"/>
                  </a:cubicBezTo>
                  <a:cubicBezTo>
                    <a:pt x="97" y="64"/>
                    <a:pt x="100" y="70"/>
                    <a:pt x="100" y="79"/>
                  </a:cubicBezTo>
                  <a:cubicBezTo>
                    <a:pt x="100" y="89"/>
                    <a:pt x="96" y="98"/>
                    <a:pt x="88" y="105"/>
                  </a:cubicBezTo>
                  <a:cubicBezTo>
                    <a:pt x="80" y="112"/>
                    <a:pt x="67" y="115"/>
                    <a:pt x="51" y="115"/>
                  </a:cubicBezTo>
                  <a:cubicBezTo>
                    <a:pt x="33" y="115"/>
                    <a:pt x="21" y="112"/>
                    <a:pt x="13" y="104"/>
                  </a:cubicBezTo>
                  <a:cubicBezTo>
                    <a:pt x="4" y="97"/>
                    <a:pt x="0" y="88"/>
                    <a:pt x="0" y="77"/>
                  </a:cubicBezTo>
                  <a:lnTo>
                    <a:pt x="29" y="77"/>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91"/>
            <p:cNvSpPr>
              <a:spLocks/>
            </p:cNvSpPr>
            <p:nvPr/>
          </p:nvSpPr>
          <p:spPr bwMode="auto">
            <a:xfrm>
              <a:off x="5046" y="2040"/>
              <a:ext cx="108" cy="251"/>
            </a:xfrm>
            <a:custGeom>
              <a:avLst/>
              <a:gdLst>
                <a:gd name="T0" fmla="*/ 0 w 61"/>
                <a:gd name="T1" fmla="*/ 51 h 141"/>
                <a:gd name="T2" fmla="*/ 0 w 61"/>
                <a:gd name="T3" fmla="*/ 31 h 141"/>
                <a:gd name="T4" fmla="*/ 15 w 61"/>
                <a:gd name="T5" fmla="*/ 31 h 141"/>
                <a:gd name="T6" fmla="*/ 15 w 61"/>
                <a:gd name="T7" fmla="*/ 0 h 141"/>
                <a:gd name="T8" fmla="*/ 43 w 61"/>
                <a:gd name="T9" fmla="*/ 0 h 141"/>
                <a:gd name="T10" fmla="*/ 43 w 61"/>
                <a:gd name="T11" fmla="*/ 31 h 141"/>
                <a:gd name="T12" fmla="*/ 61 w 61"/>
                <a:gd name="T13" fmla="*/ 31 h 141"/>
                <a:gd name="T14" fmla="*/ 61 w 61"/>
                <a:gd name="T15" fmla="*/ 51 h 141"/>
                <a:gd name="T16" fmla="*/ 43 w 61"/>
                <a:gd name="T17" fmla="*/ 51 h 141"/>
                <a:gd name="T18" fmla="*/ 43 w 61"/>
                <a:gd name="T19" fmla="*/ 108 h 141"/>
                <a:gd name="T20" fmla="*/ 45 w 61"/>
                <a:gd name="T21" fmla="*/ 117 h 141"/>
                <a:gd name="T22" fmla="*/ 55 w 61"/>
                <a:gd name="T23" fmla="*/ 118 h 141"/>
                <a:gd name="T24" fmla="*/ 58 w 61"/>
                <a:gd name="T25" fmla="*/ 118 h 141"/>
                <a:gd name="T26" fmla="*/ 61 w 61"/>
                <a:gd name="T27" fmla="*/ 118 h 141"/>
                <a:gd name="T28" fmla="*/ 61 w 61"/>
                <a:gd name="T29" fmla="*/ 140 h 141"/>
                <a:gd name="T30" fmla="*/ 47 w 61"/>
                <a:gd name="T31" fmla="*/ 140 h 141"/>
                <a:gd name="T32" fmla="*/ 20 w 61"/>
                <a:gd name="T33" fmla="*/ 133 h 141"/>
                <a:gd name="T34" fmla="*/ 15 w 61"/>
                <a:gd name="T35" fmla="*/ 118 h 141"/>
                <a:gd name="T36" fmla="*/ 15 w 61"/>
                <a:gd name="T37" fmla="*/ 51 h 141"/>
                <a:gd name="T38" fmla="*/ 0 w 61"/>
                <a:gd name="T39" fmla="*/ 5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41">
                  <a:moveTo>
                    <a:pt x="0" y="51"/>
                  </a:moveTo>
                  <a:cubicBezTo>
                    <a:pt x="0" y="31"/>
                    <a:pt x="0" y="31"/>
                    <a:pt x="0" y="31"/>
                  </a:cubicBezTo>
                  <a:cubicBezTo>
                    <a:pt x="15" y="31"/>
                    <a:pt x="15" y="31"/>
                    <a:pt x="15" y="31"/>
                  </a:cubicBezTo>
                  <a:cubicBezTo>
                    <a:pt x="15" y="0"/>
                    <a:pt x="15" y="0"/>
                    <a:pt x="15" y="0"/>
                  </a:cubicBezTo>
                  <a:cubicBezTo>
                    <a:pt x="43" y="0"/>
                    <a:pt x="43" y="0"/>
                    <a:pt x="43" y="0"/>
                  </a:cubicBezTo>
                  <a:cubicBezTo>
                    <a:pt x="43" y="31"/>
                    <a:pt x="43" y="31"/>
                    <a:pt x="43" y="31"/>
                  </a:cubicBezTo>
                  <a:cubicBezTo>
                    <a:pt x="61" y="31"/>
                    <a:pt x="61" y="31"/>
                    <a:pt x="61" y="31"/>
                  </a:cubicBezTo>
                  <a:cubicBezTo>
                    <a:pt x="61" y="51"/>
                    <a:pt x="61" y="51"/>
                    <a:pt x="61" y="51"/>
                  </a:cubicBezTo>
                  <a:cubicBezTo>
                    <a:pt x="43" y="51"/>
                    <a:pt x="43" y="51"/>
                    <a:pt x="43" y="51"/>
                  </a:cubicBezTo>
                  <a:cubicBezTo>
                    <a:pt x="43" y="108"/>
                    <a:pt x="43" y="108"/>
                    <a:pt x="43" y="108"/>
                  </a:cubicBezTo>
                  <a:cubicBezTo>
                    <a:pt x="43" y="113"/>
                    <a:pt x="44" y="116"/>
                    <a:pt x="45" y="117"/>
                  </a:cubicBezTo>
                  <a:cubicBezTo>
                    <a:pt x="46" y="118"/>
                    <a:pt x="49" y="118"/>
                    <a:pt x="55" y="118"/>
                  </a:cubicBezTo>
                  <a:cubicBezTo>
                    <a:pt x="56" y="118"/>
                    <a:pt x="57" y="118"/>
                    <a:pt x="58" y="118"/>
                  </a:cubicBezTo>
                  <a:cubicBezTo>
                    <a:pt x="59" y="118"/>
                    <a:pt x="60" y="118"/>
                    <a:pt x="61" y="118"/>
                  </a:cubicBezTo>
                  <a:cubicBezTo>
                    <a:pt x="61" y="140"/>
                    <a:pt x="61" y="140"/>
                    <a:pt x="61" y="140"/>
                  </a:cubicBezTo>
                  <a:cubicBezTo>
                    <a:pt x="47" y="140"/>
                    <a:pt x="47" y="140"/>
                    <a:pt x="47" y="140"/>
                  </a:cubicBezTo>
                  <a:cubicBezTo>
                    <a:pt x="34" y="141"/>
                    <a:pt x="25" y="138"/>
                    <a:pt x="20" y="133"/>
                  </a:cubicBezTo>
                  <a:cubicBezTo>
                    <a:pt x="17" y="130"/>
                    <a:pt x="15" y="125"/>
                    <a:pt x="15" y="118"/>
                  </a:cubicBezTo>
                  <a:cubicBezTo>
                    <a:pt x="15" y="51"/>
                    <a:pt x="15" y="51"/>
                    <a:pt x="15" y="51"/>
                  </a:cubicBezTo>
                  <a:lnTo>
                    <a:pt x="0" y="51"/>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2"/>
            <p:cNvSpPr>
              <a:spLocks noEditPoints="1"/>
            </p:cNvSpPr>
            <p:nvPr/>
          </p:nvSpPr>
          <p:spPr bwMode="auto">
            <a:xfrm>
              <a:off x="5171" y="2088"/>
              <a:ext cx="191" cy="205"/>
            </a:xfrm>
            <a:custGeom>
              <a:avLst/>
              <a:gdLst>
                <a:gd name="T0" fmla="*/ 79 w 108"/>
                <a:gd name="T1" fmla="*/ 5 h 115"/>
                <a:gd name="T2" fmla="*/ 98 w 108"/>
                <a:gd name="T3" fmla="*/ 21 h 115"/>
                <a:gd name="T4" fmla="*/ 107 w 108"/>
                <a:gd name="T5" fmla="*/ 43 h 115"/>
                <a:gd name="T6" fmla="*/ 108 w 108"/>
                <a:gd name="T7" fmla="*/ 65 h 115"/>
                <a:gd name="T8" fmla="*/ 28 w 108"/>
                <a:gd name="T9" fmla="*/ 65 h 115"/>
                <a:gd name="T10" fmla="*/ 40 w 108"/>
                <a:gd name="T11" fmla="*/ 88 h 115"/>
                <a:gd name="T12" fmla="*/ 55 w 108"/>
                <a:gd name="T13" fmla="*/ 92 h 115"/>
                <a:gd name="T14" fmla="*/ 71 w 108"/>
                <a:gd name="T15" fmla="*/ 87 h 115"/>
                <a:gd name="T16" fmla="*/ 77 w 108"/>
                <a:gd name="T17" fmla="*/ 80 h 115"/>
                <a:gd name="T18" fmla="*/ 106 w 108"/>
                <a:gd name="T19" fmla="*/ 80 h 115"/>
                <a:gd name="T20" fmla="*/ 96 w 108"/>
                <a:gd name="T21" fmla="*/ 99 h 115"/>
                <a:gd name="T22" fmla="*/ 55 w 108"/>
                <a:gd name="T23" fmla="*/ 115 h 115"/>
                <a:gd name="T24" fmla="*/ 16 w 108"/>
                <a:gd name="T25" fmla="*/ 102 h 115"/>
                <a:gd name="T26" fmla="*/ 0 w 108"/>
                <a:gd name="T27" fmla="*/ 58 h 115"/>
                <a:gd name="T28" fmla="*/ 15 w 108"/>
                <a:gd name="T29" fmla="*/ 15 h 115"/>
                <a:gd name="T30" fmla="*/ 54 w 108"/>
                <a:gd name="T31" fmla="*/ 0 h 115"/>
                <a:gd name="T32" fmla="*/ 79 w 108"/>
                <a:gd name="T33" fmla="*/ 5 h 115"/>
                <a:gd name="T34" fmla="*/ 37 w 108"/>
                <a:gd name="T35" fmla="*/ 29 h 115"/>
                <a:gd name="T36" fmla="*/ 29 w 108"/>
                <a:gd name="T37" fmla="*/ 46 h 115"/>
                <a:gd name="T38" fmla="*/ 78 w 108"/>
                <a:gd name="T39" fmla="*/ 46 h 115"/>
                <a:gd name="T40" fmla="*/ 70 w 108"/>
                <a:gd name="T41" fmla="*/ 29 h 115"/>
                <a:gd name="T42" fmla="*/ 54 w 108"/>
                <a:gd name="T43" fmla="*/ 23 h 115"/>
                <a:gd name="T44" fmla="*/ 37 w 108"/>
                <a:gd name="T45" fmla="*/ 2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115">
                  <a:moveTo>
                    <a:pt x="79" y="5"/>
                  </a:moveTo>
                  <a:cubicBezTo>
                    <a:pt x="87" y="8"/>
                    <a:pt x="93" y="14"/>
                    <a:pt x="98" y="21"/>
                  </a:cubicBezTo>
                  <a:cubicBezTo>
                    <a:pt x="102" y="27"/>
                    <a:pt x="105" y="35"/>
                    <a:pt x="107" y="43"/>
                  </a:cubicBezTo>
                  <a:cubicBezTo>
                    <a:pt x="107" y="48"/>
                    <a:pt x="108" y="56"/>
                    <a:pt x="108" y="65"/>
                  </a:cubicBezTo>
                  <a:cubicBezTo>
                    <a:pt x="28" y="65"/>
                    <a:pt x="28" y="65"/>
                    <a:pt x="28" y="65"/>
                  </a:cubicBezTo>
                  <a:cubicBezTo>
                    <a:pt x="29" y="76"/>
                    <a:pt x="33" y="84"/>
                    <a:pt x="40" y="88"/>
                  </a:cubicBezTo>
                  <a:cubicBezTo>
                    <a:pt x="44" y="91"/>
                    <a:pt x="49" y="92"/>
                    <a:pt x="55" y="92"/>
                  </a:cubicBezTo>
                  <a:cubicBezTo>
                    <a:pt x="62" y="92"/>
                    <a:pt x="67" y="91"/>
                    <a:pt x="71" y="87"/>
                  </a:cubicBezTo>
                  <a:cubicBezTo>
                    <a:pt x="73" y="85"/>
                    <a:pt x="75" y="83"/>
                    <a:pt x="77" y="80"/>
                  </a:cubicBezTo>
                  <a:cubicBezTo>
                    <a:pt x="106" y="80"/>
                    <a:pt x="106" y="80"/>
                    <a:pt x="106" y="80"/>
                  </a:cubicBezTo>
                  <a:cubicBezTo>
                    <a:pt x="105" y="86"/>
                    <a:pt x="102" y="93"/>
                    <a:pt x="96" y="99"/>
                  </a:cubicBezTo>
                  <a:cubicBezTo>
                    <a:pt x="86" y="110"/>
                    <a:pt x="72" y="115"/>
                    <a:pt x="55" y="115"/>
                  </a:cubicBezTo>
                  <a:cubicBezTo>
                    <a:pt x="40" y="115"/>
                    <a:pt x="27" y="111"/>
                    <a:pt x="16" y="102"/>
                  </a:cubicBezTo>
                  <a:cubicBezTo>
                    <a:pt x="5" y="93"/>
                    <a:pt x="0" y="78"/>
                    <a:pt x="0" y="58"/>
                  </a:cubicBezTo>
                  <a:cubicBezTo>
                    <a:pt x="0" y="39"/>
                    <a:pt x="5" y="25"/>
                    <a:pt x="15" y="15"/>
                  </a:cubicBezTo>
                  <a:cubicBezTo>
                    <a:pt x="25" y="5"/>
                    <a:pt x="38" y="0"/>
                    <a:pt x="54" y="0"/>
                  </a:cubicBezTo>
                  <a:cubicBezTo>
                    <a:pt x="63" y="0"/>
                    <a:pt x="72" y="1"/>
                    <a:pt x="79" y="5"/>
                  </a:cubicBezTo>
                  <a:moveTo>
                    <a:pt x="37" y="29"/>
                  </a:moveTo>
                  <a:cubicBezTo>
                    <a:pt x="33" y="34"/>
                    <a:pt x="30" y="39"/>
                    <a:pt x="29" y="46"/>
                  </a:cubicBezTo>
                  <a:cubicBezTo>
                    <a:pt x="78" y="46"/>
                    <a:pt x="78" y="46"/>
                    <a:pt x="78" y="46"/>
                  </a:cubicBezTo>
                  <a:cubicBezTo>
                    <a:pt x="78" y="39"/>
                    <a:pt x="75" y="33"/>
                    <a:pt x="70" y="29"/>
                  </a:cubicBezTo>
                  <a:cubicBezTo>
                    <a:pt x="66" y="25"/>
                    <a:pt x="60" y="23"/>
                    <a:pt x="54" y="23"/>
                  </a:cubicBezTo>
                  <a:cubicBezTo>
                    <a:pt x="46" y="23"/>
                    <a:pt x="41" y="25"/>
                    <a:pt x="37" y="29"/>
                  </a:cubicBezTo>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93"/>
            <p:cNvSpPr>
              <a:spLocks/>
            </p:cNvSpPr>
            <p:nvPr/>
          </p:nvSpPr>
          <p:spPr bwMode="auto">
            <a:xfrm>
              <a:off x="5387" y="2088"/>
              <a:ext cx="275" cy="200"/>
            </a:xfrm>
            <a:custGeom>
              <a:avLst/>
              <a:gdLst>
                <a:gd name="T0" fmla="*/ 136 w 156"/>
                <a:gd name="T1" fmla="*/ 3 h 112"/>
                <a:gd name="T2" fmla="*/ 149 w 156"/>
                <a:gd name="T3" fmla="*/ 13 h 112"/>
                <a:gd name="T4" fmla="*/ 155 w 156"/>
                <a:gd name="T5" fmla="*/ 27 h 112"/>
                <a:gd name="T6" fmla="*/ 156 w 156"/>
                <a:gd name="T7" fmla="*/ 43 h 112"/>
                <a:gd name="T8" fmla="*/ 156 w 156"/>
                <a:gd name="T9" fmla="*/ 112 h 112"/>
                <a:gd name="T10" fmla="*/ 127 w 156"/>
                <a:gd name="T11" fmla="*/ 112 h 112"/>
                <a:gd name="T12" fmla="*/ 127 w 156"/>
                <a:gd name="T13" fmla="*/ 42 h 112"/>
                <a:gd name="T14" fmla="*/ 125 w 156"/>
                <a:gd name="T15" fmla="*/ 32 h 112"/>
                <a:gd name="T16" fmla="*/ 111 w 156"/>
                <a:gd name="T17" fmla="*/ 24 h 112"/>
                <a:gd name="T18" fmla="*/ 94 w 156"/>
                <a:gd name="T19" fmla="*/ 34 h 112"/>
                <a:gd name="T20" fmla="*/ 92 w 156"/>
                <a:gd name="T21" fmla="*/ 47 h 112"/>
                <a:gd name="T22" fmla="*/ 92 w 156"/>
                <a:gd name="T23" fmla="*/ 112 h 112"/>
                <a:gd name="T24" fmla="*/ 63 w 156"/>
                <a:gd name="T25" fmla="*/ 112 h 112"/>
                <a:gd name="T26" fmla="*/ 63 w 156"/>
                <a:gd name="T27" fmla="*/ 47 h 112"/>
                <a:gd name="T28" fmla="*/ 61 w 156"/>
                <a:gd name="T29" fmla="*/ 33 h 112"/>
                <a:gd name="T30" fmla="*/ 47 w 156"/>
                <a:gd name="T31" fmla="*/ 25 h 112"/>
                <a:gd name="T32" fmla="*/ 31 w 156"/>
                <a:gd name="T33" fmla="*/ 33 h 112"/>
                <a:gd name="T34" fmla="*/ 28 w 156"/>
                <a:gd name="T35" fmla="*/ 46 h 112"/>
                <a:gd name="T36" fmla="*/ 28 w 156"/>
                <a:gd name="T37" fmla="*/ 112 h 112"/>
                <a:gd name="T38" fmla="*/ 0 w 156"/>
                <a:gd name="T39" fmla="*/ 112 h 112"/>
                <a:gd name="T40" fmla="*/ 0 w 156"/>
                <a:gd name="T41" fmla="*/ 3 h 112"/>
                <a:gd name="T42" fmla="*/ 27 w 156"/>
                <a:gd name="T43" fmla="*/ 3 h 112"/>
                <a:gd name="T44" fmla="*/ 27 w 156"/>
                <a:gd name="T45" fmla="*/ 19 h 112"/>
                <a:gd name="T46" fmla="*/ 37 w 156"/>
                <a:gd name="T47" fmla="*/ 7 h 112"/>
                <a:gd name="T48" fmla="*/ 59 w 156"/>
                <a:gd name="T49" fmla="*/ 0 h 112"/>
                <a:gd name="T50" fmla="*/ 79 w 156"/>
                <a:gd name="T51" fmla="*/ 6 h 112"/>
                <a:gd name="T52" fmla="*/ 88 w 156"/>
                <a:gd name="T53" fmla="*/ 19 h 112"/>
                <a:gd name="T54" fmla="*/ 102 w 156"/>
                <a:gd name="T55" fmla="*/ 5 h 112"/>
                <a:gd name="T56" fmla="*/ 122 w 156"/>
                <a:gd name="T57" fmla="*/ 0 h 112"/>
                <a:gd name="T58" fmla="*/ 136 w 156"/>
                <a:gd name="T59" fmla="*/ 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112">
                  <a:moveTo>
                    <a:pt x="136" y="3"/>
                  </a:moveTo>
                  <a:cubicBezTo>
                    <a:pt x="141" y="5"/>
                    <a:pt x="145" y="8"/>
                    <a:pt x="149" y="13"/>
                  </a:cubicBezTo>
                  <a:cubicBezTo>
                    <a:pt x="152" y="17"/>
                    <a:pt x="154" y="21"/>
                    <a:pt x="155" y="27"/>
                  </a:cubicBezTo>
                  <a:cubicBezTo>
                    <a:pt x="156" y="30"/>
                    <a:pt x="156" y="36"/>
                    <a:pt x="156" y="43"/>
                  </a:cubicBezTo>
                  <a:cubicBezTo>
                    <a:pt x="156" y="112"/>
                    <a:pt x="156" y="112"/>
                    <a:pt x="156" y="112"/>
                  </a:cubicBezTo>
                  <a:cubicBezTo>
                    <a:pt x="127" y="112"/>
                    <a:pt x="127" y="112"/>
                    <a:pt x="127" y="112"/>
                  </a:cubicBezTo>
                  <a:cubicBezTo>
                    <a:pt x="127" y="42"/>
                    <a:pt x="127" y="42"/>
                    <a:pt x="127" y="42"/>
                  </a:cubicBezTo>
                  <a:cubicBezTo>
                    <a:pt x="127" y="38"/>
                    <a:pt x="126" y="35"/>
                    <a:pt x="125" y="32"/>
                  </a:cubicBezTo>
                  <a:cubicBezTo>
                    <a:pt x="122" y="27"/>
                    <a:pt x="117" y="24"/>
                    <a:pt x="111" y="24"/>
                  </a:cubicBezTo>
                  <a:cubicBezTo>
                    <a:pt x="103" y="24"/>
                    <a:pt x="97" y="28"/>
                    <a:pt x="94" y="34"/>
                  </a:cubicBezTo>
                  <a:cubicBezTo>
                    <a:pt x="93" y="38"/>
                    <a:pt x="92" y="42"/>
                    <a:pt x="92" y="47"/>
                  </a:cubicBezTo>
                  <a:cubicBezTo>
                    <a:pt x="92" y="112"/>
                    <a:pt x="92" y="112"/>
                    <a:pt x="92" y="112"/>
                  </a:cubicBezTo>
                  <a:cubicBezTo>
                    <a:pt x="63" y="112"/>
                    <a:pt x="63" y="112"/>
                    <a:pt x="63" y="112"/>
                  </a:cubicBezTo>
                  <a:cubicBezTo>
                    <a:pt x="63" y="47"/>
                    <a:pt x="63" y="47"/>
                    <a:pt x="63" y="47"/>
                  </a:cubicBezTo>
                  <a:cubicBezTo>
                    <a:pt x="63" y="40"/>
                    <a:pt x="63" y="36"/>
                    <a:pt x="61" y="33"/>
                  </a:cubicBezTo>
                  <a:cubicBezTo>
                    <a:pt x="59" y="27"/>
                    <a:pt x="54" y="25"/>
                    <a:pt x="47" y="25"/>
                  </a:cubicBezTo>
                  <a:cubicBezTo>
                    <a:pt x="39" y="25"/>
                    <a:pt x="34" y="27"/>
                    <a:pt x="31" y="33"/>
                  </a:cubicBezTo>
                  <a:cubicBezTo>
                    <a:pt x="29" y="36"/>
                    <a:pt x="28" y="40"/>
                    <a:pt x="28" y="46"/>
                  </a:cubicBezTo>
                  <a:cubicBezTo>
                    <a:pt x="28" y="112"/>
                    <a:pt x="28" y="112"/>
                    <a:pt x="28" y="112"/>
                  </a:cubicBezTo>
                  <a:cubicBezTo>
                    <a:pt x="0" y="112"/>
                    <a:pt x="0" y="112"/>
                    <a:pt x="0" y="112"/>
                  </a:cubicBezTo>
                  <a:cubicBezTo>
                    <a:pt x="0" y="3"/>
                    <a:pt x="0" y="3"/>
                    <a:pt x="0" y="3"/>
                  </a:cubicBezTo>
                  <a:cubicBezTo>
                    <a:pt x="27" y="3"/>
                    <a:pt x="27" y="3"/>
                    <a:pt x="27" y="3"/>
                  </a:cubicBezTo>
                  <a:cubicBezTo>
                    <a:pt x="27" y="19"/>
                    <a:pt x="27" y="19"/>
                    <a:pt x="27" y="19"/>
                  </a:cubicBezTo>
                  <a:cubicBezTo>
                    <a:pt x="31" y="13"/>
                    <a:pt x="34" y="9"/>
                    <a:pt x="37" y="7"/>
                  </a:cubicBezTo>
                  <a:cubicBezTo>
                    <a:pt x="43" y="2"/>
                    <a:pt x="50" y="0"/>
                    <a:pt x="59" y="0"/>
                  </a:cubicBezTo>
                  <a:cubicBezTo>
                    <a:pt x="67" y="0"/>
                    <a:pt x="74" y="2"/>
                    <a:pt x="79" y="6"/>
                  </a:cubicBezTo>
                  <a:cubicBezTo>
                    <a:pt x="83" y="9"/>
                    <a:pt x="86" y="13"/>
                    <a:pt x="88" y="19"/>
                  </a:cubicBezTo>
                  <a:cubicBezTo>
                    <a:pt x="92" y="12"/>
                    <a:pt x="97" y="8"/>
                    <a:pt x="102" y="5"/>
                  </a:cubicBezTo>
                  <a:cubicBezTo>
                    <a:pt x="108" y="2"/>
                    <a:pt x="115" y="0"/>
                    <a:pt x="122" y="0"/>
                  </a:cubicBezTo>
                  <a:cubicBezTo>
                    <a:pt x="127" y="0"/>
                    <a:pt x="131" y="1"/>
                    <a:pt x="136" y="3"/>
                  </a:cubicBezTo>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94"/>
            <p:cNvSpPr>
              <a:spLocks/>
            </p:cNvSpPr>
            <p:nvPr/>
          </p:nvSpPr>
          <p:spPr bwMode="auto">
            <a:xfrm>
              <a:off x="5696" y="2088"/>
              <a:ext cx="176" cy="205"/>
            </a:xfrm>
            <a:custGeom>
              <a:avLst/>
              <a:gdLst>
                <a:gd name="T0" fmla="*/ 29 w 100"/>
                <a:gd name="T1" fmla="*/ 77 h 115"/>
                <a:gd name="T2" fmla="*/ 33 w 100"/>
                <a:gd name="T3" fmla="*/ 88 h 115"/>
                <a:gd name="T4" fmla="*/ 53 w 100"/>
                <a:gd name="T5" fmla="*/ 93 h 115"/>
                <a:gd name="T6" fmla="*/ 66 w 100"/>
                <a:gd name="T7" fmla="*/ 91 h 115"/>
                <a:gd name="T8" fmla="*/ 71 w 100"/>
                <a:gd name="T9" fmla="*/ 83 h 115"/>
                <a:gd name="T10" fmla="*/ 67 w 100"/>
                <a:gd name="T11" fmla="*/ 76 h 115"/>
                <a:gd name="T12" fmla="*/ 37 w 100"/>
                <a:gd name="T13" fmla="*/ 67 h 115"/>
                <a:gd name="T14" fmla="*/ 11 w 100"/>
                <a:gd name="T15" fmla="*/ 56 h 115"/>
                <a:gd name="T16" fmla="*/ 4 w 100"/>
                <a:gd name="T17" fmla="*/ 36 h 115"/>
                <a:gd name="T18" fmla="*/ 15 w 100"/>
                <a:gd name="T19" fmla="*/ 10 h 115"/>
                <a:gd name="T20" fmla="*/ 49 w 100"/>
                <a:gd name="T21" fmla="*/ 0 h 115"/>
                <a:gd name="T22" fmla="*/ 82 w 100"/>
                <a:gd name="T23" fmla="*/ 8 h 115"/>
                <a:gd name="T24" fmla="*/ 97 w 100"/>
                <a:gd name="T25" fmla="*/ 36 h 115"/>
                <a:gd name="T26" fmla="*/ 68 w 100"/>
                <a:gd name="T27" fmla="*/ 36 h 115"/>
                <a:gd name="T28" fmla="*/ 65 w 100"/>
                <a:gd name="T29" fmla="*/ 27 h 115"/>
                <a:gd name="T30" fmla="*/ 49 w 100"/>
                <a:gd name="T31" fmla="*/ 21 h 115"/>
                <a:gd name="T32" fmla="*/ 36 w 100"/>
                <a:gd name="T33" fmla="*/ 24 h 115"/>
                <a:gd name="T34" fmla="*/ 32 w 100"/>
                <a:gd name="T35" fmla="*/ 31 h 115"/>
                <a:gd name="T36" fmla="*/ 36 w 100"/>
                <a:gd name="T37" fmla="*/ 38 h 115"/>
                <a:gd name="T38" fmla="*/ 66 w 100"/>
                <a:gd name="T39" fmla="*/ 46 h 115"/>
                <a:gd name="T40" fmla="*/ 92 w 100"/>
                <a:gd name="T41" fmla="*/ 58 h 115"/>
                <a:gd name="T42" fmla="*/ 100 w 100"/>
                <a:gd name="T43" fmla="*/ 79 h 115"/>
                <a:gd name="T44" fmla="*/ 88 w 100"/>
                <a:gd name="T45" fmla="*/ 105 h 115"/>
                <a:gd name="T46" fmla="*/ 51 w 100"/>
                <a:gd name="T47" fmla="*/ 115 h 115"/>
                <a:gd name="T48" fmla="*/ 13 w 100"/>
                <a:gd name="T49" fmla="*/ 104 h 115"/>
                <a:gd name="T50" fmla="*/ 0 w 100"/>
                <a:gd name="T51" fmla="*/ 77 h 115"/>
                <a:gd name="T52" fmla="*/ 29 w 100"/>
                <a:gd name="T53" fmla="*/ 7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15">
                  <a:moveTo>
                    <a:pt x="29" y="77"/>
                  </a:moveTo>
                  <a:cubicBezTo>
                    <a:pt x="30" y="82"/>
                    <a:pt x="31" y="85"/>
                    <a:pt x="33" y="88"/>
                  </a:cubicBezTo>
                  <a:cubicBezTo>
                    <a:pt x="37" y="91"/>
                    <a:pt x="43" y="93"/>
                    <a:pt x="53" y="93"/>
                  </a:cubicBezTo>
                  <a:cubicBezTo>
                    <a:pt x="58" y="93"/>
                    <a:pt x="63" y="92"/>
                    <a:pt x="66" y="91"/>
                  </a:cubicBezTo>
                  <a:cubicBezTo>
                    <a:pt x="70" y="89"/>
                    <a:pt x="71" y="87"/>
                    <a:pt x="71" y="83"/>
                  </a:cubicBezTo>
                  <a:cubicBezTo>
                    <a:pt x="71" y="80"/>
                    <a:pt x="70" y="78"/>
                    <a:pt x="67" y="76"/>
                  </a:cubicBezTo>
                  <a:cubicBezTo>
                    <a:pt x="65" y="74"/>
                    <a:pt x="55" y="71"/>
                    <a:pt x="37" y="67"/>
                  </a:cubicBezTo>
                  <a:cubicBezTo>
                    <a:pt x="25" y="64"/>
                    <a:pt x="16" y="61"/>
                    <a:pt x="11" y="56"/>
                  </a:cubicBezTo>
                  <a:cubicBezTo>
                    <a:pt x="6" y="51"/>
                    <a:pt x="4" y="45"/>
                    <a:pt x="4" y="36"/>
                  </a:cubicBezTo>
                  <a:cubicBezTo>
                    <a:pt x="4" y="26"/>
                    <a:pt x="8" y="18"/>
                    <a:pt x="15" y="10"/>
                  </a:cubicBezTo>
                  <a:cubicBezTo>
                    <a:pt x="23" y="3"/>
                    <a:pt x="35" y="0"/>
                    <a:pt x="49" y="0"/>
                  </a:cubicBezTo>
                  <a:cubicBezTo>
                    <a:pt x="63" y="0"/>
                    <a:pt x="74" y="2"/>
                    <a:pt x="82" y="8"/>
                  </a:cubicBezTo>
                  <a:cubicBezTo>
                    <a:pt x="91" y="13"/>
                    <a:pt x="96" y="22"/>
                    <a:pt x="97" y="36"/>
                  </a:cubicBezTo>
                  <a:cubicBezTo>
                    <a:pt x="68" y="36"/>
                    <a:pt x="68" y="36"/>
                    <a:pt x="68" y="36"/>
                  </a:cubicBezTo>
                  <a:cubicBezTo>
                    <a:pt x="68" y="32"/>
                    <a:pt x="67" y="29"/>
                    <a:pt x="65" y="27"/>
                  </a:cubicBezTo>
                  <a:cubicBezTo>
                    <a:pt x="62" y="23"/>
                    <a:pt x="57" y="21"/>
                    <a:pt x="49" y="21"/>
                  </a:cubicBezTo>
                  <a:cubicBezTo>
                    <a:pt x="43" y="21"/>
                    <a:pt x="39" y="22"/>
                    <a:pt x="36" y="24"/>
                  </a:cubicBezTo>
                  <a:cubicBezTo>
                    <a:pt x="33" y="26"/>
                    <a:pt x="32" y="28"/>
                    <a:pt x="32" y="31"/>
                  </a:cubicBezTo>
                  <a:cubicBezTo>
                    <a:pt x="32" y="34"/>
                    <a:pt x="33" y="37"/>
                    <a:pt x="36" y="38"/>
                  </a:cubicBezTo>
                  <a:cubicBezTo>
                    <a:pt x="39" y="40"/>
                    <a:pt x="49" y="42"/>
                    <a:pt x="66" y="46"/>
                  </a:cubicBezTo>
                  <a:cubicBezTo>
                    <a:pt x="77" y="49"/>
                    <a:pt x="86" y="53"/>
                    <a:pt x="92" y="58"/>
                  </a:cubicBezTo>
                  <a:cubicBezTo>
                    <a:pt x="97" y="64"/>
                    <a:pt x="100" y="70"/>
                    <a:pt x="100" y="79"/>
                  </a:cubicBezTo>
                  <a:cubicBezTo>
                    <a:pt x="100" y="89"/>
                    <a:pt x="96" y="98"/>
                    <a:pt x="88" y="105"/>
                  </a:cubicBezTo>
                  <a:cubicBezTo>
                    <a:pt x="80" y="112"/>
                    <a:pt x="67" y="115"/>
                    <a:pt x="51" y="115"/>
                  </a:cubicBezTo>
                  <a:cubicBezTo>
                    <a:pt x="33" y="115"/>
                    <a:pt x="21" y="112"/>
                    <a:pt x="13" y="104"/>
                  </a:cubicBezTo>
                  <a:cubicBezTo>
                    <a:pt x="4" y="97"/>
                    <a:pt x="0" y="88"/>
                    <a:pt x="0" y="77"/>
                  </a:cubicBezTo>
                  <a:lnTo>
                    <a:pt x="29" y="77"/>
                  </a:lnTo>
                  <a:close/>
                </a:path>
              </a:pathLst>
            </a:custGeom>
            <a:solidFill>
              <a:srgbClr val="4040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7309" y="3483766"/>
            <a:ext cx="767024" cy="180532"/>
          </a:xfrm>
          <a:prstGeom prst="rect">
            <a:avLst/>
          </a:prstGeom>
        </p:spPr>
      </p:pic>
      <p:grpSp>
        <p:nvGrpSpPr>
          <p:cNvPr id="12" name="Group 97"/>
          <p:cNvGrpSpPr>
            <a:grpSpLocks noChangeAspect="1"/>
          </p:cNvGrpSpPr>
          <p:nvPr/>
        </p:nvGrpSpPr>
        <p:grpSpPr bwMode="auto">
          <a:xfrm>
            <a:off x="9925210" y="3389486"/>
            <a:ext cx="898897" cy="186880"/>
            <a:chOff x="1806" y="1737"/>
            <a:chExt cx="4066" cy="846"/>
          </a:xfrm>
        </p:grpSpPr>
        <p:sp>
          <p:nvSpPr>
            <p:cNvPr id="20" name="Freeform 98"/>
            <p:cNvSpPr>
              <a:spLocks/>
            </p:cNvSpPr>
            <p:nvPr/>
          </p:nvSpPr>
          <p:spPr bwMode="auto">
            <a:xfrm>
              <a:off x="3128" y="1918"/>
              <a:ext cx="640" cy="654"/>
            </a:xfrm>
            <a:custGeom>
              <a:avLst/>
              <a:gdLst>
                <a:gd name="T0" fmla="*/ 217 w 363"/>
                <a:gd name="T1" fmla="*/ 0 h 368"/>
                <a:gd name="T2" fmla="*/ 99 w 363"/>
                <a:gd name="T3" fmla="*/ 58 h 368"/>
                <a:gd name="T4" fmla="*/ 99 w 363"/>
                <a:gd name="T5" fmla="*/ 58 h 368"/>
                <a:gd name="T6" fmla="*/ 99 w 363"/>
                <a:gd name="T7" fmla="*/ 58 h 368"/>
                <a:gd name="T8" fmla="*/ 99 w 363"/>
                <a:gd name="T9" fmla="*/ 6 h 368"/>
                <a:gd name="T10" fmla="*/ 0 w 363"/>
                <a:gd name="T11" fmla="*/ 6 h 368"/>
                <a:gd name="T12" fmla="*/ 0 w 363"/>
                <a:gd name="T13" fmla="*/ 368 h 368"/>
                <a:gd name="T14" fmla="*/ 99 w 363"/>
                <a:gd name="T15" fmla="*/ 368 h 368"/>
                <a:gd name="T16" fmla="*/ 99 w 363"/>
                <a:gd name="T17" fmla="*/ 162 h 368"/>
                <a:gd name="T18" fmla="*/ 181 w 363"/>
                <a:gd name="T19" fmla="*/ 86 h 368"/>
                <a:gd name="T20" fmla="*/ 264 w 363"/>
                <a:gd name="T21" fmla="*/ 162 h 368"/>
                <a:gd name="T22" fmla="*/ 264 w 363"/>
                <a:gd name="T23" fmla="*/ 368 h 368"/>
                <a:gd name="T24" fmla="*/ 363 w 363"/>
                <a:gd name="T25" fmla="*/ 368 h 368"/>
                <a:gd name="T26" fmla="*/ 363 w 363"/>
                <a:gd name="T27" fmla="*/ 144 h 368"/>
                <a:gd name="T28" fmla="*/ 217 w 363"/>
                <a:gd name="T29"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3" h="368">
                  <a:moveTo>
                    <a:pt x="217" y="0"/>
                  </a:moveTo>
                  <a:cubicBezTo>
                    <a:pt x="175" y="0"/>
                    <a:pt x="128" y="20"/>
                    <a:pt x="99" y="58"/>
                  </a:cubicBezTo>
                  <a:cubicBezTo>
                    <a:pt x="99" y="58"/>
                    <a:pt x="99" y="58"/>
                    <a:pt x="99" y="58"/>
                  </a:cubicBezTo>
                  <a:cubicBezTo>
                    <a:pt x="99" y="58"/>
                    <a:pt x="99" y="58"/>
                    <a:pt x="99" y="58"/>
                  </a:cubicBezTo>
                  <a:cubicBezTo>
                    <a:pt x="99" y="6"/>
                    <a:pt x="99" y="6"/>
                    <a:pt x="99" y="6"/>
                  </a:cubicBezTo>
                  <a:cubicBezTo>
                    <a:pt x="0" y="6"/>
                    <a:pt x="0" y="6"/>
                    <a:pt x="0" y="6"/>
                  </a:cubicBezTo>
                  <a:cubicBezTo>
                    <a:pt x="0" y="368"/>
                    <a:pt x="0" y="368"/>
                    <a:pt x="0" y="368"/>
                  </a:cubicBezTo>
                  <a:cubicBezTo>
                    <a:pt x="99" y="368"/>
                    <a:pt x="99" y="368"/>
                    <a:pt x="99" y="368"/>
                  </a:cubicBezTo>
                  <a:cubicBezTo>
                    <a:pt x="99" y="162"/>
                    <a:pt x="99" y="162"/>
                    <a:pt x="99" y="162"/>
                  </a:cubicBezTo>
                  <a:cubicBezTo>
                    <a:pt x="99" y="125"/>
                    <a:pt x="128" y="86"/>
                    <a:pt x="181" y="86"/>
                  </a:cubicBezTo>
                  <a:cubicBezTo>
                    <a:pt x="222" y="86"/>
                    <a:pt x="264" y="114"/>
                    <a:pt x="264" y="162"/>
                  </a:cubicBezTo>
                  <a:cubicBezTo>
                    <a:pt x="264" y="368"/>
                    <a:pt x="264" y="368"/>
                    <a:pt x="264" y="368"/>
                  </a:cubicBezTo>
                  <a:cubicBezTo>
                    <a:pt x="363" y="368"/>
                    <a:pt x="363" y="368"/>
                    <a:pt x="363" y="368"/>
                  </a:cubicBezTo>
                  <a:cubicBezTo>
                    <a:pt x="363" y="144"/>
                    <a:pt x="363" y="144"/>
                    <a:pt x="363" y="144"/>
                  </a:cubicBezTo>
                  <a:cubicBezTo>
                    <a:pt x="363" y="61"/>
                    <a:pt x="304" y="0"/>
                    <a:pt x="217" y="0"/>
                  </a:cubicBezTo>
                </a:path>
              </a:pathLst>
            </a:custGeom>
            <a:solidFill>
              <a:srgbClr val="E31E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9"/>
            <p:cNvSpPr>
              <a:spLocks/>
            </p:cNvSpPr>
            <p:nvPr/>
          </p:nvSpPr>
          <p:spPr bwMode="auto">
            <a:xfrm>
              <a:off x="4497" y="1929"/>
              <a:ext cx="717" cy="643"/>
            </a:xfrm>
            <a:custGeom>
              <a:avLst/>
              <a:gdLst>
                <a:gd name="T0" fmla="*/ 517 w 717"/>
                <a:gd name="T1" fmla="*/ 0 h 643"/>
                <a:gd name="T2" fmla="*/ 359 w 717"/>
                <a:gd name="T3" fmla="*/ 437 h 643"/>
                <a:gd name="T4" fmla="*/ 200 w 717"/>
                <a:gd name="T5" fmla="*/ 0 h 643"/>
                <a:gd name="T6" fmla="*/ 0 w 717"/>
                <a:gd name="T7" fmla="*/ 0 h 643"/>
                <a:gd name="T8" fmla="*/ 263 w 717"/>
                <a:gd name="T9" fmla="*/ 643 h 643"/>
                <a:gd name="T10" fmla="*/ 454 w 717"/>
                <a:gd name="T11" fmla="*/ 643 h 643"/>
                <a:gd name="T12" fmla="*/ 717 w 717"/>
                <a:gd name="T13" fmla="*/ 0 h 643"/>
                <a:gd name="T14" fmla="*/ 517 w 717"/>
                <a:gd name="T15" fmla="*/ 0 h 6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643">
                  <a:moveTo>
                    <a:pt x="517" y="0"/>
                  </a:moveTo>
                  <a:lnTo>
                    <a:pt x="359" y="437"/>
                  </a:lnTo>
                  <a:lnTo>
                    <a:pt x="200" y="0"/>
                  </a:lnTo>
                  <a:lnTo>
                    <a:pt x="0" y="0"/>
                  </a:lnTo>
                  <a:lnTo>
                    <a:pt x="263" y="643"/>
                  </a:lnTo>
                  <a:lnTo>
                    <a:pt x="454" y="643"/>
                  </a:lnTo>
                  <a:lnTo>
                    <a:pt x="717" y="0"/>
                  </a:lnTo>
                  <a:lnTo>
                    <a:pt x="517" y="0"/>
                  </a:lnTo>
                  <a:close/>
                </a:path>
              </a:pathLst>
            </a:custGeom>
            <a:solidFill>
              <a:srgbClr val="E31E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0"/>
            <p:cNvSpPr>
              <a:spLocks noEditPoints="1"/>
            </p:cNvSpPr>
            <p:nvPr/>
          </p:nvSpPr>
          <p:spPr bwMode="auto">
            <a:xfrm>
              <a:off x="2399" y="1918"/>
              <a:ext cx="665" cy="665"/>
            </a:xfrm>
            <a:custGeom>
              <a:avLst/>
              <a:gdLst>
                <a:gd name="T0" fmla="*/ 116 w 377"/>
                <a:gd name="T1" fmla="*/ 115 h 374"/>
                <a:gd name="T2" fmla="*/ 193 w 377"/>
                <a:gd name="T3" fmla="*/ 79 h 374"/>
                <a:gd name="T4" fmla="*/ 270 w 377"/>
                <a:gd name="T5" fmla="*/ 130 h 374"/>
                <a:gd name="T6" fmla="*/ 96 w 377"/>
                <a:gd name="T7" fmla="*/ 202 h 374"/>
                <a:gd name="T8" fmla="*/ 116 w 377"/>
                <a:gd name="T9" fmla="*/ 115 h 374"/>
                <a:gd name="T10" fmla="*/ 307 w 377"/>
                <a:gd name="T11" fmla="*/ 257 h 374"/>
                <a:gd name="T12" fmla="*/ 203 w 377"/>
                <a:gd name="T13" fmla="*/ 295 h 374"/>
                <a:gd name="T14" fmla="*/ 123 w 377"/>
                <a:gd name="T15" fmla="*/ 266 h 374"/>
                <a:gd name="T16" fmla="*/ 377 w 377"/>
                <a:gd name="T17" fmla="*/ 160 h 374"/>
                <a:gd name="T18" fmla="*/ 334 w 377"/>
                <a:gd name="T19" fmla="*/ 59 h 374"/>
                <a:gd name="T20" fmla="*/ 191 w 377"/>
                <a:gd name="T21" fmla="*/ 0 h 374"/>
                <a:gd name="T22" fmla="*/ 0 w 377"/>
                <a:gd name="T23" fmla="*/ 187 h 374"/>
                <a:gd name="T24" fmla="*/ 202 w 377"/>
                <a:gd name="T25" fmla="*/ 374 h 374"/>
                <a:gd name="T26" fmla="*/ 370 w 377"/>
                <a:gd name="T27" fmla="*/ 305 h 374"/>
                <a:gd name="T28" fmla="*/ 307 w 377"/>
                <a:gd name="T29" fmla="*/ 25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7" h="374">
                  <a:moveTo>
                    <a:pt x="116" y="115"/>
                  </a:moveTo>
                  <a:cubicBezTo>
                    <a:pt x="133" y="92"/>
                    <a:pt x="160" y="79"/>
                    <a:pt x="193" y="79"/>
                  </a:cubicBezTo>
                  <a:cubicBezTo>
                    <a:pt x="228" y="79"/>
                    <a:pt x="256" y="100"/>
                    <a:pt x="270" y="130"/>
                  </a:cubicBezTo>
                  <a:cubicBezTo>
                    <a:pt x="96" y="202"/>
                    <a:pt x="96" y="202"/>
                    <a:pt x="96" y="202"/>
                  </a:cubicBezTo>
                  <a:cubicBezTo>
                    <a:pt x="92" y="165"/>
                    <a:pt x="101" y="136"/>
                    <a:pt x="116" y="115"/>
                  </a:cubicBezTo>
                  <a:moveTo>
                    <a:pt x="307" y="257"/>
                  </a:moveTo>
                  <a:cubicBezTo>
                    <a:pt x="265" y="287"/>
                    <a:pt x="241" y="295"/>
                    <a:pt x="203" y="295"/>
                  </a:cubicBezTo>
                  <a:cubicBezTo>
                    <a:pt x="169" y="295"/>
                    <a:pt x="142" y="284"/>
                    <a:pt x="123" y="266"/>
                  </a:cubicBezTo>
                  <a:cubicBezTo>
                    <a:pt x="377" y="160"/>
                    <a:pt x="377" y="160"/>
                    <a:pt x="377" y="160"/>
                  </a:cubicBezTo>
                  <a:cubicBezTo>
                    <a:pt x="371" y="121"/>
                    <a:pt x="357" y="86"/>
                    <a:pt x="334" y="59"/>
                  </a:cubicBezTo>
                  <a:cubicBezTo>
                    <a:pt x="300" y="21"/>
                    <a:pt x="251" y="0"/>
                    <a:pt x="191" y="0"/>
                  </a:cubicBezTo>
                  <a:cubicBezTo>
                    <a:pt x="82" y="0"/>
                    <a:pt x="0" y="81"/>
                    <a:pt x="0" y="187"/>
                  </a:cubicBezTo>
                  <a:cubicBezTo>
                    <a:pt x="0" y="296"/>
                    <a:pt x="82" y="374"/>
                    <a:pt x="202" y="374"/>
                  </a:cubicBezTo>
                  <a:cubicBezTo>
                    <a:pt x="269" y="374"/>
                    <a:pt x="338" y="342"/>
                    <a:pt x="370" y="305"/>
                  </a:cubicBezTo>
                  <a:lnTo>
                    <a:pt x="307" y="257"/>
                  </a:lnTo>
                  <a:close/>
                </a:path>
              </a:pathLst>
            </a:custGeom>
            <a:solidFill>
              <a:srgbClr val="E31E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1"/>
            <p:cNvSpPr>
              <a:spLocks/>
            </p:cNvSpPr>
            <p:nvPr/>
          </p:nvSpPr>
          <p:spPr bwMode="auto">
            <a:xfrm>
              <a:off x="1806" y="1737"/>
              <a:ext cx="575" cy="835"/>
            </a:xfrm>
            <a:custGeom>
              <a:avLst/>
              <a:gdLst>
                <a:gd name="T0" fmla="*/ 575 w 575"/>
                <a:gd name="T1" fmla="*/ 673 h 835"/>
                <a:gd name="T2" fmla="*/ 178 w 575"/>
                <a:gd name="T3" fmla="*/ 673 h 835"/>
                <a:gd name="T4" fmla="*/ 178 w 575"/>
                <a:gd name="T5" fmla="*/ 0 h 835"/>
                <a:gd name="T6" fmla="*/ 0 w 575"/>
                <a:gd name="T7" fmla="*/ 0 h 835"/>
                <a:gd name="T8" fmla="*/ 0 w 575"/>
                <a:gd name="T9" fmla="*/ 835 h 835"/>
                <a:gd name="T10" fmla="*/ 575 w 575"/>
                <a:gd name="T11" fmla="*/ 835 h 835"/>
                <a:gd name="T12" fmla="*/ 575 w 575"/>
                <a:gd name="T13" fmla="*/ 673 h 835"/>
              </a:gdLst>
              <a:ahLst/>
              <a:cxnLst>
                <a:cxn ang="0">
                  <a:pos x="T0" y="T1"/>
                </a:cxn>
                <a:cxn ang="0">
                  <a:pos x="T2" y="T3"/>
                </a:cxn>
                <a:cxn ang="0">
                  <a:pos x="T4" y="T5"/>
                </a:cxn>
                <a:cxn ang="0">
                  <a:pos x="T6" y="T7"/>
                </a:cxn>
                <a:cxn ang="0">
                  <a:pos x="T8" y="T9"/>
                </a:cxn>
                <a:cxn ang="0">
                  <a:pos x="T10" y="T11"/>
                </a:cxn>
                <a:cxn ang="0">
                  <a:pos x="T12" y="T13"/>
                </a:cxn>
              </a:cxnLst>
              <a:rect l="0" t="0" r="r" b="b"/>
              <a:pathLst>
                <a:path w="575" h="835">
                  <a:moveTo>
                    <a:pt x="575" y="673"/>
                  </a:moveTo>
                  <a:lnTo>
                    <a:pt x="178" y="673"/>
                  </a:lnTo>
                  <a:lnTo>
                    <a:pt x="178" y="0"/>
                  </a:lnTo>
                  <a:lnTo>
                    <a:pt x="0" y="0"/>
                  </a:lnTo>
                  <a:lnTo>
                    <a:pt x="0" y="835"/>
                  </a:lnTo>
                  <a:lnTo>
                    <a:pt x="575" y="835"/>
                  </a:lnTo>
                  <a:lnTo>
                    <a:pt x="575" y="673"/>
                  </a:lnTo>
                  <a:close/>
                </a:path>
              </a:pathLst>
            </a:custGeom>
            <a:solidFill>
              <a:srgbClr val="E31E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02"/>
            <p:cNvSpPr>
              <a:spLocks noEditPoints="1"/>
            </p:cNvSpPr>
            <p:nvPr/>
          </p:nvSpPr>
          <p:spPr bwMode="auto">
            <a:xfrm>
              <a:off x="5187" y="1918"/>
              <a:ext cx="685" cy="665"/>
            </a:xfrm>
            <a:custGeom>
              <a:avLst/>
              <a:gdLst>
                <a:gd name="T0" fmla="*/ 193 w 388"/>
                <a:gd name="T1" fmla="*/ 85 h 374"/>
                <a:gd name="T2" fmla="*/ 97 w 388"/>
                <a:gd name="T3" fmla="*/ 187 h 374"/>
                <a:gd name="T4" fmla="*/ 194 w 388"/>
                <a:gd name="T5" fmla="*/ 289 h 374"/>
                <a:gd name="T6" fmla="*/ 290 w 388"/>
                <a:gd name="T7" fmla="*/ 187 h 374"/>
                <a:gd name="T8" fmla="*/ 193 w 388"/>
                <a:gd name="T9" fmla="*/ 85 h 374"/>
                <a:gd name="T10" fmla="*/ 193 w 388"/>
                <a:gd name="T11" fmla="*/ 374 h 374"/>
                <a:gd name="T12" fmla="*/ 0 w 388"/>
                <a:gd name="T13" fmla="*/ 187 h 374"/>
                <a:gd name="T14" fmla="*/ 194 w 388"/>
                <a:gd name="T15" fmla="*/ 0 h 374"/>
                <a:gd name="T16" fmla="*/ 388 w 388"/>
                <a:gd name="T17" fmla="*/ 187 h 374"/>
                <a:gd name="T18" fmla="*/ 193 w 388"/>
                <a:gd name="T19"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8" h="374">
                  <a:moveTo>
                    <a:pt x="193" y="85"/>
                  </a:moveTo>
                  <a:cubicBezTo>
                    <a:pt x="138" y="85"/>
                    <a:pt x="97" y="127"/>
                    <a:pt x="97" y="187"/>
                  </a:cubicBezTo>
                  <a:cubicBezTo>
                    <a:pt x="97" y="244"/>
                    <a:pt x="140" y="289"/>
                    <a:pt x="194" y="289"/>
                  </a:cubicBezTo>
                  <a:cubicBezTo>
                    <a:pt x="250" y="289"/>
                    <a:pt x="290" y="246"/>
                    <a:pt x="290" y="187"/>
                  </a:cubicBezTo>
                  <a:cubicBezTo>
                    <a:pt x="290" y="130"/>
                    <a:pt x="248" y="85"/>
                    <a:pt x="193" y="85"/>
                  </a:cubicBezTo>
                  <a:moveTo>
                    <a:pt x="193" y="374"/>
                  </a:moveTo>
                  <a:cubicBezTo>
                    <a:pt x="85" y="374"/>
                    <a:pt x="0" y="293"/>
                    <a:pt x="0" y="187"/>
                  </a:cubicBezTo>
                  <a:cubicBezTo>
                    <a:pt x="0" y="82"/>
                    <a:pt x="85" y="0"/>
                    <a:pt x="194" y="0"/>
                  </a:cubicBezTo>
                  <a:cubicBezTo>
                    <a:pt x="303" y="0"/>
                    <a:pt x="388" y="81"/>
                    <a:pt x="388" y="187"/>
                  </a:cubicBezTo>
                  <a:cubicBezTo>
                    <a:pt x="388" y="292"/>
                    <a:pt x="302" y="374"/>
                    <a:pt x="193" y="374"/>
                  </a:cubicBezTo>
                </a:path>
              </a:pathLst>
            </a:custGeom>
            <a:solidFill>
              <a:srgbClr val="E31E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3"/>
            <p:cNvSpPr>
              <a:spLocks noEditPoints="1"/>
            </p:cNvSpPr>
            <p:nvPr/>
          </p:nvSpPr>
          <p:spPr bwMode="auto">
            <a:xfrm>
              <a:off x="3839" y="1918"/>
              <a:ext cx="685" cy="665"/>
            </a:xfrm>
            <a:custGeom>
              <a:avLst/>
              <a:gdLst>
                <a:gd name="T0" fmla="*/ 193 w 388"/>
                <a:gd name="T1" fmla="*/ 85 h 374"/>
                <a:gd name="T2" fmla="*/ 98 w 388"/>
                <a:gd name="T3" fmla="*/ 187 h 374"/>
                <a:gd name="T4" fmla="*/ 195 w 388"/>
                <a:gd name="T5" fmla="*/ 289 h 374"/>
                <a:gd name="T6" fmla="*/ 290 w 388"/>
                <a:gd name="T7" fmla="*/ 187 h 374"/>
                <a:gd name="T8" fmla="*/ 193 w 388"/>
                <a:gd name="T9" fmla="*/ 85 h 374"/>
                <a:gd name="T10" fmla="*/ 193 w 388"/>
                <a:gd name="T11" fmla="*/ 374 h 374"/>
                <a:gd name="T12" fmla="*/ 0 w 388"/>
                <a:gd name="T13" fmla="*/ 187 h 374"/>
                <a:gd name="T14" fmla="*/ 195 w 388"/>
                <a:gd name="T15" fmla="*/ 0 h 374"/>
                <a:gd name="T16" fmla="*/ 388 w 388"/>
                <a:gd name="T17" fmla="*/ 187 h 374"/>
                <a:gd name="T18" fmla="*/ 193 w 388"/>
                <a:gd name="T19"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8" h="374">
                  <a:moveTo>
                    <a:pt x="193" y="85"/>
                  </a:moveTo>
                  <a:cubicBezTo>
                    <a:pt x="138" y="85"/>
                    <a:pt x="98" y="127"/>
                    <a:pt x="98" y="187"/>
                  </a:cubicBezTo>
                  <a:cubicBezTo>
                    <a:pt x="98" y="244"/>
                    <a:pt x="140" y="289"/>
                    <a:pt x="195" y="289"/>
                  </a:cubicBezTo>
                  <a:cubicBezTo>
                    <a:pt x="250" y="289"/>
                    <a:pt x="290" y="246"/>
                    <a:pt x="290" y="187"/>
                  </a:cubicBezTo>
                  <a:cubicBezTo>
                    <a:pt x="290" y="130"/>
                    <a:pt x="248" y="85"/>
                    <a:pt x="193" y="85"/>
                  </a:cubicBezTo>
                  <a:moveTo>
                    <a:pt x="193" y="374"/>
                  </a:moveTo>
                  <a:cubicBezTo>
                    <a:pt x="85" y="374"/>
                    <a:pt x="0" y="293"/>
                    <a:pt x="0" y="187"/>
                  </a:cubicBezTo>
                  <a:cubicBezTo>
                    <a:pt x="0" y="82"/>
                    <a:pt x="85" y="0"/>
                    <a:pt x="195" y="0"/>
                  </a:cubicBezTo>
                  <a:cubicBezTo>
                    <a:pt x="303" y="0"/>
                    <a:pt x="388" y="81"/>
                    <a:pt x="388" y="187"/>
                  </a:cubicBezTo>
                  <a:cubicBezTo>
                    <a:pt x="388" y="292"/>
                    <a:pt x="302" y="374"/>
                    <a:pt x="193" y="374"/>
                  </a:cubicBezTo>
                </a:path>
              </a:pathLst>
            </a:custGeom>
            <a:solidFill>
              <a:srgbClr val="E31E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3" name="Picture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18981" y="3843010"/>
            <a:ext cx="627238" cy="322028"/>
          </a:xfrm>
          <a:prstGeom prst="rect">
            <a:avLst/>
          </a:prstGeom>
        </p:spPr>
      </p:pic>
      <p:pic>
        <p:nvPicPr>
          <p:cNvPr id="16" name="Picture 15" descr="sugon-logo-1.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418781" y="3774033"/>
            <a:ext cx="764422" cy="250788"/>
          </a:xfrm>
          <a:prstGeom prst="rect">
            <a:avLst/>
          </a:prstGeom>
        </p:spPr>
      </p:pic>
      <p:pic>
        <p:nvPicPr>
          <p:cNvPr id="17" name="Picture 16" descr="NEC_logo.png"/>
          <p:cNvPicPr>
            <a:picLocks noChangeAspect="1"/>
          </p:cNvPicPr>
          <p:nvPr/>
        </p:nvPicPr>
        <p:blipFill rotWithShape="1">
          <a:blip r:embed="rId6" cstate="screen">
            <a:extLst>
              <a:ext uri="{28A0092B-C50C-407E-A947-70E740481C1C}">
                <a14:useLocalDpi xmlns:a14="http://schemas.microsoft.com/office/drawing/2010/main"/>
              </a:ext>
            </a:extLst>
          </a:blip>
          <a:srcRect t="24927" b="31474"/>
          <a:stretch/>
        </p:blipFill>
        <p:spPr>
          <a:xfrm>
            <a:off x="8928653" y="3598550"/>
            <a:ext cx="994691" cy="298408"/>
          </a:xfrm>
          <a:prstGeom prst="rect">
            <a:avLst/>
          </a:prstGeom>
        </p:spPr>
      </p:pic>
      <p:pic>
        <p:nvPicPr>
          <p:cNvPr id="18" name="Picture 17" descr="Quanta_QCG_BIG.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94435" y="3655657"/>
            <a:ext cx="559093" cy="378371"/>
          </a:xfrm>
          <a:prstGeom prst="rect">
            <a:avLst/>
          </a:prstGeom>
        </p:spPr>
      </p:pic>
      <p:pic>
        <p:nvPicPr>
          <p:cNvPr id="19" name="Picture 18" descr="Inspur-logo.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87274" y="3381111"/>
            <a:ext cx="772124" cy="137953"/>
          </a:xfrm>
          <a:prstGeom prst="rect">
            <a:avLst/>
          </a:prstGeom>
        </p:spPr>
      </p:pic>
      <p:sp>
        <p:nvSpPr>
          <p:cNvPr id="104" name="TextBox 103"/>
          <p:cNvSpPr txBox="1"/>
          <p:nvPr/>
        </p:nvSpPr>
        <p:spPr>
          <a:xfrm>
            <a:off x="8047575" y="1376759"/>
            <a:ext cx="1447800" cy="523220"/>
          </a:xfrm>
          <a:prstGeom prst="rect">
            <a:avLst/>
          </a:prstGeom>
          <a:noFill/>
        </p:spPr>
        <p:txBody>
          <a:bodyPr wrap="square" rtlCol="0">
            <a:spAutoFit/>
          </a:bodyPr>
          <a:lstStyle/>
          <a:p>
            <a:pPr algn="ctr"/>
            <a:r>
              <a:rPr lang="en-US" sz="2800">
                <a:solidFill>
                  <a:schemeClr val="accent1"/>
                </a:solidFill>
              </a:rPr>
              <a:t>vSAN</a:t>
            </a:r>
          </a:p>
        </p:txBody>
      </p:sp>
      <p:pic>
        <p:nvPicPr>
          <p:cNvPr id="286" name="Picture 28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367758" y="3124680"/>
            <a:ext cx="455346" cy="302122"/>
          </a:xfrm>
          <a:prstGeom prst="rect">
            <a:avLst/>
          </a:prstGeom>
        </p:spPr>
      </p:pic>
      <p:pic>
        <p:nvPicPr>
          <p:cNvPr id="287" name="Picture 28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180575" y="2333928"/>
            <a:ext cx="1453638" cy="249402"/>
          </a:xfrm>
          <a:prstGeom prst="rect">
            <a:avLst/>
          </a:prstGeom>
        </p:spPr>
      </p:pic>
      <p:sp>
        <p:nvSpPr>
          <p:cNvPr id="172" name="Frame 171"/>
          <p:cNvSpPr/>
          <p:nvPr/>
        </p:nvSpPr>
        <p:spPr>
          <a:xfrm>
            <a:off x="740780" y="1250066"/>
            <a:ext cx="5208590" cy="5046561"/>
          </a:xfrm>
          <a:prstGeom prst="frame">
            <a:avLst>
              <a:gd name="adj1" fmla="val 294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3" name="Frame 172"/>
          <p:cNvSpPr/>
          <p:nvPr/>
        </p:nvSpPr>
        <p:spPr>
          <a:xfrm>
            <a:off x="6215643" y="1250066"/>
            <a:ext cx="5208590" cy="5046561"/>
          </a:xfrm>
          <a:prstGeom prst="frame">
            <a:avLst>
              <a:gd name="adj1" fmla="val 294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75" name="Group 15"/>
          <p:cNvGrpSpPr>
            <a:grpSpLocks noChangeAspect="1"/>
          </p:cNvGrpSpPr>
          <p:nvPr/>
        </p:nvGrpSpPr>
        <p:grpSpPr bwMode="auto">
          <a:xfrm>
            <a:off x="3088760" y="2754219"/>
            <a:ext cx="478123" cy="252135"/>
            <a:chOff x="1804" y="1088"/>
            <a:chExt cx="4070" cy="2148"/>
          </a:xfrm>
        </p:grpSpPr>
        <p:sp>
          <p:nvSpPr>
            <p:cNvPr id="176" name="Rectangle 16"/>
            <p:cNvSpPr>
              <a:spLocks noChangeArrowheads="1"/>
            </p:cNvSpPr>
            <p:nvPr/>
          </p:nvSpPr>
          <p:spPr bwMode="auto">
            <a:xfrm>
              <a:off x="2955" y="2516"/>
              <a:ext cx="180" cy="707"/>
            </a:xfrm>
            <a:prstGeom prst="rect">
              <a:avLst/>
            </a:prstGeom>
            <a:solidFill>
              <a:srgbClr val="089ED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7"/>
            <p:cNvSpPr>
              <a:spLocks/>
            </p:cNvSpPr>
            <p:nvPr/>
          </p:nvSpPr>
          <p:spPr bwMode="auto">
            <a:xfrm>
              <a:off x="4033" y="2504"/>
              <a:ext cx="540" cy="732"/>
            </a:xfrm>
            <a:custGeom>
              <a:avLst/>
              <a:gdLst>
                <a:gd name="T0" fmla="*/ 306 w 306"/>
                <a:gd name="T1" fmla="*/ 122 h 414"/>
                <a:gd name="T2" fmla="*/ 221 w 306"/>
                <a:gd name="T3" fmla="*/ 100 h 414"/>
                <a:gd name="T4" fmla="*/ 110 w 306"/>
                <a:gd name="T5" fmla="*/ 207 h 414"/>
                <a:gd name="T6" fmla="*/ 221 w 306"/>
                <a:gd name="T7" fmla="*/ 314 h 414"/>
                <a:gd name="T8" fmla="*/ 306 w 306"/>
                <a:gd name="T9" fmla="*/ 293 h 414"/>
                <a:gd name="T10" fmla="*/ 306 w 306"/>
                <a:gd name="T11" fmla="*/ 400 h 414"/>
                <a:gd name="T12" fmla="*/ 214 w 306"/>
                <a:gd name="T13" fmla="*/ 414 h 414"/>
                <a:gd name="T14" fmla="*/ 0 w 306"/>
                <a:gd name="T15" fmla="*/ 207 h 414"/>
                <a:gd name="T16" fmla="*/ 214 w 306"/>
                <a:gd name="T17" fmla="*/ 0 h 414"/>
                <a:gd name="T18" fmla="*/ 306 w 306"/>
                <a:gd name="T19" fmla="*/ 14 h 414"/>
                <a:gd name="T20" fmla="*/ 306 w 306"/>
                <a:gd name="T21" fmla="*/ 1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414">
                  <a:moveTo>
                    <a:pt x="306" y="122"/>
                  </a:moveTo>
                  <a:cubicBezTo>
                    <a:pt x="302" y="119"/>
                    <a:pt x="269" y="100"/>
                    <a:pt x="221" y="100"/>
                  </a:cubicBezTo>
                  <a:cubicBezTo>
                    <a:pt x="155" y="100"/>
                    <a:pt x="110" y="146"/>
                    <a:pt x="110" y="207"/>
                  </a:cubicBezTo>
                  <a:cubicBezTo>
                    <a:pt x="110" y="267"/>
                    <a:pt x="153" y="314"/>
                    <a:pt x="221" y="314"/>
                  </a:cubicBezTo>
                  <a:cubicBezTo>
                    <a:pt x="268" y="314"/>
                    <a:pt x="301" y="295"/>
                    <a:pt x="306" y="293"/>
                  </a:cubicBezTo>
                  <a:cubicBezTo>
                    <a:pt x="306" y="400"/>
                    <a:pt x="306" y="400"/>
                    <a:pt x="306" y="400"/>
                  </a:cubicBezTo>
                  <a:cubicBezTo>
                    <a:pt x="293" y="404"/>
                    <a:pt x="259" y="414"/>
                    <a:pt x="214" y="414"/>
                  </a:cubicBezTo>
                  <a:cubicBezTo>
                    <a:pt x="100" y="414"/>
                    <a:pt x="0" y="336"/>
                    <a:pt x="0" y="207"/>
                  </a:cubicBezTo>
                  <a:cubicBezTo>
                    <a:pt x="0" y="87"/>
                    <a:pt x="90" y="0"/>
                    <a:pt x="214" y="0"/>
                  </a:cubicBezTo>
                  <a:cubicBezTo>
                    <a:pt x="261" y="0"/>
                    <a:pt x="296" y="11"/>
                    <a:pt x="306" y="14"/>
                  </a:cubicBezTo>
                  <a:lnTo>
                    <a:pt x="306" y="122"/>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8"/>
            <p:cNvSpPr>
              <a:spLocks/>
            </p:cNvSpPr>
            <p:nvPr/>
          </p:nvSpPr>
          <p:spPr bwMode="auto">
            <a:xfrm>
              <a:off x="2171" y="2504"/>
              <a:ext cx="540" cy="732"/>
            </a:xfrm>
            <a:custGeom>
              <a:avLst/>
              <a:gdLst>
                <a:gd name="T0" fmla="*/ 306 w 306"/>
                <a:gd name="T1" fmla="*/ 122 h 414"/>
                <a:gd name="T2" fmla="*/ 221 w 306"/>
                <a:gd name="T3" fmla="*/ 100 h 414"/>
                <a:gd name="T4" fmla="*/ 110 w 306"/>
                <a:gd name="T5" fmla="*/ 207 h 414"/>
                <a:gd name="T6" fmla="*/ 221 w 306"/>
                <a:gd name="T7" fmla="*/ 314 h 414"/>
                <a:gd name="T8" fmla="*/ 306 w 306"/>
                <a:gd name="T9" fmla="*/ 293 h 414"/>
                <a:gd name="T10" fmla="*/ 306 w 306"/>
                <a:gd name="T11" fmla="*/ 400 h 414"/>
                <a:gd name="T12" fmla="*/ 213 w 306"/>
                <a:gd name="T13" fmla="*/ 414 h 414"/>
                <a:gd name="T14" fmla="*/ 0 w 306"/>
                <a:gd name="T15" fmla="*/ 207 h 414"/>
                <a:gd name="T16" fmla="*/ 213 w 306"/>
                <a:gd name="T17" fmla="*/ 0 h 414"/>
                <a:gd name="T18" fmla="*/ 306 w 306"/>
                <a:gd name="T19" fmla="*/ 14 h 414"/>
                <a:gd name="T20" fmla="*/ 306 w 306"/>
                <a:gd name="T21" fmla="*/ 1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414">
                  <a:moveTo>
                    <a:pt x="306" y="122"/>
                  </a:moveTo>
                  <a:cubicBezTo>
                    <a:pt x="301" y="119"/>
                    <a:pt x="269" y="100"/>
                    <a:pt x="221" y="100"/>
                  </a:cubicBezTo>
                  <a:cubicBezTo>
                    <a:pt x="155" y="100"/>
                    <a:pt x="110" y="146"/>
                    <a:pt x="110" y="207"/>
                  </a:cubicBezTo>
                  <a:cubicBezTo>
                    <a:pt x="110" y="267"/>
                    <a:pt x="153" y="314"/>
                    <a:pt x="221" y="314"/>
                  </a:cubicBezTo>
                  <a:cubicBezTo>
                    <a:pt x="268" y="314"/>
                    <a:pt x="301" y="295"/>
                    <a:pt x="306" y="293"/>
                  </a:cubicBezTo>
                  <a:cubicBezTo>
                    <a:pt x="306" y="400"/>
                    <a:pt x="306" y="400"/>
                    <a:pt x="306" y="400"/>
                  </a:cubicBezTo>
                  <a:cubicBezTo>
                    <a:pt x="293" y="404"/>
                    <a:pt x="258" y="414"/>
                    <a:pt x="213" y="414"/>
                  </a:cubicBezTo>
                  <a:cubicBezTo>
                    <a:pt x="100" y="414"/>
                    <a:pt x="0" y="336"/>
                    <a:pt x="0" y="207"/>
                  </a:cubicBezTo>
                  <a:cubicBezTo>
                    <a:pt x="0" y="87"/>
                    <a:pt x="90" y="0"/>
                    <a:pt x="213" y="0"/>
                  </a:cubicBezTo>
                  <a:cubicBezTo>
                    <a:pt x="261" y="0"/>
                    <a:pt x="296" y="11"/>
                    <a:pt x="306" y="14"/>
                  </a:cubicBezTo>
                  <a:lnTo>
                    <a:pt x="306" y="122"/>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9"/>
            <p:cNvSpPr>
              <a:spLocks noEditPoints="1"/>
            </p:cNvSpPr>
            <p:nvPr/>
          </p:nvSpPr>
          <p:spPr bwMode="auto">
            <a:xfrm>
              <a:off x="4760" y="2504"/>
              <a:ext cx="747" cy="732"/>
            </a:xfrm>
            <a:custGeom>
              <a:avLst/>
              <a:gdLst>
                <a:gd name="T0" fmla="*/ 423 w 423"/>
                <a:gd name="T1" fmla="*/ 207 h 414"/>
                <a:gd name="T2" fmla="*/ 212 w 423"/>
                <a:gd name="T3" fmla="*/ 414 h 414"/>
                <a:gd name="T4" fmla="*/ 0 w 423"/>
                <a:gd name="T5" fmla="*/ 207 h 414"/>
                <a:gd name="T6" fmla="*/ 212 w 423"/>
                <a:gd name="T7" fmla="*/ 0 h 414"/>
                <a:gd name="T8" fmla="*/ 423 w 423"/>
                <a:gd name="T9" fmla="*/ 207 h 414"/>
                <a:gd name="T10" fmla="*/ 212 w 423"/>
                <a:gd name="T11" fmla="*/ 102 h 414"/>
                <a:gd name="T12" fmla="*/ 107 w 423"/>
                <a:gd name="T13" fmla="*/ 207 h 414"/>
                <a:gd name="T14" fmla="*/ 212 w 423"/>
                <a:gd name="T15" fmla="*/ 312 h 414"/>
                <a:gd name="T16" fmla="*/ 316 w 423"/>
                <a:gd name="T17" fmla="*/ 207 h 414"/>
                <a:gd name="T18" fmla="*/ 212 w 423"/>
                <a:gd name="T19" fmla="*/ 10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14">
                  <a:moveTo>
                    <a:pt x="423" y="207"/>
                  </a:moveTo>
                  <a:cubicBezTo>
                    <a:pt x="423" y="322"/>
                    <a:pt x="335" y="414"/>
                    <a:pt x="212" y="414"/>
                  </a:cubicBezTo>
                  <a:cubicBezTo>
                    <a:pt x="89" y="414"/>
                    <a:pt x="0" y="322"/>
                    <a:pt x="0" y="207"/>
                  </a:cubicBezTo>
                  <a:cubicBezTo>
                    <a:pt x="0" y="93"/>
                    <a:pt x="89" y="0"/>
                    <a:pt x="212" y="0"/>
                  </a:cubicBezTo>
                  <a:cubicBezTo>
                    <a:pt x="335" y="0"/>
                    <a:pt x="423" y="93"/>
                    <a:pt x="423" y="207"/>
                  </a:cubicBezTo>
                  <a:close/>
                  <a:moveTo>
                    <a:pt x="212" y="102"/>
                  </a:moveTo>
                  <a:cubicBezTo>
                    <a:pt x="152" y="102"/>
                    <a:pt x="107" y="149"/>
                    <a:pt x="107" y="207"/>
                  </a:cubicBezTo>
                  <a:cubicBezTo>
                    <a:pt x="107" y="265"/>
                    <a:pt x="152" y="312"/>
                    <a:pt x="212" y="312"/>
                  </a:cubicBezTo>
                  <a:cubicBezTo>
                    <a:pt x="272" y="312"/>
                    <a:pt x="316" y="265"/>
                    <a:pt x="316" y="207"/>
                  </a:cubicBezTo>
                  <a:cubicBezTo>
                    <a:pt x="316" y="149"/>
                    <a:pt x="272" y="102"/>
                    <a:pt x="212" y="102"/>
                  </a:cubicBez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20"/>
            <p:cNvSpPr>
              <a:spLocks/>
            </p:cNvSpPr>
            <p:nvPr/>
          </p:nvSpPr>
          <p:spPr bwMode="auto">
            <a:xfrm>
              <a:off x="3373" y="2504"/>
              <a:ext cx="487" cy="732"/>
            </a:xfrm>
            <a:custGeom>
              <a:avLst/>
              <a:gdLst>
                <a:gd name="T0" fmla="*/ 248 w 276"/>
                <a:gd name="T1" fmla="*/ 98 h 414"/>
                <a:gd name="T2" fmla="*/ 169 w 276"/>
                <a:gd name="T3" fmla="*/ 86 h 414"/>
                <a:gd name="T4" fmla="*/ 106 w 276"/>
                <a:gd name="T5" fmla="*/ 118 h 414"/>
                <a:gd name="T6" fmla="*/ 153 w 276"/>
                <a:gd name="T7" fmla="*/ 157 h 414"/>
                <a:gd name="T8" fmla="*/ 181 w 276"/>
                <a:gd name="T9" fmla="*/ 165 h 414"/>
                <a:gd name="T10" fmla="*/ 276 w 276"/>
                <a:gd name="T11" fmla="*/ 280 h 414"/>
                <a:gd name="T12" fmla="*/ 110 w 276"/>
                <a:gd name="T13" fmla="*/ 414 h 414"/>
                <a:gd name="T14" fmla="*/ 1 w 276"/>
                <a:gd name="T15" fmla="*/ 404 h 414"/>
                <a:gd name="T16" fmla="*/ 1 w 276"/>
                <a:gd name="T17" fmla="*/ 311 h 414"/>
                <a:gd name="T18" fmla="*/ 97 w 276"/>
                <a:gd name="T19" fmla="*/ 326 h 414"/>
                <a:gd name="T20" fmla="*/ 170 w 276"/>
                <a:gd name="T21" fmla="*/ 289 h 414"/>
                <a:gd name="T22" fmla="*/ 125 w 276"/>
                <a:gd name="T23" fmla="*/ 249 h 414"/>
                <a:gd name="T24" fmla="*/ 103 w 276"/>
                <a:gd name="T25" fmla="*/ 242 h 414"/>
                <a:gd name="T26" fmla="*/ 0 w 276"/>
                <a:gd name="T27" fmla="*/ 125 h 414"/>
                <a:gd name="T28" fmla="*/ 149 w 276"/>
                <a:gd name="T29" fmla="*/ 0 h 414"/>
                <a:gd name="T30" fmla="*/ 248 w 276"/>
                <a:gd name="T31" fmla="*/ 12 h 414"/>
                <a:gd name="T32" fmla="*/ 248 w 276"/>
                <a:gd name="T33" fmla="*/ 9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6" h="414">
                  <a:moveTo>
                    <a:pt x="248" y="98"/>
                  </a:moveTo>
                  <a:cubicBezTo>
                    <a:pt x="246" y="97"/>
                    <a:pt x="204" y="86"/>
                    <a:pt x="169" y="86"/>
                  </a:cubicBezTo>
                  <a:cubicBezTo>
                    <a:pt x="128" y="86"/>
                    <a:pt x="106" y="99"/>
                    <a:pt x="106" y="118"/>
                  </a:cubicBezTo>
                  <a:cubicBezTo>
                    <a:pt x="106" y="143"/>
                    <a:pt x="136" y="151"/>
                    <a:pt x="153" y="157"/>
                  </a:cubicBezTo>
                  <a:cubicBezTo>
                    <a:pt x="181" y="165"/>
                    <a:pt x="181" y="165"/>
                    <a:pt x="181" y="165"/>
                  </a:cubicBezTo>
                  <a:cubicBezTo>
                    <a:pt x="246" y="186"/>
                    <a:pt x="276" y="231"/>
                    <a:pt x="276" y="280"/>
                  </a:cubicBezTo>
                  <a:cubicBezTo>
                    <a:pt x="276" y="381"/>
                    <a:pt x="188" y="414"/>
                    <a:pt x="110" y="414"/>
                  </a:cubicBezTo>
                  <a:cubicBezTo>
                    <a:pt x="56" y="414"/>
                    <a:pt x="6" y="405"/>
                    <a:pt x="1" y="404"/>
                  </a:cubicBezTo>
                  <a:cubicBezTo>
                    <a:pt x="1" y="311"/>
                    <a:pt x="1" y="311"/>
                    <a:pt x="1" y="311"/>
                  </a:cubicBezTo>
                  <a:cubicBezTo>
                    <a:pt x="10" y="314"/>
                    <a:pt x="52" y="326"/>
                    <a:pt x="97" y="326"/>
                  </a:cubicBezTo>
                  <a:cubicBezTo>
                    <a:pt x="147" y="326"/>
                    <a:pt x="170" y="312"/>
                    <a:pt x="170" y="289"/>
                  </a:cubicBezTo>
                  <a:cubicBezTo>
                    <a:pt x="170" y="269"/>
                    <a:pt x="150" y="257"/>
                    <a:pt x="125" y="249"/>
                  </a:cubicBezTo>
                  <a:cubicBezTo>
                    <a:pt x="119" y="247"/>
                    <a:pt x="110" y="244"/>
                    <a:pt x="103" y="242"/>
                  </a:cubicBezTo>
                  <a:cubicBezTo>
                    <a:pt x="47" y="224"/>
                    <a:pt x="0" y="191"/>
                    <a:pt x="0" y="125"/>
                  </a:cubicBezTo>
                  <a:cubicBezTo>
                    <a:pt x="0" y="50"/>
                    <a:pt x="56" y="0"/>
                    <a:pt x="149" y="0"/>
                  </a:cubicBezTo>
                  <a:cubicBezTo>
                    <a:pt x="199" y="0"/>
                    <a:pt x="245" y="11"/>
                    <a:pt x="248" y="12"/>
                  </a:cubicBezTo>
                  <a:lnTo>
                    <a:pt x="248" y="98"/>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21"/>
            <p:cNvSpPr>
              <a:spLocks/>
            </p:cNvSpPr>
            <p:nvPr/>
          </p:nvSpPr>
          <p:spPr bwMode="auto">
            <a:xfrm>
              <a:off x="1804" y="1666"/>
              <a:ext cx="178" cy="364"/>
            </a:xfrm>
            <a:custGeom>
              <a:avLst/>
              <a:gdLst>
                <a:gd name="T0" fmla="*/ 101 w 101"/>
                <a:gd name="T1" fmla="*/ 50 h 206"/>
                <a:gd name="T2" fmla="*/ 51 w 101"/>
                <a:gd name="T3" fmla="*/ 0 h 206"/>
                <a:gd name="T4" fmla="*/ 0 w 101"/>
                <a:gd name="T5" fmla="*/ 50 h 206"/>
                <a:gd name="T6" fmla="*/ 0 w 101"/>
                <a:gd name="T7" fmla="*/ 155 h 206"/>
                <a:gd name="T8" fmla="*/ 51 w 101"/>
                <a:gd name="T9" fmla="*/ 206 h 206"/>
                <a:gd name="T10" fmla="*/ 101 w 101"/>
                <a:gd name="T11" fmla="*/ 155 h 206"/>
                <a:gd name="T12" fmla="*/ 101 w 101"/>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1" h="206">
                  <a:moveTo>
                    <a:pt x="101" y="50"/>
                  </a:moveTo>
                  <a:cubicBezTo>
                    <a:pt x="101" y="23"/>
                    <a:pt x="78" y="0"/>
                    <a:pt x="51" y="0"/>
                  </a:cubicBezTo>
                  <a:cubicBezTo>
                    <a:pt x="23" y="0"/>
                    <a:pt x="0" y="23"/>
                    <a:pt x="0" y="50"/>
                  </a:cubicBezTo>
                  <a:cubicBezTo>
                    <a:pt x="0" y="155"/>
                    <a:pt x="0" y="155"/>
                    <a:pt x="0" y="155"/>
                  </a:cubicBezTo>
                  <a:cubicBezTo>
                    <a:pt x="0" y="183"/>
                    <a:pt x="23" y="206"/>
                    <a:pt x="51" y="206"/>
                  </a:cubicBezTo>
                  <a:cubicBezTo>
                    <a:pt x="78" y="206"/>
                    <a:pt x="101" y="183"/>
                    <a:pt x="101" y="155"/>
                  </a:cubicBezTo>
                  <a:lnTo>
                    <a:pt x="101"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22"/>
            <p:cNvSpPr>
              <a:spLocks/>
            </p:cNvSpPr>
            <p:nvPr/>
          </p:nvSpPr>
          <p:spPr bwMode="auto">
            <a:xfrm>
              <a:off x="2291" y="1422"/>
              <a:ext cx="177" cy="608"/>
            </a:xfrm>
            <a:custGeom>
              <a:avLst/>
              <a:gdLst>
                <a:gd name="T0" fmla="*/ 100 w 100"/>
                <a:gd name="T1" fmla="*/ 50 h 344"/>
                <a:gd name="T2" fmla="*/ 50 w 100"/>
                <a:gd name="T3" fmla="*/ 0 h 344"/>
                <a:gd name="T4" fmla="*/ 0 w 100"/>
                <a:gd name="T5" fmla="*/ 50 h 344"/>
                <a:gd name="T6" fmla="*/ 0 w 100"/>
                <a:gd name="T7" fmla="*/ 293 h 344"/>
                <a:gd name="T8" fmla="*/ 50 w 100"/>
                <a:gd name="T9" fmla="*/ 344 h 344"/>
                <a:gd name="T10" fmla="*/ 100 w 100"/>
                <a:gd name="T11" fmla="*/ 293 h 344"/>
                <a:gd name="T12" fmla="*/ 100 w 100"/>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0" h="344">
                  <a:moveTo>
                    <a:pt x="100" y="50"/>
                  </a:moveTo>
                  <a:cubicBezTo>
                    <a:pt x="100" y="23"/>
                    <a:pt x="78" y="0"/>
                    <a:pt x="50" y="0"/>
                  </a:cubicBezTo>
                  <a:cubicBezTo>
                    <a:pt x="23" y="0"/>
                    <a:pt x="0" y="23"/>
                    <a:pt x="0" y="50"/>
                  </a:cubicBezTo>
                  <a:cubicBezTo>
                    <a:pt x="0" y="293"/>
                    <a:pt x="0" y="293"/>
                    <a:pt x="0" y="293"/>
                  </a:cubicBezTo>
                  <a:cubicBezTo>
                    <a:pt x="0" y="321"/>
                    <a:pt x="23" y="344"/>
                    <a:pt x="50" y="344"/>
                  </a:cubicBezTo>
                  <a:cubicBezTo>
                    <a:pt x="78" y="344"/>
                    <a:pt x="100" y="321"/>
                    <a:pt x="100" y="293"/>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23"/>
            <p:cNvSpPr>
              <a:spLocks/>
            </p:cNvSpPr>
            <p:nvPr/>
          </p:nvSpPr>
          <p:spPr bwMode="auto">
            <a:xfrm>
              <a:off x="2778" y="1088"/>
              <a:ext cx="177" cy="1117"/>
            </a:xfrm>
            <a:custGeom>
              <a:avLst/>
              <a:gdLst>
                <a:gd name="T0" fmla="*/ 100 w 100"/>
                <a:gd name="T1" fmla="*/ 50 h 632"/>
                <a:gd name="T2" fmla="*/ 50 w 100"/>
                <a:gd name="T3" fmla="*/ 0 h 632"/>
                <a:gd name="T4" fmla="*/ 0 w 100"/>
                <a:gd name="T5" fmla="*/ 50 h 632"/>
                <a:gd name="T6" fmla="*/ 0 w 100"/>
                <a:gd name="T7" fmla="*/ 582 h 632"/>
                <a:gd name="T8" fmla="*/ 50 w 100"/>
                <a:gd name="T9" fmla="*/ 632 h 632"/>
                <a:gd name="T10" fmla="*/ 100 w 100"/>
                <a:gd name="T11" fmla="*/ 582 h 632"/>
                <a:gd name="T12" fmla="*/ 100 w 100"/>
                <a:gd name="T13" fmla="*/ 50 h 632"/>
              </a:gdLst>
              <a:ahLst/>
              <a:cxnLst>
                <a:cxn ang="0">
                  <a:pos x="T0" y="T1"/>
                </a:cxn>
                <a:cxn ang="0">
                  <a:pos x="T2" y="T3"/>
                </a:cxn>
                <a:cxn ang="0">
                  <a:pos x="T4" y="T5"/>
                </a:cxn>
                <a:cxn ang="0">
                  <a:pos x="T6" y="T7"/>
                </a:cxn>
                <a:cxn ang="0">
                  <a:pos x="T8" y="T9"/>
                </a:cxn>
                <a:cxn ang="0">
                  <a:pos x="T10" y="T11"/>
                </a:cxn>
                <a:cxn ang="0">
                  <a:pos x="T12" y="T13"/>
                </a:cxn>
              </a:cxnLst>
              <a:rect l="0" t="0" r="r" b="b"/>
              <a:pathLst>
                <a:path w="100" h="632">
                  <a:moveTo>
                    <a:pt x="100" y="50"/>
                  </a:moveTo>
                  <a:cubicBezTo>
                    <a:pt x="100" y="23"/>
                    <a:pt x="78" y="0"/>
                    <a:pt x="50" y="0"/>
                  </a:cubicBezTo>
                  <a:cubicBezTo>
                    <a:pt x="22" y="0"/>
                    <a:pt x="0" y="23"/>
                    <a:pt x="0" y="50"/>
                  </a:cubicBezTo>
                  <a:cubicBezTo>
                    <a:pt x="0" y="582"/>
                    <a:pt x="0" y="582"/>
                    <a:pt x="0" y="582"/>
                  </a:cubicBezTo>
                  <a:cubicBezTo>
                    <a:pt x="0" y="610"/>
                    <a:pt x="22" y="632"/>
                    <a:pt x="50" y="632"/>
                  </a:cubicBezTo>
                  <a:cubicBezTo>
                    <a:pt x="78" y="632"/>
                    <a:pt x="100" y="610"/>
                    <a:pt x="100" y="582"/>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24"/>
            <p:cNvSpPr>
              <a:spLocks/>
            </p:cNvSpPr>
            <p:nvPr/>
          </p:nvSpPr>
          <p:spPr bwMode="auto">
            <a:xfrm>
              <a:off x="3264" y="1422"/>
              <a:ext cx="178" cy="608"/>
            </a:xfrm>
            <a:custGeom>
              <a:avLst/>
              <a:gdLst>
                <a:gd name="T0" fmla="*/ 101 w 101"/>
                <a:gd name="T1" fmla="*/ 50 h 344"/>
                <a:gd name="T2" fmla="*/ 51 w 101"/>
                <a:gd name="T3" fmla="*/ 0 h 344"/>
                <a:gd name="T4" fmla="*/ 0 w 101"/>
                <a:gd name="T5" fmla="*/ 50 h 344"/>
                <a:gd name="T6" fmla="*/ 0 w 101"/>
                <a:gd name="T7" fmla="*/ 293 h 344"/>
                <a:gd name="T8" fmla="*/ 51 w 101"/>
                <a:gd name="T9" fmla="*/ 344 h 344"/>
                <a:gd name="T10" fmla="*/ 101 w 101"/>
                <a:gd name="T11" fmla="*/ 293 h 344"/>
                <a:gd name="T12" fmla="*/ 101 w 101"/>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1" h="344">
                  <a:moveTo>
                    <a:pt x="101" y="50"/>
                  </a:moveTo>
                  <a:cubicBezTo>
                    <a:pt x="101" y="23"/>
                    <a:pt x="78" y="0"/>
                    <a:pt x="51" y="0"/>
                  </a:cubicBezTo>
                  <a:cubicBezTo>
                    <a:pt x="23" y="0"/>
                    <a:pt x="0" y="23"/>
                    <a:pt x="0" y="50"/>
                  </a:cubicBezTo>
                  <a:cubicBezTo>
                    <a:pt x="0" y="293"/>
                    <a:pt x="0" y="293"/>
                    <a:pt x="0" y="293"/>
                  </a:cubicBezTo>
                  <a:cubicBezTo>
                    <a:pt x="0" y="321"/>
                    <a:pt x="23" y="344"/>
                    <a:pt x="51" y="344"/>
                  </a:cubicBezTo>
                  <a:cubicBezTo>
                    <a:pt x="78" y="344"/>
                    <a:pt x="101" y="321"/>
                    <a:pt x="101" y="293"/>
                  </a:cubicBezTo>
                  <a:lnTo>
                    <a:pt x="101"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25"/>
            <p:cNvSpPr>
              <a:spLocks/>
            </p:cNvSpPr>
            <p:nvPr/>
          </p:nvSpPr>
          <p:spPr bwMode="auto">
            <a:xfrm>
              <a:off x="3751" y="1666"/>
              <a:ext cx="176" cy="364"/>
            </a:xfrm>
            <a:custGeom>
              <a:avLst/>
              <a:gdLst>
                <a:gd name="T0" fmla="*/ 100 w 100"/>
                <a:gd name="T1" fmla="*/ 50 h 206"/>
                <a:gd name="T2" fmla="*/ 50 w 100"/>
                <a:gd name="T3" fmla="*/ 0 h 206"/>
                <a:gd name="T4" fmla="*/ 0 w 100"/>
                <a:gd name="T5" fmla="*/ 50 h 206"/>
                <a:gd name="T6" fmla="*/ 0 w 100"/>
                <a:gd name="T7" fmla="*/ 155 h 206"/>
                <a:gd name="T8" fmla="*/ 50 w 100"/>
                <a:gd name="T9" fmla="*/ 206 h 206"/>
                <a:gd name="T10" fmla="*/ 100 w 100"/>
                <a:gd name="T11" fmla="*/ 155 h 206"/>
                <a:gd name="T12" fmla="*/ 100 w 100"/>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0" h="206">
                  <a:moveTo>
                    <a:pt x="100" y="50"/>
                  </a:moveTo>
                  <a:cubicBezTo>
                    <a:pt x="100" y="23"/>
                    <a:pt x="78" y="0"/>
                    <a:pt x="50" y="0"/>
                  </a:cubicBezTo>
                  <a:cubicBezTo>
                    <a:pt x="23" y="0"/>
                    <a:pt x="0" y="23"/>
                    <a:pt x="0" y="50"/>
                  </a:cubicBezTo>
                  <a:cubicBezTo>
                    <a:pt x="0" y="155"/>
                    <a:pt x="0" y="155"/>
                    <a:pt x="0" y="155"/>
                  </a:cubicBezTo>
                  <a:cubicBezTo>
                    <a:pt x="0" y="183"/>
                    <a:pt x="23" y="206"/>
                    <a:pt x="50" y="206"/>
                  </a:cubicBezTo>
                  <a:cubicBezTo>
                    <a:pt x="78" y="206"/>
                    <a:pt x="100" y="183"/>
                    <a:pt x="100" y="155"/>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26"/>
            <p:cNvSpPr>
              <a:spLocks/>
            </p:cNvSpPr>
            <p:nvPr/>
          </p:nvSpPr>
          <p:spPr bwMode="auto">
            <a:xfrm>
              <a:off x="4238" y="1422"/>
              <a:ext cx="176" cy="608"/>
            </a:xfrm>
            <a:custGeom>
              <a:avLst/>
              <a:gdLst>
                <a:gd name="T0" fmla="*/ 100 w 100"/>
                <a:gd name="T1" fmla="*/ 50 h 344"/>
                <a:gd name="T2" fmla="*/ 50 w 100"/>
                <a:gd name="T3" fmla="*/ 0 h 344"/>
                <a:gd name="T4" fmla="*/ 0 w 100"/>
                <a:gd name="T5" fmla="*/ 50 h 344"/>
                <a:gd name="T6" fmla="*/ 0 w 100"/>
                <a:gd name="T7" fmla="*/ 293 h 344"/>
                <a:gd name="T8" fmla="*/ 50 w 100"/>
                <a:gd name="T9" fmla="*/ 344 h 344"/>
                <a:gd name="T10" fmla="*/ 100 w 100"/>
                <a:gd name="T11" fmla="*/ 293 h 344"/>
                <a:gd name="T12" fmla="*/ 100 w 100"/>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0" h="344">
                  <a:moveTo>
                    <a:pt x="100" y="50"/>
                  </a:moveTo>
                  <a:cubicBezTo>
                    <a:pt x="100" y="23"/>
                    <a:pt x="78" y="0"/>
                    <a:pt x="50" y="0"/>
                  </a:cubicBezTo>
                  <a:cubicBezTo>
                    <a:pt x="22" y="0"/>
                    <a:pt x="0" y="23"/>
                    <a:pt x="0" y="50"/>
                  </a:cubicBezTo>
                  <a:cubicBezTo>
                    <a:pt x="0" y="293"/>
                    <a:pt x="0" y="293"/>
                    <a:pt x="0" y="293"/>
                  </a:cubicBezTo>
                  <a:cubicBezTo>
                    <a:pt x="0" y="321"/>
                    <a:pt x="22" y="344"/>
                    <a:pt x="50" y="344"/>
                  </a:cubicBezTo>
                  <a:cubicBezTo>
                    <a:pt x="78" y="344"/>
                    <a:pt x="100" y="321"/>
                    <a:pt x="100" y="293"/>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27"/>
            <p:cNvSpPr>
              <a:spLocks/>
            </p:cNvSpPr>
            <p:nvPr/>
          </p:nvSpPr>
          <p:spPr bwMode="auto">
            <a:xfrm>
              <a:off x="4725" y="1088"/>
              <a:ext cx="176" cy="1117"/>
            </a:xfrm>
            <a:custGeom>
              <a:avLst/>
              <a:gdLst>
                <a:gd name="T0" fmla="*/ 100 w 100"/>
                <a:gd name="T1" fmla="*/ 50 h 632"/>
                <a:gd name="T2" fmla="*/ 50 w 100"/>
                <a:gd name="T3" fmla="*/ 0 h 632"/>
                <a:gd name="T4" fmla="*/ 0 w 100"/>
                <a:gd name="T5" fmla="*/ 50 h 632"/>
                <a:gd name="T6" fmla="*/ 0 w 100"/>
                <a:gd name="T7" fmla="*/ 582 h 632"/>
                <a:gd name="T8" fmla="*/ 50 w 100"/>
                <a:gd name="T9" fmla="*/ 632 h 632"/>
                <a:gd name="T10" fmla="*/ 100 w 100"/>
                <a:gd name="T11" fmla="*/ 582 h 632"/>
                <a:gd name="T12" fmla="*/ 100 w 100"/>
                <a:gd name="T13" fmla="*/ 50 h 632"/>
              </a:gdLst>
              <a:ahLst/>
              <a:cxnLst>
                <a:cxn ang="0">
                  <a:pos x="T0" y="T1"/>
                </a:cxn>
                <a:cxn ang="0">
                  <a:pos x="T2" y="T3"/>
                </a:cxn>
                <a:cxn ang="0">
                  <a:pos x="T4" y="T5"/>
                </a:cxn>
                <a:cxn ang="0">
                  <a:pos x="T6" y="T7"/>
                </a:cxn>
                <a:cxn ang="0">
                  <a:pos x="T8" y="T9"/>
                </a:cxn>
                <a:cxn ang="0">
                  <a:pos x="T10" y="T11"/>
                </a:cxn>
                <a:cxn ang="0">
                  <a:pos x="T12" y="T13"/>
                </a:cxn>
              </a:cxnLst>
              <a:rect l="0" t="0" r="r" b="b"/>
              <a:pathLst>
                <a:path w="100" h="632">
                  <a:moveTo>
                    <a:pt x="100" y="50"/>
                  </a:moveTo>
                  <a:cubicBezTo>
                    <a:pt x="100" y="23"/>
                    <a:pt x="78" y="0"/>
                    <a:pt x="50" y="0"/>
                  </a:cubicBezTo>
                  <a:cubicBezTo>
                    <a:pt x="22" y="0"/>
                    <a:pt x="0" y="23"/>
                    <a:pt x="0" y="50"/>
                  </a:cubicBezTo>
                  <a:cubicBezTo>
                    <a:pt x="0" y="582"/>
                    <a:pt x="0" y="582"/>
                    <a:pt x="0" y="582"/>
                  </a:cubicBezTo>
                  <a:cubicBezTo>
                    <a:pt x="0" y="610"/>
                    <a:pt x="22" y="632"/>
                    <a:pt x="50" y="632"/>
                  </a:cubicBezTo>
                  <a:cubicBezTo>
                    <a:pt x="78" y="632"/>
                    <a:pt x="100" y="610"/>
                    <a:pt x="100" y="582"/>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28"/>
            <p:cNvSpPr>
              <a:spLocks/>
            </p:cNvSpPr>
            <p:nvPr/>
          </p:nvSpPr>
          <p:spPr bwMode="auto">
            <a:xfrm>
              <a:off x="5210" y="1422"/>
              <a:ext cx="178" cy="608"/>
            </a:xfrm>
            <a:custGeom>
              <a:avLst/>
              <a:gdLst>
                <a:gd name="T0" fmla="*/ 101 w 101"/>
                <a:gd name="T1" fmla="*/ 50 h 344"/>
                <a:gd name="T2" fmla="*/ 50 w 101"/>
                <a:gd name="T3" fmla="*/ 0 h 344"/>
                <a:gd name="T4" fmla="*/ 0 w 101"/>
                <a:gd name="T5" fmla="*/ 50 h 344"/>
                <a:gd name="T6" fmla="*/ 0 w 101"/>
                <a:gd name="T7" fmla="*/ 293 h 344"/>
                <a:gd name="T8" fmla="*/ 50 w 101"/>
                <a:gd name="T9" fmla="*/ 344 h 344"/>
                <a:gd name="T10" fmla="*/ 101 w 101"/>
                <a:gd name="T11" fmla="*/ 293 h 344"/>
                <a:gd name="T12" fmla="*/ 101 w 101"/>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1" h="344">
                  <a:moveTo>
                    <a:pt x="101" y="50"/>
                  </a:moveTo>
                  <a:cubicBezTo>
                    <a:pt x="101" y="23"/>
                    <a:pt x="78" y="0"/>
                    <a:pt x="50" y="0"/>
                  </a:cubicBezTo>
                  <a:cubicBezTo>
                    <a:pt x="22" y="0"/>
                    <a:pt x="0" y="23"/>
                    <a:pt x="0" y="50"/>
                  </a:cubicBezTo>
                  <a:cubicBezTo>
                    <a:pt x="0" y="293"/>
                    <a:pt x="0" y="293"/>
                    <a:pt x="0" y="293"/>
                  </a:cubicBezTo>
                  <a:cubicBezTo>
                    <a:pt x="0" y="321"/>
                    <a:pt x="22" y="344"/>
                    <a:pt x="50" y="344"/>
                  </a:cubicBezTo>
                  <a:cubicBezTo>
                    <a:pt x="78" y="344"/>
                    <a:pt x="101" y="321"/>
                    <a:pt x="101" y="293"/>
                  </a:cubicBezTo>
                  <a:lnTo>
                    <a:pt x="101"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29"/>
            <p:cNvSpPr>
              <a:spLocks/>
            </p:cNvSpPr>
            <p:nvPr/>
          </p:nvSpPr>
          <p:spPr bwMode="auto">
            <a:xfrm>
              <a:off x="5697" y="1666"/>
              <a:ext cx="177" cy="364"/>
            </a:xfrm>
            <a:custGeom>
              <a:avLst/>
              <a:gdLst>
                <a:gd name="T0" fmla="*/ 100 w 100"/>
                <a:gd name="T1" fmla="*/ 50 h 206"/>
                <a:gd name="T2" fmla="*/ 50 w 100"/>
                <a:gd name="T3" fmla="*/ 0 h 206"/>
                <a:gd name="T4" fmla="*/ 0 w 100"/>
                <a:gd name="T5" fmla="*/ 50 h 206"/>
                <a:gd name="T6" fmla="*/ 0 w 100"/>
                <a:gd name="T7" fmla="*/ 155 h 206"/>
                <a:gd name="T8" fmla="*/ 50 w 100"/>
                <a:gd name="T9" fmla="*/ 206 h 206"/>
                <a:gd name="T10" fmla="*/ 100 w 100"/>
                <a:gd name="T11" fmla="*/ 155 h 206"/>
                <a:gd name="T12" fmla="*/ 100 w 100"/>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0" h="206">
                  <a:moveTo>
                    <a:pt x="100" y="50"/>
                  </a:moveTo>
                  <a:cubicBezTo>
                    <a:pt x="100" y="23"/>
                    <a:pt x="78" y="0"/>
                    <a:pt x="50" y="0"/>
                  </a:cubicBezTo>
                  <a:cubicBezTo>
                    <a:pt x="22" y="0"/>
                    <a:pt x="0" y="23"/>
                    <a:pt x="0" y="50"/>
                  </a:cubicBezTo>
                  <a:cubicBezTo>
                    <a:pt x="0" y="155"/>
                    <a:pt x="0" y="155"/>
                    <a:pt x="0" y="155"/>
                  </a:cubicBezTo>
                  <a:cubicBezTo>
                    <a:pt x="0" y="183"/>
                    <a:pt x="22" y="206"/>
                    <a:pt x="50" y="206"/>
                  </a:cubicBezTo>
                  <a:cubicBezTo>
                    <a:pt x="78" y="206"/>
                    <a:pt x="100" y="183"/>
                    <a:pt x="100" y="155"/>
                  </a:cubicBezTo>
                  <a:lnTo>
                    <a:pt x="100" y="50"/>
                  </a:lnTo>
                  <a:close/>
                </a:path>
              </a:pathLst>
            </a:custGeom>
            <a:solidFill>
              <a:srgbClr val="089E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0" name="TextBox 189"/>
          <p:cNvSpPr txBox="1"/>
          <p:nvPr/>
        </p:nvSpPr>
        <p:spPr>
          <a:xfrm>
            <a:off x="2170908" y="1376759"/>
            <a:ext cx="2045492" cy="523220"/>
          </a:xfrm>
          <a:prstGeom prst="rect">
            <a:avLst/>
          </a:prstGeom>
          <a:noFill/>
        </p:spPr>
        <p:txBody>
          <a:bodyPr wrap="square" rtlCol="0">
            <a:spAutoFit/>
          </a:bodyPr>
          <a:lstStyle/>
          <a:p>
            <a:pPr algn="ctr"/>
            <a:r>
              <a:rPr lang="en-US" sz="2800" dirty="0"/>
              <a:t>HyperFlex</a:t>
            </a:r>
          </a:p>
        </p:txBody>
      </p:sp>
      <p:sp>
        <p:nvSpPr>
          <p:cNvPr id="122" name="Rectangle 121"/>
          <p:cNvSpPr/>
          <p:nvPr/>
        </p:nvSpPr>
        <p:spPr>
          <a:xfrm>
            <a:off x="952131" y="5121981"/>
            <a:ext cx="4886478" cy="646331"/>
          </a:xfrm>
          <a:prstGeom prst="rect">
            <a:avLst/>
          </a:prstGeom>
        </p:spPr>
        <p:txBody>
          <a:bodyPr wrap="square">
            <a:spAutoFit/>
          </a:bodyPr>
          <a:lstStyle/>
          <a:p>
            <a:pPr marL="171450" indent="-171450">
              <a:spcBef>
                <a:spcPts val="600"/>
              </a:spcBef>
              <a:buFont typeface="Arial" charset="0"/>
              <a:buChar char="•"/>
            </a:pPr>
            <a:r>
              <a:rPr lang="zh-CN" altLang="en-US" sz="1200" dirty="0"/>
              <a:t>这些甚至不是标准的</a:t>
            </a:r>
            <a:r>
              <a:rPr lang="en-US" altLang="zh-CN" sz="1200" dirty="0"/>
              <a:t>UCS</a:t>
            </a:r>
            <a:r>
              <a:rPr lang="zh-CN" altLang="en-US" sz="1200" dirty="0"/>
              <a:t>服务器，这增加了复杂性，额外的操作开销和成本（思科已经修改了</a:t>
            </a:r>
            <a:r>
              <a:rPr lang="en-US" altLang="zh-CN" sz="1200" dirty="0"/>
              <a:t>PID</a:t>
            </a:r>
            <a:r>
              <a:rPr lang="zh-CN" altLang="en-US" sz="1200" dirty="0"/>
              <a:t>（</a:t>
            </a:r>
            <a:r>
              <a:rPr lang="en-US" altLang="zh-CN" sz="1200" dirty="0"/>
              <a:t>BIOS</a:t>
            </a:r>
            <a:r>
              <a:rPr lang="zh-CN" altLang="en-US" sz="1200" dirty="0"/>
              <a:t>中的产品</a:t>
            </a:r>
            <a:r>
              <a:rPr lang="en-US" altLang="zh-CN" sz="1200" dirty="0"/>
              <a:t>ID</a:t>
            </a:r>
            <a:r>
              <a:rPr lang="zh-CN" altLang="en-US" sz="1200" dirty="0"/>
              <a:t>），这意味着</a:t>
            </a:r>
            <a:r>
              <a:rPr lang="en-US" altLang="zh-CN" sz="1200" dirty="0"/>
              <a:t>Hyperflex</a:t>
            </a:r>
            <a:r>
              <a:rPr lang="zh-CN" altLang="en-US" sz="1200" dirty="0"/>
              <a:t>有自己的</a:t>
            </a:r>
            <a:r>
              <a:rPr lang="en-US" altLang="zh-CN" sz="1200" dirty="0"/>
              <a:t>UCS</a:t>
            </a:r>
            <a:r>
              <a:rPr lang="zh-CN" altLang="en-US" sz="1200" dirty="0"/>
              <a:t>固件支持矩阵）</a:t>
            </a:r>
            <a:endParaRPr lang="en-US" sz="1200" dirty="0">
              <a:solidFill>
                <a:schemeClr val="tx2"/>
              </a:solidFill>
            </a:endParaRPr>
          </a:p>
        </p:txBody>
      </p:sp>
      <p:sp>
        <p:nvSpPr>
          <p:cNvPr id="123" name="Rectangle 122"/>
          <p:cNvSpPr/>
          <p:nvPr/>
        </p:nvSpPr>
        <p:spPr>
          <a:xfrm>
            <a:off x="6346654" y="5125754"/>
            <a:ext cx="4886478" cy="723275"/>
          </a:xfrm>
          <a:prstGeom prst="rect">
            <a:avLst/>
          </a:prstGeom>
        </p:spPr>
        <p:txBody>
          <a:bodyPr wrap="square">
            <a:spAutoFit/>
          </a:bodyPr>
          <a:lstStyle/>
          <a:p>
            <a:pPr marL="171450" indent="-171450">
              <a:spcBef>
                <a:spcPts val="600"/>
              </a:spcBef>
              <a:buFont typeface="Arial" charset="0"/>
              <a:buChar char="•"/>
            </a:pPr>
            <a:r>
              <a:rPr lang="en-US" altLang="zh-CN" sz="1200" dirty="0" err="1"/>
              <a:t>vSAN</a:t>
            </a:r>
            <a:r>
              <a:rPr lang="zh-CN" altLang="en-US" sz="1200" dirty="0"/>
              <a:t>在标准</a:t>
            </a:r>
            <a:r>
              <a:rPr lang="en-US" altLang="zh-CN" sz="1200" dirty="0"/>
              <a:t>UCS</a:t>
            </a:r>
            <a:r>
              <a:rPr lang="zh-CN" altLang="en-US" sz="1200" dirty="0"/>
              <a:t>服务器上运行：易于购买和操作。</a:t>
            </a:r>
            <a:endParaRPr lang="en-US" altLang="zh-CN" sz="1200" dirty="0"/>
          </a:p>
          <a:p>
            <a:pPr marL="171450" indent="-171450">
              <a:spcBef>
                <a:spcPts val="600"/>
              </a:spcBef>
              <a:buFont typeface="Arial" charset="0"/>
              <a:buChar char="•"/>
            </a:pPr>
            <a:r>
              <a:rPr lang="en-US" altLang="zh-CN" sz="1200" dirty="0" err="1"/>
              <a:t>vSAN</a:t>
            </a:r>
            <a:r>
              <a:rPr lang="zh-CN" altLang="en-US" sz="1200" dirty="0"/>
              <a:t>支持比</a:t>
            </a:r>
            <a:r>
              <a:rPr lang="en-US" altLang="zh-CN" sz="1200" dirty="0" err="1"/>
              <a:t>HyperFlex</a:t>
            </a:r>
            <a:r>
              <a:rPr lang="zh-CN" altLang="en-US" sz="1200" dirty="0"/>
              <a:t>更多的思科服务器（</a:t>
            </a:r>
            <a:r>
              <a:rPr lang="en-US" altLang="zh-CN" sz="1200" dirty="0"/>
              <a:t>UCS</a:t>
            </a:r>
            <a:r>
              <a:rPr lang="zh-CN" altLang="en-US" sz="1200" dirty="0"/>
              <a:t>型号</a:t>
            </a:r>
            <a:r>
              <a:rPr lang="en-US" altLang="zh-CN" sz="1200" dirty="0"/>
              <a:t>B200</a:t>
            </a:r>
            <a:r>
              <a:rPr lang="zh-CN" altLang="en-US" sz="1200" dirty="0"/>
              <a:t>，</a:t>
            </a:r>
            <a:r>
              <a:rPr lang="en-US" altLang="zh-CN" sz="1200" dirty="0"/>
              <a:t>C220</a:t>
            </a:r>
            <a:r>
              <a:rPr lang="zh-CN" altLang="en-US" sz="1200" dirty="0"/>
              <a:t>，</a:t>
            </a:r>
            <a:r>
              <a:rPr lang="en-US" altLang="zh-CN" sz="1200" dirty="0"/>
              <a:t>C240</a:t>
            </a:r>
            <a:r>
              <a:rPr lang="zh-CN" altLang="en-US" sz="1200" dirty="0"/>
              <a:t>，</a:t>
            </a:r>
            <a:r>
              <a:rPr lang="en-US" altLang="zh-CN" sz="1200" dirty="0"/>
              <a:t>C460</a:t>
            </a:r>
            <a:r>
              <a:rPr lang="zh-CN" altLang="en-US" sz="1200" dirty="0"/>
              <a:t>和</a:t>
            </a:r>
            <a:r>
              <a:rPr lang="en-US" altLang="zh-CN" sz="1200" dirty="0"/>
              <a:t>S3260</a:t>
            </a:r>
            <a:r>
              <a:rPr lang="zh-CN" altLang="en-US" sz="1200" dirty="0"/>
              <a:t>）！</a:t>
            </a:r>
            <a:endParaRPr lang="en-US" sz="1200" dirty="0">
              <a:solidFill>
                <a:schemeClr val="tx2"/>
              </a:solidFill>
            </a:endParaRPr>
          </a:p>
        </p:txBody>
      </p:sp>
    </p:spTree>
    <p:extLst>
      <p:ext uri="{BB962C8B-B14F-4D97-AF65-F5344CB8AC3E}">
        <p14:creationId xmlns:p14="http://schemas.microsoft.com/office/powerpoint/2010/main" val="10999395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963" y="416123"/>
            <a:ext cx="11001004" cy="381000"/>
          </a:xfrm>
        </p:spPr>
        <p:txBody>
          <a:bodyPr>
            <a:normAutofit fontScale="90000"/>
          </a:bodyPr>
          <a:lstStyle/>
          <a:p>
            <a:r>
              <a:rPr lang="en-US" altLang="zh-CN" dirty="0" err="1"/>
              <a:t>vSAN</a:t>
            </a:r>
            <a:r>
              <a:rPr lang="zh-CN" altLang="en-US" dirty="0"/>
              <a:t>客户不需要昂贵的专用硬件进行加密</a:t>
            </a:r>
            <a:endParaRPr lang="en-US" dirty="0"/>
          </a:p>
        </p:txBody>
      </p:sp>
      <p:sp>
        <p:nvSpPr>
          <p:cNvPr id="3" name="Footer Placeholder 2"/>
          <p:cNvSpPr>
            <a:spLocks noGrp="1"/>
          </p:cNvSpPr>
          <p:nvPr>
            <p:ph type="ftr" sz="quarter" idx="11"/>
          </p:nvPr>
        </p:nvSpPr>
        <p:spPr/>
        <p:txBody>
          <a:bodyPr/>
          <a:lstStyle/>
          <a:p>
            <a:r>
              <a:rPr lang="en-US"/>
              <a:t>CONFIDENTIAL</a:t>
            </a:r>
          </a:p>
        </p:txBody>
      </p:sp>
      <p:sp>
        <p:nvSpPr>
          <p:cNvPr id="4" name="Slide Number Placeholder 3"/>
          <p:cNvSpPr>
            <a:spLocks noGrp="1"/>
          </p:cNvSpPr>
          <p:nvPr>
            <p:ph type="sldNum" sz="quarter" idx="4294967295"/>
          </p:nvPr>
        </p:nvSpPr>
        <p:spPr>
          <a:xfrm>
            <a:off x="11597326" y="6464301"/>
            <a:ext cx="450733" cy="149224"/>
          </a:xfrm>
          <a:prstGeom prst="rect">
            <a:avLst/>
          </a:prstGeom>
        </p:spPr>
        <p:txBody>
          <a:bodyPr/>
          <a:lstStyle/>
          <a:p>
            <a:fld id="{6EA6D8CF-3CDE-4807-BCD2-C9F2B831AAA5}" type="slidenum">
              <a:rPr lang="en-US" smtClean="0"/>
              <a:t>14</a:t>
            </a:fld>
            <a:endParaRPr lang="en-US"/>
          </a:p>
        </p:txBody>
      </p:sp>
      <p:sp>
        <p:nvSpPr>
          <p:cNvPr id="5" name="TextBox 4"/>
          <p:cNvSpPr txBox="1"/>
          <p:nvPr/>
        </p:nvSpPr>
        <p:spPr>
          <a:xfrm>
            <a:off x="8676640" y="1243788"/>
            <a:ext cx="1447800" cy="523220"/>
          </a:xfrm>
          <a:prstGeom prst="rect">
            <a:avLst/>
          </a:prstGeom>
          <a:noFill/>
        </p:spPr>
        <p:txBody>
          <a:bodyPr wrap="square" rtlCol="0">
            <a:spAutoFit/>
          </a:bodyPr>
          <a:lstStyle/>
          <a:p>
            <a:pPr algn="ctr"/>
            <a:r>
              <a:rPr lang="en-US" sz="2800">
                <a:solidFill>
                  <a:schemeClr val="accent1"/>
                </a:solidFill>
              </a:rPr>
              <a:t>vSAN</a:t>
            </a:r>
          </a:p>
        </p:txBody>
      </p:sp>
      <p:sp>
        <p:nvSpPr>
          <p:cNvPr id="6" name="TextBox 5"/>
          <p:cNvSpPr txBox="1"/>
          <p:nvPr/>
        </p:nvSpPr>
        <p:spPr>
          <a:xfrm>
            <a:off x="1358900" y="1243788"/>
            <a:ext cx="2232947" cy="523220"/>
          </a:xfrm>
          <a:prstGeom prst="rect">
            <a:avLst/>
          </a:prstGeom>
          <a:noFill/>
        </p:spPr>
        <p:txBody>
          <a:bodyPr wrap="square" rtlCol="0">
            <a:spAutoFit/>
          </a:bodyPr>
          <a:lstStyle/>
          <a:p>
            <a:pPr algn="ctr"/>
            <a:r>
              <a:rPr lang="en-US" sz="2800" dirty="0"/>
              <a:t>HyperFlex</a:t>
            </a:r>
          </a:p>
        </p:txBody>
      </p:sp>
      <p:pic>
        <p:nvPicPr>
          <p:cNvPr id="18" name="Picture 17"/>
          <p:cNvPicPr>
            <a:picLocks noChangeAspect="1"/>
          </p:cNvPicPr>
          <p:nvPr/>
        </p:nvPicPr>
        <p:blipFill>
          <a:blip r:embed="rId3"/>
          <a:stretch>
            <a:fillRect/>
          </a:stretch>
        </p:blipFill>
        <p:spPr>
          <a:xfrm>
            <a:off x="8676640" y="1950556"/>
            <a:ext cx="1397000" cy="2028336"/>
          </a:xfrm>
          <a:prstGeom prst="rect">
            <a:avLst/>
          </a:prstGeom>
        </p:spPr>
      </p:pic>
      <p:pic>
        <p:nvPicPr>
          <p:cNvPr id="19" name="Picture 18"/>
          <p:cNvPicPr>
            <a:picLocks noChangeAspect="1"/>
          </p:cNvPicPr>
          <p:nvPr/>
        </p:nvPicPr>
        <p:blipFill>
          <a:blip r:embed="rId4"/>
          <a:stretch>
            <a:fillRect/>
          </a:stretch>
        </p:blipFill>
        <p:spPr>
          <a:xfrm>
            <a:off x="1613213" y="1940396"/>
            <a:ext cx="1496703" cy="2038496"/>
          </a:xfrm>
          <a:prstGeom prst="rect">
            <a:avLst/>
          </a:prstGeom>
        </p:spPr>
      </p:pic>
      <p:grpSp>
        <p:nvGrpSpPr>
          <p:cNvPr id="7" name="Group 6"/>
          <p:cNvGrpSpPr/>
          <p:nvPr/>
        </p:nvGrpSpPr>
        <p:grpSpPr>
          <a:xfrm>
            <a:off x="4882035" y="1545611"/>
            <a:ext cx="2128410" cy="2920961"/>
            <a:chOff x="5046641" y="1825823"/>
            <a:chExt cx="2128410" cy="2920961"/>
          </a:xfrm>
        </p:grpSpPr>
        <p:cxnSp>
          <p:nvCxnSpPr>
            <p:cNvPr id="20" name="Straight Connector 19"/>
            <p:cNvCxnSpPr>
              <a:cxnSpLocks/>
            </p:cNvCxnSpPr>
            <p:nvPr/>
          </p:nvCxnSpPr>
          <p:spPr>
            <a:xfrm>
              <a:off x="5046641" y="4191000"/>
              <a:ext cx="2128410"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389052" y="3429000"/>
              <a:ext cx="6096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317971" y="2133600"/>
              <a:ext cx="609600" cy="2057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p:cNvGrpSpPr/>
            <p:nvPr/>
          </p:nvGrpSpPr>
          <p:grpSpPr>
            <a:xfrm>
              <a:off x="5223041" y="4289584"/>
              <a:ext cx="774778" cy="457200"/>
              <a:chOff x="6923382" y="4641911"/>
              <a:chExt cx="774778" cy="457200"/>
            </a:xfrm>
          </p:grpSpPr>
          <p:grpSp>
            <p:nvGrpSpPr>
              <p:cNvPr id="24" name="Group 23"/>
              <p:cNvGrpSpPr/>
              <p:nvPr/>
            </p:nvGrpSpPr>
            <p:grpSpPr>
              <a:xfrm>
                <a:off x="7008812" y="4641911"/>
                <a:ext cx="609600" cy="457200"/>
                <a:chOff x="976281" y="4133237"/>
                <a:chExt cx="465995" cy="330948"/>
              </a:xfrm>
              <a:solidFill>
                <a:schemeClr val="tx1"/>
              </a:solidFill>
            </p:grpSpPr>
            <p:sp>
              <p:nvSpPr>
                <p:cNvPr id="26" name="Oval 32"/>
                <p:cNvSpPr>
                  <a:spLocks noChangeArrowheads="1"/>
                </p:cNvSpPr>
                <p:nvPr/>
              </p:nvSpPr>
              <p:spPr bwMode="auto">
                <a:xfrm>
                  <a:off x="1014857" y="4177462"/>
                  <a:ext cx="27432" cy="2743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p:nvPr/>
              </p:nvSpPr>
              <p:spPr>
                <a:xfrm>
                  <a:off x="976281" y="4133237"/>
                  <a:ext cx="465995" cy="330948"/>
                </a:xfrm>
                <a:custGeom>
                  <a:avLst/>
                  <a:gdLst>
                    <a:gd name="connsiteX0" fmla="*/ 24622 w 465995"/>
                    <a:gd name="connsiteY0" fmla="*/ 25647 h 330948"/>
                    <a:gd name="connsiteX1" fmla="*/ 24622 w 465995"/>
                    <a:gd name="connsiteY1" fmla="*/ 300651 h 330948"/>
                    <a:gd name="connsiteX2" fmla="*/ 438189 w 465995"/>
                    <a:gd name="connsiteY2" fmla="*/ 300651 h 330948"/>
                    <a:gd name="connsiteX3" fmla="*/ 438189 w 465995"/>
                    <a:gd name="connsiteY3" fmla="*/ 25647 h 330948"/>
                    <a:gd name="connsiteX4" fmla="*/ 0 w 465995"/>
                    <a:gd name="connsiteY4" fmla="*/ 0 h 330948"/>
                    <a:gd name="connsiteX5" fmla="*/ 465995 w 465995"/>
                    <a:gd name="connsiteY5" fmla="*/ 0 h 330948"/>
                    <a:gd name="connsiteX6" fmla="*/ 465995 w 465995"/>
                    <a:gd name="connsiteY6" fmla="*/ 330948 h 330948"/>
                    <a:gd name="connsiteX7" fmla="*/ 0 w 465995"/>
                    <a:gd name="connsiteY7" fmla="*/ 330948 h 33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995" h="330948">
                      <a:moveTo>
                        <a:pt x="24622" y="25647"/>
                      </a:moveTo>
                      <a:lnTo>
                        <a:pt x="24622" y="300651"/>
                      </a:lnTo>
                      <a:lnTo>
                        <a:pt x="438189" y="300651"/>
                      </a:lnTo>
                      <a:lnTo>
                        <a:pt x="438189" y="25647"/>
                      </a:lnTo>
                      <a:close/>
                      <a:moveTo>
                        <a:pt x="0" y="0"/>
                      </a:moveTo>
                      <a:lnTo>
                        <a:pt x="465995" y="0"/>
                      </a:lnTo>
                      <a:lnTo>
                        <a:pt x="465995" y="330948"/>
                      </a:lnTo>
                      <a:lnTo>
                        <a:pt x="0" y="33094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0325" algn="ctr">
                    <a:spcBef>
                      <a:spcPts val="0"/>
                    </a:spcBef>
                    <a:spcAft>
                      <a:spcPts val="800"/>
                    </a:spcAft>
                  </a:pPr>
                  <a:endParaRPr lang="en-US" sz="1400">
                    <a:solidFill>
                      <a:schemeClr val="tx1"/>
                    </a:solidFill>
                  </a:endParaRPr>
                </a:p>
              </p:txBody>
            </p:sp>
            <p:sp>
              <p:nvSpPr>
                <p:cNvPr id="28" name="Oval 32"/>
                <p:cNvSpPr>
                  <a:spLocks noChangeArrowheads="1"/>
                </p:cNvSpPr>
                <p:nvPr/>
              </p:nvSpPr>
              <p:spPr bwMode="auto">
                <a:xfrm>
                  <a:off x="1014857" y="4389814"/>
                  <a:ext cx="27432" cy="2743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32"/>
                <p:cNvSpPr>
                  <a:spLocks noChangeArrowheads="1"/>
                </p:cNvSpPr>
                <p:nvPr/>
              </p:nvSpPr>
              <p:spPr bwMode="auto">
                <a:xfrm>
                  <a:off x="1370600" y="4177462"/>
                  <a:ext cx="27432" cy="2743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32"/>
                <p:cNvSpPr>
                  <a:spLocks noChangeArrowheads="1"/>
                </p:cNvSpPr>
                <p:nvPr/>
              </p:nvSpPr>
              <p:spPr bwMode="auto">
                <a:xfrm>
                  <a:off x="1369958" y="4389814"/>
                  <a:ext cx="27432" cy="2743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 name="TextBox 24"/>
              <p:cNvSpPr txBox="1"/>
              <p:nvPr/>
            </p:nvSpPr>
            <p:spPr>
              <a:xfrm>
                <a:off x="6923382" y="4662762"/>
                <a:ext cx="774778" cy="415498"/>
              </a:xfrm>
              <a:prstGeom prst="rect">
                <a:avLst/>
              </a:prstGeom>
              <a:noFill/>
            </p:spPr>
            <p:txBody>
              <a:bodyPr wrap="square" rtlCol="0">
                <a:spAutoFit/>
              </a:bodyPr>
              <a:lstStyle/>
              <a:p>
                <a:pPr algn="ctr"/>
                <a:r>
                  <a:rPr lang="en-US" sz="700" b="1" dirty="0"/>
                  <a:t>Self Encrypting Drive</a:t>
                </a:r>
              </a:p>
            </p:txBody>
          </p:sp>
        </p:grpSp>
        <p:grpSp>
          <p:nvGrpSpPr>
            <p:cNvPr id="32" name="Group 31"/>
            <p:cNvGrpSpPr/>
            <p:nvPr/>
          </p:nvGrpSpPr>
          <p:grpSpPr>
            <a:xfrm>
              <a:off x="6380914" y="4285035"/>
              <a:ext cx="616150" cy="455367"/>
              <a:chOff x="1346823" y="4442001"/>
              <a:chExt cx="402051" cy="285536"/>
            </a:xfrm>
          </p:grpSpPr>
          <p:grpSp>
            <p:nvGrpSpPr>
              <p:cNvPr id="33" name="Group 32"/>
              <p:cNvGrpSpPr/>
              <p:nvPr/>
            </p:nvGrpSpPr>
            <p:grpSpPr>
              <a:xfrm>
                <a:off x="1451685" y="4549326"/>
                <a:ext cx="192326" cy="70886"/>
                <a:chOff x="2322785" y="4191178"/>
                <a:chExt cx="198409" cy="73129"/>
              </a:xfrm>
              <a:solidFill>
                <a:schemeClr val="accent1"/>
              </a:solidFill>
            </p:grpSpPr>
            <p:sp>
              <p:nvSpPr>
                <p:cNvPr id="40" name="Freeform 28"/>
                <p:cNvSpPr>
                  <a:spLocks/>
                </p:cNvSpPr>
                <p:nvPr/>
              </p:nvSpPr>
              <p:spPr bwMode="auto">
                <a:xfrm>
                  <a:off x="2322785" y="4191178"/>
                  <a:ext cx="55747" cy="73129"/>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9"/>
                <p:cNvSpPr>
                  <a:spLocks/>
                </p:cNvSpPr>
                <p:nvPr/>
              </p:nvSpPr>
              <p:spPr bwMode="auto">
                <a:xfrm>
                  <a:off x="2386923" y="4191178"/>
                  <a:ext cx="55747" cy="73129"/>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0"/>
                <p:cNvSpPr>
                  <a:spLocks noEditPoints="1"/>
                </p:cNvSpPr>
                <p:nvPr/>
              </p:nvSpPr>
              <p:spPr bwMode="auto">
                <a:xfrm>
                  <a:off x="2457056" y="4191178"/>
                  <a:ext cx="64138" cy="71931"/>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4" name="Group 33"/>
              <p:cNvGrpSpPr/>
              <p:nvPr/>
            </p:nvGrpSpPr>
            <p:grpSpPr>
              <a:xfrm>
                <a:off x="1346823" y="4442001"/>
                <a:ext cx="402051" cy="285536"/>
                <a:chOff x="976281" y="4133237"/>
                <a:chExt cx="465995" cy="330948"/>
              </a:xfrm>
              <a:solidFill>
                <a:schemeClr val="accent1"/>
              </a:solidFill>
            </p:grpSpPr>
            <p:sp>
              <p:nvSpPr>
                <p:cNvPr id="35" name="Oval 32"/>
                <p:cNvSpPr>
                  <a:spLocks noChangeArrowheads="1"/>
                </p:cNvSpPr>
                <p:nvPr/>
              </p:nvSpPr>
              <p:spPr bwMode="auto">
                <a:xfrm>
                  <a:off x="1014857" y="4177462"/>
                  <a:ext cx="27432" cy="2743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5"/>
                <p:cNvSpPr/>
                <p:nvPr/>
              </p:nvSpPr>
              <p:spPr>
                <a:xfrm>
                  <a:off x="976281" y="4133237"/>
                  <a:ext cx="465995" cy="330948"/>
                </a:xfrm>
                <a:custGeom>
                  <a:avLst/>
                  <a:gdLst>
                    <a:gd name="connsiteX0" fmla="*/ 24622 w 465995"/>
                    <a:gd name="connsiteY0" fmla="*/ 25647 h 330948"/>
                    <a:gd name="connsiteX1" fmla="*/ 24622 w 465995"/>
                    <a:gd name="connsiteY1" fmla="*/ 300651 h 330948"/>
                    <a:gd name="connsiteX2" fmla="*/ 438189 w 465995"/>
                    <a:gd name="connsiteY2" fmla="*/ 300651 h 330948"/>
                    <a:gd name="connsiteX3" fmla="*/ 438189 w 465995"/>
                    <a:gd name="connsiteY3" fmla="*/ 25647 h 330948"/>
                    <a:gd name="connsiteX4" fmla="*/ 0 w 465995"/>
                    <a:gd name="connsiteY4" fmla="*/ 0 h 330948"/>
                    <a:gd name="connsiteX5" fmla="*/ 465995 w 465995"/>
                    <a:gd name="connsiteY5" fmla="*/ 0 h 330948"/>
                    <a:gd name="connsiteX6" fmla="*/ 465995 w 465995"/>
                    <a:gd name="connsiteY6" fmla="*/ 330948 h 330948"/>
                    <a:gd name="connsiteX7" fmla="*/ 0 w 465995"/>
                    <a:gd name="connsiteY7" fmla="*/ 330948 h 33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995" h="330948">
                      <a:moveTo>
                        <a:pt x="24622" y="25647"/>
                      </a:moveTo>
                      <a:lnTo>
                        <a:pt x="24622" y="300651"/>
                      </a:lnTo>
                      <a:lnTo>
                        <a:pt x="438189" y="300651"/>
                      </a:lnTo>
                      <a:lnTo>
                        <a:pt x="438189" y="25647"/>
                      </a:lnTo>
                      <a:close/>
                      <a:moveTo>
                        <a:pt x="0" y="0"/>
                      </a:moveTo>
                      <a:lnTo>
                        <a:pt x="465995" y="0"/>
                      </a:lnTo>
                      <a:lnTo>
                        <a:pt x="465995" y="330948"/>
                      </a:lnTo>
                      <a:lnTo>
                        <a:pt x="0" y="330948"/>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0325" algn="ctr">
                    <a:spcBef>
                      <a:spcPts val="0"/>
                    </a:spcBef>
                    <a:spcAft>
                      <a:spcPts val="800"/>
                    </a:spcAft>
                  </a:pPr>
                  <a:endParaRPr lang="en-US" sz="1400">
                    <a:solidFill>
                      <a:schemeClr val="tx1"/>
                    </a:solidFill>
                  </a:endParaRPr>
                </a:p>
              </p:txBody>
            </p:sp>
            <p:sp>
              <p:nvSpPr>
                <p:cNvPr id="37" name="Oval 32"/>
                <p:cNvSpPr>
                  <a:spLocks noChangeArrowheads="1"/>
                </p:cNvSpPr>
                <p:nvPr/>
              </p:nvSpPr>
              <p:spPr bwMode="auto">
                <a:xfrm>
                  <a:off x="1014857" y="4389814"/>
                  <a:ext cx="27432" cy="2743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32"/>
                <p:cNvSpPr>
                  <a:spLocks noChangeArrowheads="1"/>
                </p:cNvSpPr>
                <p:nvPr/>
              </p:nvSpPr>
              <p:spPr bwMode="auto">
                <a:xfrm>
                  <a:off x="1370600" y="4177462"/>
                  <a:ext cx="27432" cy="2743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Oval 32"/>
                <p:cNvSpPr>
                  <a:spLocks noChangeArrowheads="1"/>
                </p:cNvSpPr>
                <p:nvPr/>
              </p:nvSpPr>
              <p:spPr bwMode="auto">
                <a:xfrm>
                  <a:off x="1369958" y="4389814"/>
                  <a:ext cx="27432" cy="2743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3" name="TextBox 42"/>
            <p:cNvSpPr txBox="1"/>
            <p:nvPr/>
          </p:nvSpPr>
          <p:spPr>
            <a:xfrm>
              <a:off x="6183678" y="3085967"/>
              <a:ext cx="989250" cy="307777"/>
            </a:xfrm>
            <a:prstGeom prst="rect">
              <a:avLst/>
            </a:prstGeom>
            <a:noFill/>
          </p:spPr>
          <p:txBody>
            <a:bodyPr wrap="square" rtlCol="0">
              <a:spAutoFit/>
            </a:bodyPr>
            <a:lstStyle/>
            <a:p>
              <a:pPr algn="ctr"/>
              <a:r>
                <a:rPr lang="en-US" sz="1400">
                  <a:solidFill>
                    <a:schemeClr val="accent1"/>
                  </a:solidFill>
                </a:rPr>
                <a:t>$0.75/GB</a:t>
              </a:r>
            </a:p>
          </p:txBody>
        </p:sp>
        <p:sp>
          <p:nvSpPr>
            <p:cNvPr id="44" name="TextBox 43"/>
            <p:cNvSpPr txBox="1"/>
            <p:nvPr/>
          </p:nvSpPr>
          <p:spPr>
            <a:xfrm>
              <a:off x="5118646" y="1825823"/>
              <a:ext cx="989250" cy="307777"/>
            </a:xfrm>
            <a:prstGeom prst="rect">
              <a:avLst/>
            </a:prstGeom>
            <a:noFill/>
          </p:spPr>
          <p:txBody>
            <a:bodyPr wrap="square" rtlCol="0">
              <a:spAutoFit/>
            </a:bodyPr>
            <a:lstStyle/>
            <a:p>
              <a:pPr algn="ctr"/>
              <a:r>
                <a:rPr lang="en-US" sz="1400"/>
                <a:t>$2.52/GB</a:t>
              </a:r>
            </a:p>
          </p:txBody>
        </p:sp>
      </p:grpSp>
      <p:sp>
        <p:nvSpPr>
          <p:cNvPr id="45" name="Rectangle 44"/>
          <p:cNvSpPr/>
          <p:nvPr/>
        </p:nvSpPr>
        <p:spPr>
          <a:xfrm>
            <a:off x="7359704" y="4175905"/>
            <a:ext cx="4155569" cy="800219"/>
          </a:xfrm>
          <a:prstGeom prst="rect">
            <a:avLst/>
          </a:prstGeom>
        </p:spPr>
        <p:txBody>
          <a:bodyPr wrap="square">
            <a:spAutoFit/>
          </a:bodyPr>
          <a:lstStyle/>
          <a:p>
            <a:pPr marL="171450" indent="-171450">
              <a:spcBef>
                <a:spcPts val="600"/>
              </a:spcBef>
              <a:buFont typeface="Arial" charset="0"/>
              <a:buChar char="•"/>
            </a:pPr>
            <a:r>
              <a:rPr lang="zh-CN" altLang="en-US" sz="1200" dirty="0">
                <a:solidFill>
                  <a:schemeClr val="tx2"/>
                </a:solidFill>
              </a:rPr>
              <a:t>在将数据写入驱动器之前，在软件层中实施加密</a:t>
            </a:r>
          </a:p>
          <a:p>
            <a:pPr marL="171450" indent="-171450">
              <a:spcBef>
                <a:spcPts val="600"/>
              </a:spcBef>
              <a:buFont typeface="Arial" charset="0"/>
              <a:buChar char="•"/>
            </a:pPr>
            <a:r>
              <a:rPr lang="zh-CN" altLang="en-US" sz="1200" dirty="0">
                <a:solidFill>
                  <a:schemeClr val="tx2"/>
                </a:solidFill>
              </a:rPr>
              <a:t>无需专门的硬件</a:t>
            </a:r>
          </a:p>
          <a:p>
            <a:pPr marL="171450" indent="-171450">
              <a:spcBef>
                <a:spcPts val="600"/>
              </a:spcBef>
              <a:buFont typeface="Arial" charset="0"/>
              <a:buChar char="•"/>
            </a:pPr>
            <a:r>
              <a:rPr lang="zh-CN" altLang="en-US" sz="1200" dirty="0">
                <a:solidFill>
                  <a:schemeClr val="tx2"/>
                </a:solidFill>
              </a:rPr>
              <a:t>新磁盘技术在发布时可轻松支持</a:t>
            </a:r>
            <a:r>
              <a:rPr lang="en-US" sz="1200" dirty="0" err="1">
                <a:solidFill>
                  <a:schemeClr val="tx2"/>
                </a:solidFill>
              </a:rPr>
              <a:t>vSAN</a:t>
            </a:r>
            <a:r>
              <a:rPr lang="zh-CN" altLang="en-US" sz="1200" dirty="0">
                <a:solidFill>
                  <a:schemeClr val="tx2"/>
                </a:solidFill>
              </a:rPr>
              <a:t>加密</a:t>
            </a:r>
            <a:endParaRPr lang="en-US" sz="1200" dirty="0">
              <a:solidFill>
                <a:schemeClr val="tx2"/>
              </a:solidFill>
            </a:endParaRPr>
          </a:p>
        </p:txBody>
      </p:sp>
      <p:sp>
        <p:nvSpPr>
          <p:cNvPr id="46" name="Rectangle 45"/>
          <p:cNvSpPr/>
          <p:nvPr/>
        </p:nvSpPr>
        <p:spPr>
          <a:xfrm>
            <a:off x="407504" y="4373702"/>
            <a:ext cx="4065105" cy="276999"/>
          </a:xfrm>
          <a:prstGeom prst="rect">
            <a:avLst/>
          </a:prstGeom>
        </p:spPr>
        <p:txBody>
          <a:bodyPr wrap="square">
            <a:spAutoFit/>
          </a:bodyPr>
          <a:lstStyle/>
          <a:p>
            <a:pPr marL="171450" indent="-171450">
              <a:spcBef>
                <a:spcPts val="600"/>
              </a:spcBef>
              <a:buFont typeface="Arial" charset="0"/>
              <a:buChar char="•"/>
            </a:pPr>
            <a:r>
              <a:rPr lang="zh-CN" altLang="en-US" sz="1200" dirty="0"/>
              <a:t>加密是在昂贵的自加密驱动器中实现的</a:t>
            </a:r>
            <a:endParaRPr lang="en-US" sz="1200" dirty="0">
              <a:solidFill>
                <a:schemeClr val="tx2"/>
              </a:solidFill>
            </a:endParaRPr>
          </a:p>
        </p:txBody>
      </p:sp>
      <p:sp>
        <p:nvSpPr>
          <p:cNvPr id="47" name="Rectangle 46"/>
          <p:cNvSpPr/>
          <p:nvPr/>
        </p:nvSpPr>
        <p:spPr>
          <a:xfrm>
            <a:off x="0" y="5522429"/>
            <a:ext cx="12188825" cy="861477"/>
          </a:xfrm>
          <a:prstGeom prst="rect">
            <a:avLst/>
          </a:prstGeom>
          <a:solidFill>
            <a:schemeClr val="accent1"/>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000" dirty="0" err="1">
                <a:solidFill>
                  <a:schemeClr val="bg1"/>
                </a:solidFill>
              </a:rPr>
              <a:t>vSAN</a:t>
            </a:r>
            <a:r>
              <a:rPr lang="en-US" sz="2000" dirty="0">
                <a:solidFill>
                  <a:schemeClr val="bg1"/>
                </a:solidFill>
              </a:rPr>
              <a:t> reduces Price of encryption by 70% per GB. </a:t>
            </a:r>
          </a:p>
          <a:p>
            <a:pPr algn="ctr"/>
            <a:r>
              <a:rPr lang="en-US" sz="2000" dirty="0">
                <a:solidFill>
                  <a:schemeClr val="bg1"/>
                </a:solidFill>
              </a:rPr>
              <a:t>Cisco </a:t>
            </a:r>
            <a:r>
              <a:rPr lang="en-US" sz="2000" dirty="0" err="1">
                <a:solidFill>
                  <a:schemeClr val="bg1"/>
                </a:solidFill>
              </a:rPr>
              <a:t>HyperFlex</a:t>
            </a:r>
            <a:r>
              <a:rPr lang="en-US" sz="2000" dirty="0">
                <a:solidFill>
                  <a:schemeClr val="bg1"/>
                </a:solidFill>
              </a:rPr>
              <a:t> does not support native software-based encryption.</a:t>
            </a:r>
          </a:p>
        </p:txBody>
      </p:sp>
      <p:sp>
        <p:nvSpPr>
          <p:cNvPr id="48" name="Frame 47"/>
          <p:cNvSpPr/>
          <p:nvPr/>
        </p:nvSpPr>
        <p:spPr>
          <a:xfrm>
            <a:off x="257324" y="997820"/>
            <a:ext cx="4395335" cy="4335690"/>
          </a:xfrm>
          <a:prstGeom prst="frame">
            <a:avLst>
              <a:gd name="adj1" fmla="val 340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9" name="Frame 48"/>
          <p:cNvSpPr/>
          <p:nvPr/>
        </p:nvSpPr>
        <p:spPr>
          <a:xfrm>
            <a:off x="7239822" y="997820"/>
            <a:ext cx="4395335" cy="4335690"/>
          </a:xfrm>
          <a:prstGeom prst="frame">
            <a:avLst>
              <a:gd name="adj1" fmla="val 34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55502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88778" y="1383788"/>
            <a:ext cx="5002412" cy="4767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4" name="Title 3"/>
          <p:cNvSpPr>
            <a:spLocks noGrp="1"/>
          </p:cNvSpPr>
          <p:nvPr>
            <p:ph type="title"/>
          </p:nvPr>
        </p:nvSpPr>
        <p:spPr>
          <a:xfrm>
            <a:off x="324979" y="412751"/>
            <a:ext cx="11001004" cy="381000"/>
          </a:xfrm>
        </p:spPr>
        <p:txBody>
          <a:bodyPr/>
          <a:lstStyle/>
          <a:p>
            <a:r>
              <a:rPr lang="en-US" sz="2400" dirty="0"/>
              <a:t>Cisco </a:t>
            </a:r>
            <a:r>
              <a:rPr lang="en-US" sz="2400" dirty="0" err="1"/>
              <a:t>HyperFlex</a:t>
            </a:r>
            <a:r>
              <a:rPr lang="en-US" sz="2400" dirty="0"/>
              <a:t> </a:t>
            </a:r>
            <a:r>
              <a:rPr lang="zh-CN" altLang="en-US" sz="2400" dirty="0"/>
              <a:t>不支持纠删码</a:t>
            </a:r>
            <a:r>
              <a:rPr lang="en-US" sz="2400" dirty="0"/>
              <a:t> (RAID5/RAID6)</a:t>
            </a:r>
          </a:p>
        </p:txBody>
      </p:sp>
      <p:sp>
        <p:nvSpPr>
          <p:cNvPr id="28" name="TextBox 27"/>
          <p:cNvSpPr txBox="1"/>
          <p:nvPr/>
        </p:nvSpPr>
        <p:spPr>
          <a:xfrm>
            <a:off x="6601573" y="1372776"/>
            <a:ext cx="4045520" cy="523084"/>
          </a:xfrm>
          <a:prstGeom prst="rect">
            <a:avLst/>
          </a:prstGeom>
          <a:noFill/>
        </p:spPr>
        <p:txBody>
          <a:bodyPr wrap="square" rtlCol="0">
            <a:spAutoFit/>
          </a:bodyPr>
          <a:lstStyle/>
          <a:p>
            <a:pPr algn="ctr"/>
            <a:r>
              <a:rPr lang="en-US" sz="2799">
                <a:solidFill>
                  <a:schemeClr val="accent1"/>
                </a:solidFill>
              </a:rPr>
              <a:t>vSAN RAID5/RAID6</a:t>
            </a:r>
          </a:p>
        </p:txBody>
      </p:sp>
      <p:sp>
        <p:nvSpPr>
          <p:cNvPr id="20" name="Frame 19"/>
          <p:cNvSpPr/>
          <p:nvPr/>
        </p:nvSpPr>
        <p:spPr>
          <a:xfrm>
            <a:off x="5996481" y="1232478"/>
            <a:ext cx="5255708" cy="5025281"/>
          </a:xfrm>
          <a:prstGeom prst="frame">
            <a:avLst>
              <a:gd name="adj1" fmla="val 29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solidFill>
            </a:endParaRPr>
          </a:p>
        </p:txBody>
      </p:sp>
      <p:sp>
        <p:nvSpPr>
          <p:cNvPr id="22" name="Frame 21"/>
          <p:cNvSpPr/>
          <p:nvPr/>
        </p:nvSpPr>
        <p:spPr>
          <a:xfrm>
            <a:off x="595146" y="1232478"/>
            <a:ext cx="5255708" cy="5025281"/>
          </a:xfrm>
          <a:prstGeom prst="frame">
            <a:avLst>
              <a:gd name="adj1" fmla="val 295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solidFill>
            </a:endParaRPr>
          </a:p>
        </p:txBody>
      </p:sp>
      <p:sp>
        <p:nvSpPr>
          <p:cNvPr id="23" name="TextBox 22"/>
          <p:cNvSpPr txBox="1"/>
          <p:nvPr/>
        </p:nvSpPr>
        <p:spPr>
          <a:xfrm>
            <a:off x="2146300" y="1664196"/>
            <a:ext cx="1990859" cy="523092"/>
          </a:xfrm>
          <a:prstGeom prst="rect">
            <a:avLst/>
          </a:prstGeom>
          <a:noFill/>
        </p:spPr>
        <p:txBody>
          <a:bodyPr wrap="square" rtlCol="0">
            <a:spAutoFit/>
          </a:bodyPr>
          <a:lstStyle/>
          <a:p>
            <a:pPr algn="ctr"/>
            <a:r>
              <a:rPr lang="en-US" sz="2799" dirty="0"/>
              <a:t>HyperFlex</a:t>
            </a:r>
          </a:p>
        </p:txBody>
      </p:sp>
      <p:sp>
        <p:nvSpPr>
          <p:cNvPr id="24" name="TextBox 23"/>
          <p:cNvSpPr txBox="1"/>
          <p:nvPr/>
        </p:nvSpPr>
        <p:spPr>
          <a:xfrm>
            <a:off x="2385016" y="2890146"/>
            <a:ext cx="1675963" cy="338554"/>
          </a:xfrm>
          <a:prstGeom prst="rect">
            <a:avLst/>
          </a:prstGeom>
          <a:noFill/>
        </p:spPr>
        <p:txBody>
          <a:bodyPr wrap="square" rtlCol="0">
            <a:spAutoFit/>
          </a:bodyPr>
          <a:lstStyle/>
          <a:p>
            <a:pPr algn="ctr"/>
            <a:r>
              <a:rPr lang="en-US" sz="1600">
                <a:solidFill>
                  <a:schemeClr val="tx2"/>
                </a:solidFill>
              </a:rPr>
              <a:t>No Equivalent</a:t>
            </a:r>
          </a:p>
        </p:txBody>
      </p:sp>
      <p:sp>
        <p:nvSpPr>
          <p:cNvPr id="25" name="Rectangle 24"/>
          <p:cNvSpPr/>
          <p:nvPr/>
        </p:nvSpPr>
        <p:spPr>
          <a:xfrm>
            <a:off x="2308836" y="2355397"/>
            <a:ext cx="1828324" cy="20879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66" name="TextBox 65"/>
          <p:cNvSpPr txBox="1"/>
          <p:nvPr/>
        </p:nvSpPr>
        <p:spPr>
          <a:xfrm>
            <a:off x="6305026" y="4663482"/>
            <a:ext cx="4786164" cy="1309276"/>
          </a:xfrm>
          <a:prstGeom prst="rect">
            <a:avLst/>
          </a:prstGeom>
          <a:noFill/>
        </p:spPr>
        <p:txBody>
          <a:bodyPr wrap="square" lIns="0" tIns="0" rIns="0" bIns="0" rtlCol="0">
            <a:noAutofit/>
          </a:bodyPr>
          <a:lstStyle/>
          <a:p>
            <a:pPr marL="171450" indent="-171450">
              <a:lnSpc>
                <a:spcPct val="90000"/>
              </a:lnSpc>
              <a:spcBef>
                <a:spcPts val="600"/>
              </a:spcBef>
              <a:buFont typeface="Arial" charset="0"/>
              <a:buChar char="•"/>
            </a:pPr>
            <a:r>
              <a:rPr lang="zh-CN" altLang="en-US" sz="1200" dirty="0"/>
              <a:t>支持不同的</a:t>
            </a:r>
            <a:r>
              <a:rPr lang="en-US" altLang="zh-CN" sz="1200" dirty="0"/>
              <a:t>RAID</a:t>
            </a:r>
            <a:r>
              <a:rPr lang="zh-CN" altLang="en-US" sz="1200" dirty="0"/>
              <a:t>级别（</a:t>
            </a:r>
            <a:r>
              <a:rPr lang="en-US" altLang="zh-CN" sz="1200" dirty="0"/>
              <a:t>0/1/5/6</a:t>
            </a:r>
            <a:r>
              <a:rPr lang="zh-CN" altLang="en-US" sz="1200" dirty="0"/>
              <a:t>）。 全部用软件。 没有硬件依赖</a:t>
            </a:r>
            <a:endParaRPr lang="en-US" altLang="zh-CN" sz="1200" dirty="0"/>
          </a:p>
          <a:p>
            <a:pPr marL="171450" indent="-171450">
              <a:lnSpc>
                <a:spcPct val="90000"/>
              </a:lnSpc>
              <a:spcBef>
                <a:spcPts val="600"/>
              </a:spcBef>
              <a:buFont typeface="Arial" charset="0"/>
              <a:buChar char="•"/>
            </a:pPr>
            <a:r>
              <a:rPr lang="zh-CN" altLang="en-US" sz="1200" dirty="0"/>
              <a:t>可通过</a:t>
            </a:r>
            <a:r>
              <a:rPr lang="en-US" altLang="zh-CN" sz="1200" dirty="0"/>
              <a:t>SPBM</a:t>
            </a:r>
            <a:r>
              <a:rPr lang="zh-CN" altLang="en-US" sz="1200" dirty="0"/>
              <a:t>配置</a:t>
            </a:r>
            <a:r>
              <a:rPr lang="en-US" altLang="zh-CN" sz="1200" dirty="0"/>
              <a:t>RAID</a:t>
            </a:r>
            <a:r>
              <a:rPr lang="zh-CN" altLang="en-US" sz="1200" dirty="0"/>
              <a:t>选项</a:t>
            </a:r>
            <a:endParaRPr lang="en-US" altLang="zh-CN" sz="1200" dirty="0"/>
          </a:p>
          <a:p>
            <a:pPr marL="171450" indent="-171450">
              <a:lnSpc>
                <a:spcPct val="90000"/>
              </a:lnSpc>
              <a:spcBef>
                <a:spcPts val="600"/>
              </a:spcBef>
              <a:buFont typeface="Arial" charset="0"/>
              <a:buChar char="•"/>
            </a:pPr>
            <a:r>
              <a:rPr lang="en-US" altLang="zh-CN" sz="1200" dirty="0"/>
              <a:t>Raid 5/6</a:t>
            </a:r>
            <a:r>
              <a:rPr lang="zh-CN" altLang="en-US" sz="1200" dirty="0"/>
              <a:t>可节省</a:t>
            </a:r>
            <a:r>
              <a:rPr lang="en-US" altLang="zh-CN" sz="1200" dirty="0"/>
              <a:t>2x-3x</a:t>
            </a:r>
            <a:r>
              <a:rPr lang="zh-CN" altLang="en-US" sz="1200" dirty="0"/>
              <a:t>的存储空间</a:t>
            </a:r>
            <a:endParaRPr lang="en-US" sz="1200" dirty="0">
              <a:solidFill>
                <a:schemeClr val="tx2"/>
              </a:solidFill>
            </a:endParaRPr>
          </a:p>
        </p:txBody>
      </p:sp>
      <p:pic>
        <p:nvPicPr>
          <p:cNvPr id="67" name="Picture 66"/>
          <p:cNvPicPr>
            <a:picLocks noChangeAspect="1"/>
          </p:cNvPicPr>
          <p:nvPr/>
        </p:nvPicPr>
        <p:blipFill>
          <a:blip r:embed="rId3"/>
          <a:stretch>
            <a:fillRect/>
          </a:stretch>
        </p:blipFill>
        <p:spPr>
          <a:xfrm>
            <a:off x="6716712" y="2204275"/>
            <a:ext cx="3419029" cy="983425"/>
          </a:xfrm>
          <a:prstGeom prst="rect">
            <a:avLst/>
          </a:prstGeom>
        </p:spPr>
      </p:pic>
      <p:pic>
        <p:nvPicPr>
          <p:cNvPr id="68" name="Picture 67"/>
          <p:cNvPicPr>
            <a:picLocks noChangeAspect="1"/>
          </p:cNvPicPr>
          <p:nvPr/>
        </p:nvPicPr>
        <p:blipFill>
          <a:blip r:embed="rId4"/>
          <a:stretch>
            <a:fillRect/>
          </a:stretch>
        </p:blipFill>
        <p:spPr>
          <a:xfrm>
            <a:off x="6716712" y="3263900"/>
            <a:ext cx="3419029" cy="898175"/>
          </a:xfrm>
          <a:prstGeom prst="rect">
            <a:avLst/>
          </a:prstGeom>
        </p:spPr>
      </p:pic>
      <p:sp>
        <p:nvSpPr>
          <p:cNvPr id="13" name="TextBox 12"/>
          <p:cNvSpPr txBox="1"/>
          <p:nvPr/>
        </p:nvSpPr>
        <p:spPr>
          <a:xfrm>
            <a:off x="1060479" y="5067517"/>
            <a:ext cx="4574656" cy="1027110"/>
          </a:xfrm>
          <a:prstGeom prst="rect">
            <a:avLst/>
          </a:prstGeom>
          <a:noFill/>
        </p:spPr>
        <p:txBody>
          <a:bodyPr wrap="square" lIns="0" tIns="0" rIns="0" bIns="0" rtlCol="0">
            <a:noAutofit/>
          </a:bodyPr>
          <a:lstStyle/>
          <a:p>
            <a:pPr marL="171450" indent="-171450">
              <a:lnSpc>
                <a:spcPct val="90000"/>
              </a:lnSpc>
              <a:spcBef>
                <a:spcPts val="600"/>
              </a:spcBef>
              <a:buFont typeface="Arial" charset="0"/>
              <a:buChar char="•"/>
            </a:pPr>
            <a:r>
              <a:rPr lang="zh-CN" altLang="en-US" sz="1200" dirty="0">
                <a:solidFill>
                  <a:schemeClr val="tx2"/>
                </a:solidFill>
              </a:rPr>
              <a:t>客户只能选择</a:t>
            </a:r>
            <a:r>
              <a:rPr lang="en-US" altLang="zh-CN" sz="1200" dirty="0">
                <a:solidFill>
                  <a:schemeClr val="tx2"/>
                </a:solidFill>
              </a:rPr>
              <a:t>2</a:t>
            </a:r>
            <a:r>
              <a:rPr lang="zh-CN" altLang="en-US" sz="1200" dirty="0">
                <a:solidFill>
                  <a:schemeClr val="tx2"/>
                </a:solidFill>
              </a:rPr>
              <a:t>份数据或</a:t>
            </a:r>
            <a:r>
              <a:rPr lang="en-US" altLang="zh-CN" sz="1200" dirty="0">
                <a:solidFill>
                  <a:schemeClr val="tx2"/>
                </a:solidFill>
              </a:rPr>
              <a:t>3</a:t>
            </a:r>
            <a:r>
              <a:rPr lang="zh-CN" altLang="en-US" sz="1200" dirty="0">
                <a:solidFill>
                  <a:schemeClr val="tx2"/>
                </a:solidFill>
              </a:rPr>
              <a:t>份数据</a:t>
            </a:r>
            <a:endParaRPr lang="en-US" altLang="zh-CN" sz="1200" dirty="0">
              <a:solidFill>
                <a:schemeClr val="tx2"/>
              </a:solidFill>
            </a:endParaRPr>
          </a:p>
          <a:p>
            <a:pPr marL="171450" indent="-171450">
              <a:lnSpc>
                <a:spcPct val="90000"/>
              </a:lnSpc>
              <a:spcBef>
                <a:spcPts val="600"/>
              </a:spcBef>
              <a:buFont typeface="Arial" charset="0"/>
              <a:buChar char="•"/>
            </a:pPr>
            <a:r>
              <a:rPr lang="zh-CN" altLang="en-US" sz="1200" dirty="0"/>
              <a:t>与</a:t>
            </a:r>
            <a:r>
              <a:rPr lang="en-US" altLang="zh-CN" sz="1200" dirty="0"/>
              <a:t>RAID5 / RAID6</a:t>
            </a:r>
            <a:r>
              <a:rPr lang="zh-CN" altLang="en-US" sz="1200" dirty="0"/>
              <a:t>相比，存储容量大幅增加</a:t>
            </a:r>
            <a:endParaRPr lang="en-US" sz="1200" dirty="0">
              <a:solidFill>
                <a:schemeClr val="tx2"/>
              </a:solidFill>
            </a:endParaRPr>
          </a:p>
        </p:txBody>
      </p:sp>
    </p:spTree>
    <p:extLst>
      <p:ext uri="{BB962C8B-B14F-4D97-AF65-F5344CB8AC3E}">
        <p14:creationId xmlns:p14="http://schemas.microsoft.com/office/powerpoint/2010/main" val="17732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88778" y="1371088"/>
            <a:ext cx="5002412" cy="4767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4" name="Title 3"/>
          <p:cNvSpPr>
            <a:spLocks noGrp="1"/>
          </p:cNvSpPr>
          <p:nvPr>
            <p:ph type="title"/>
          </p:nvPr>
        </p:nvSpPr>
        <p:spPr/>
        <p:txBody>
          <a:bodyPr/>
          <a:lstStyle/>
          <a:p>
            <a:r>
              <a:rPr lang="en-US" altLang="zh-CN" dirty="0"/>
              <a:t>Cisco </a:t>
            </a:r>
            <a:r>
              <a:rPr lang="en-US" altLang="zh-CN" dirty="0" err="1"/>
              <a:t>HyperFlex</a:t>
            </a:r>
            <a:r>
              <a:rPr lang="zh-CN" altLang="en-US" dirty="0"/>
              <a:t>不支持</a:t>
            </a:r>
            <a:r>
              <a:rPr lang="en-US" altLang="zh-CN" dirty="0"/>
              <a:t>SPBM</a:t>
            </a:r>
            <a:r>
              <a:rPr lang="zh-CN" altLang="en-US" dirty="0"/>
              <a:t>和</a:t>
            </a:r>
            <a:r>
              <a:rPr lang="en-US" altLang="zh-CN" dirty="0"/>
              <a:t>QoS</a:t>
            </a:r>
            <a:endParaRPr lang="en-US" dirty="0"/>
          </a:p>
        </p:txBody>
      </p:sp>
      <p:sp>
        <p:nvSpPr>
          <p:cNvPr id="28" name="TextBox 27"/>
          <p:cNvSpPr txBox="1"/>
          <p:nvPr/>
        </p:nvSpPr>
        <p:spPr>
          <a:xfrm>
            <a:off x="6601573" y="1360076"/>
            <a:ext cx="4045520" cy="523084"/>
          </a:xfrm>
          <a:prstGeom prst="rect">
            <a:avLst/>
          </a:prstGeom>
          <a:noFill/>
        </p:spPr>
        <p:txBody>
          <a:bodyPr wrap="square" rtlCol="0">
            <a:spAutoFit/>
          </a:bodyPr>
          <a:lstStyle/>
          <a:p>
            <a:pPr algn="ctr"/>
            <a:r>
              <a:rPr lang="en-US" sz="2799">
                <a:solidFill>
                  <a:schemeClr val="accent1"/>
                </a:solidFill>
              </a:rPr>
              <a:t>vSAN</a:t>
            </a:r>
          </a:p>
        </p:txBody>
      </p:sp>
      <p:sp>
        <p:nvSpPr>
          <p:cNvPr id="20" name="Frame 19"/>
          <p:cNvSpPr/>
          <p:nvPr/>
        </p:nvSpPr>
        <p:spPr>
          <a:xfrm>
            <a:off x="5996481" y="1219778"/>
            <a:ext cx="5255708" cy="5025281"/>
          </a:xfrm>
          <a:prstGeom prst="frame">
            <a:avLst>
              <a:gd name="adj1" fmla="val 29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solidFill>
            </a:endParaRPr>
          </a:p>
        </p:txBody>
      </p:sp>
      <p:sp>
        <p:nvSpPr>
          <p:cNvPr id="22" name="Frame 21"/>
          <p:cNvSpPr/>
          <p:nvPr/>
        </p:nvSpPr>
        <p:spPr>
          <a:xfrm>
            <a:off x="595146" y="1219778"/>
            <a:ext cx="5255708" cy="5025281"/>
          </a:xfrm>
          <a:prstGeom prst="frame">
            <a:avLst>
              <a:gd name="adj1" fmla="val 295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solidFill>
            </a:endParaRPr>
          </a:p>
        </p:txBody>
      </p:sp>
      <p:sp>
        <p:nvSpPr>
          <p:cNvPr id="23" name="TextBox 22"/>
          <p:cNvSpPr txBox="1"/>
          <p:nvPr/>
        </p:nvSpPr>
        <p:spPr>
          <a:xfrm>
            <a:off x="2146300" y="1651496"/>
            <a:ext cx="1990859" cy="523092"/>
          </a:xfrm>
          <a:prstGeom prst="rect">
            <a:avLst/>
          </a:prstGeom>
          <a:noFill/>
        </p:spPr>
        <p:txBody>
          <a:bodyPr wrap="square" rtlCol="0">
            <a:spAutoFit/>
          </a:bodyPr>
          <a:lstStyle/>
          <a:p>
            <a:pPr algn="ctr"/>
            <a:r>
              <a:rPr lang="en-US" sz="2799" dirty="0"/>
              <a:t>HyperFlex</a:t>
            </a:r>
          </a:p>
        </p:txBody>
      </p:sp>
      <p:sp>
        <p:nvSpPr>
          <p:cNvPr id="24" name="TextBox 23"/>
          <p:cNvSpPr txBox="1"/>
          <p:nvPr/>
        </p:nvSpPr>
        <p:spPr>
          <a:xfrm>
            <a:off x="2385016" y="2877446"/>
            <a:ext cx="1675963" cy="313932"/>
          </a:xfrm>
          <a:prstGeom prst="rect">
            <a:avLst/>
          </a:prstGeom>
          <a:noFill/>
        </p:spPr>
        <p:txBody>
          <a:bodyPr wrap="square" rtlCol="0">
            <a:spAutoFit/>
          </a:bodyPr>
          <a:lstStyle/>
          <a:p>
            <a:pPr marL="171450" indent="-171450">
              <a:lnSpc>
                <a:spcPct val="90000"/>
              </a:lnSpc>
              <a:spcBef>
                <a:spcPts val="600"/>
              </a:spcBef>
              <a:buFont typeface="Arial" charset="0"/>
              <a:buChar char="•"/>
            </a:pPr>
            <a:r>
              <a:rPr lang="en-US" sz="1600">
                <a:solidFill>
                  <a:schemeClr val="tx2"/>
                </a:solidFill>
              </a:rPr>
              <a:t>No Equivalent</a:t>
            </a:r>
          </a:p>
        </p:txBody>
      </p:sp>
      <p:sp>
        <p:nvSpPr>
          <p:cNvPr id="25" name="Rectangle 24"/>
          <p:cNvSpPr/>
          <p:nvPr/>
        </p:nvSpPr>
        <p:spPr>
          <a:xfrm>
            <a:off x="2308836" y="2342697"/>
            <a:ext cx="1828324" cy="20879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pic>
        <p:nvPicPr>
          <p:cNvPr id="13" name="Picture 12"/>
          <p:cNvPicPr>
            <a:picLocks noChangeAspect="1"/>
          </p:cNvPicPr>
          <p:nvPr/>
        </p:nvPicPr>
        <p:blipFill>
          <a:blip r:embed="rId3"/>
          <a:stretch>
            <a:fillRect/>
          </a:stretch>
        </p:blipFill>
        <p:spPr>
          <a:xfrm>
            <a:off x="6795275" y="2034470"/>
            <a:ext cx="3484076" cy="2736256"/>
          </a:xfrm>
          <a:prstGeom prst="rect">
            <a:avLst/>
          </a:prstGeom>
        </p:spPr>
      </p:pic>
    </p:spTree>
    <p:extLst>
      <p:ext uri="{BB962C8B-B14F-4D97-AF65-F5344CB8AC3E}">
        <p14:creationId xmlns:p14="http://schemas.microsoft.com/office/powerpoint/2010/main" val="1074511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lstStyle/>
          <a:p>
            <a:r>
              <a:rPr lang="en-US" altLang="zh-CN" dirty="0"/>
              <a:t>Cisco </a:t>
            </a:r>
            <a:r>
              <a:rPr lang="en-US" altLang="zh-CN" dirty="0" err="1"/>
              <a:t>HyperFlex</a:t>
            </a:r>
            <a:r>
              <a:rPr lang="zh-CN" altLang="en-US" dirty="0"/>
              <a:t>单集群节点数少，号称</a:t>
            </a:r>
            <a:r>
              <a:rPr lang="en-US" altLang="zh-CN" dirty="0"/>
              <a:t>64</a:t>
            </a:r>
            <a:r>
              <a:rPr lang="zh-CN" altLang="en-US" dirty="0"/>
              <a:t>台主机</a:t>
            </a:r>
            <a:endParaRPr lang="en-US" dirty="0"/>
          </a:p>
        </p:txBody>
      </p:sp>
      <p:sp>
        <p:nvSpPr>
          <p:cNvPr id="3" name="Footer Placeholder 2"/>
          <p:cNvSpPr>
            <a:spLocks noGrp="1"/>
          </p:cNvSpPr>
          <p:nvPr>
            <p:ph type="ftr" sz="quarter" idx="11"/>
          </p:nvPr>
        </p:nvSpPr>
        <p:spPr>
          <a:prstGeom prst="rect">
            <a:avLst/>
          </a:prstGeom>
        </p:spPr>
        <p:txBody>
          <a:bodyPr/>
          <a:lstStyle/>
          <a:p>
            <a:r>
              <a:rPr lang="en-US"/>
              <a:t>CONFIDENTIAL</a:t>
            </a:r>
          </a:p>
        </p:txBody>
      </p:sp>
      <p:sp>
        <p:nvSpPr>
          <p:cNvPr id="4" name="Slide Number Placeholder 3"/>
          <p:cNvSpPr>
            <a:spLocks noGrp="1"/>
          </p:cNvSpPr>
          <p:nvPr>
            <p:ph type="sldNum" sz="quarter" idx="12"/>
          </p:nvPr>
        </p:nvSpPr>
        <p:spPr>
          <a:prstGeom prst="rect">
            <a:avLst/>
          </a:prstGeom>
        </p:spPr>
        <p:txBody>
          <a:bodyPr/>
          <a:lstStyle/>
          <a:p>
            <a:fld id="{6EA6D8CF-3CDE-4807-BCD2-C9F2B831AAA5}" type="slidenum">
              <a:rPr lang="en-US" smtClean="0"/>
              <a:t>17</a:t>
            </a:fld>
            <a:endParaRPr lang="en-US"/>
          </a:p>
        </p:txBody>
      </p:sp>
      <p:sp>
        <p:nvSpPr>
          <p:cNvPr id="5" name="TextBox 4"/>
          <p:cNvSpPr txBox="1"/>
          <p:nvPr/>
        </p:nvSpPr>
        <p:spPr>
          <a:xfrm>
            <a:off x="8119638" y="2084139"/>
            <a:ext cx="1447423" cy="523084"/>
          </a:xfrm>
          <a:prstGeom prst="rect">
            <a:avLst/>
          </a:prstGeom>
          <a:noFill/>
        </p:spPr>
        <p:txBody>
          <a:bodyPr wrap="square" rtlCol="0">
            <a:spAutoFit/>
          </a:bodyPr>
          <a:lstStyle/>
          <a:p>
            <a:pPr algn="ctr"/>
            <a:r>
              <a:rPr lang="en-US" sz="2799">
                <a:solidFill>
                  <a:schemeClr val="accent1"/>
                </a:solidFill>
              </a:rPr>
              <a:t>vSAN</a:t>
            </a:r>
          </a:p>
        </p:txBody>
      </p:sp>
      <p:sp>
        <p:nvSpPr>
          <p:cNvPr id="6" name="TextBox 5"/>
          <p:cNvSpPr txBox="1"/>
          <p:nvPr/>
        </p:nvSpPr>
        <p:spPr>
          <a:xfrm>
            <a:off x="2019300" y="2087682"/>
            <a:ext cx="1938466" cy="523092"/>
          </a:xfrm>
          <a:prstGeom prst="rect">
            <a:avLst/>
          </a:prstGeom>
          <a:noFill/>
        </p:spPr>
        <p:txBody>
          <a:bodyPr wrap="square" rtlCol="0">
            <a:spAutoFit/>
          </a:bodyPr>
          <a:lstStyle/>
          <a:p>
            <a:pPr algn="ctr"/>
            <a:r>
              <a:rPr lang="en-US" sz="2799" dirty="0"/>
              <a:t>HyperFlex</a:t>
            </a:r>
          </a:p>
        </p:txBody>
      </p:sp>
      <p:sp>
        <p:nvSpPr>
          <p:cNvPr id="7" name="Rectangle 6"/>
          <p:cNvSpPr/>
          <p:nvPr/>
        </p:nvSpPr>
        <p:spPr>
          <a:xfrm>
            <a:off x="6903679" y="4662520"/>
            <a:ext cx="3879346" cy="501676"/>
          </a:xfrm>
          <a:prstGeom prst="rect">
            <a:avLst/>
          </a:prstGeom>
        </p:spPr>
        <p:txBody>
          <a:bodyPr wrap="square">
            <a:spAutoFit/>
          </a:bodyPr>
          <a:lstStyle/>
          <a:p>
            <a:pPr marL="171450" indent="-171450">
              <a:lnSpc>
                <a:spcPct val="90000"/>
              </a:lnSpc>
              <a:spcBef>
                <a:spcPts val="600"/>
              </a:spcBef>
              <a:buFont typeface="Arial" charset="0"/>
              <a:buChar char="•"/>
            </a:pPr>
            <a:r>
              <a:rPr lang="en-US" altLang="zh-CN" sz="1200" dirty="0" err="1"/>
              <a:t>vSAN</a:t>
            </a:r>
            <a:r>
              <a:rPr lang="zh-CN" altLang="en-US" sz="1200" dirty="0"/>
              <a:t>集群最多可扩展到</a:t>
            </a:r>
            <a:r>
              <a:rPr lang="en-US" altLang="zh-CN" sz="1200" dirty="0"/>
              <a:t>64</a:t>
            </a:r>
            <a:r>
              <a:rPr lang="zh-CN" altLang="en-US" sz="1200" dirty="0"/>
              <a:t>个节点</a:t>
            </a:r>
            <a:endParaRPr lang="en-US" altLang="zh-CN" sz="1200" dirty="0"/>
          </a:p>
          <a:p>
            <a:pPr marL="171450" indent="-171450">
              <a:lnSpc>
                <a:spcPct val="90000"/>
              </a:lnSpc>
              <a:spcBef>
                <a:spcPts val="600"/>
              </a:spcBef>
              <a:buFont typeface="Arial" charset="0"/>
              <a:buChar char="•"/>
            </a:pPr>
            <a:r>
              <a:rPr lang="zh-CN" altLang="en-US" sz="1200" dirty="0"/>
              <a:t>每个</a:t>
            </a:r>
            <a:r>
              <a:rPr lang="en-US" altLang="zh-CN" sz="1200" dirty="0" err="1"/>
              <a:t>vCenter</a:t>
            </a:r>
            <a:r>
              <a:rPr lang="zh-CN" altLang="en-US" sz="1200" dirty="0"/>
              <a:t>有</a:t>
            </a:r>
            <a:r>
              <a:rPr lang="en-US" altLang="zh-CN" sz="1200" dirty="0"/>
              <a:t>100</a:t>
            </a:r>
            <a:r>
              <a:rPr lang="zh-CN" altLang="en-US" sz="1200" dirty="0"/>
              <a:t>个集群</a:t>
            </a:r>
            <a:endParaRPr lang="en-US" sz="1200" dirty="0">
              <a:solidFill>
                <a:schemeClr val="tx2"/>
              </a:solidFill>
            </a:endParaRPr>
          </a:p>
        </p:txBody>
      </p:sp>
      <p:sp>
        <p:nvSpPr>
          <p:cNvPr id="8" name="Frame 7"/>
          <p:cNvSpPr/>
          <p:nvPr/>
        </p:nvSpPr>
        <p:spPr>
          <a:xfrm>
            <a:off x="610275" y="1838235"/>
            <a:ext cx="4951948" cy="4334561"/>
          </a:xfrm>
          <a:prstGeom prst="frame">
            <a:avLst>
              <a:gd name="adj1" fmla="val 340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solidFill>
            </a:endParaRPr>
          </a:p>
        </p:txBody>
      </p:sp>
      <p:sp>
        <p:nvSpPr>
          <p:cNvPr id="9" name="Frame 8"/>
          <p:cNvSpPr/>
          <p:nvPr/>
        </p:nvSpPr>
        <p:spPr>
          <a:xfrm>
            <a:off x="6052985" y="1838235"/>
            <a:ext cx="5580730" cy="4334561"/>
          </a:xfrm>
          <a:prstGeom prst="frame">
            <a:avLst>
              <a:gd name="adj1" fmla="val 34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solidFill>
            </a:endParaRPr>
          </a:p>
        </p:txBody>
      </p:sp>
      <p:grpSp>
        <p:nvGrpSpPr>
          <p:cNvPr id="206" name="Group 205"/>
          <p:cNvGrpSpPr/>
          <p:nvPr/>
        </p:nvGrpSpPr>
        <p:grpSpPr>
          <a:xfrm>
            <a:off x="6405837" y="3199311"/>
            <a:ext cx="4875026" cy="1103059"/>
            <a:chOff x="6468007" y="2565038"/>
            <a:chExt cx="4876296" cy="1103346"/>
          </a:xfrm>
        </p:grpSpPr>
        <p:pic>
          <p:nvPicPr>
            <p:cNvPr id="197" name="Picture 196"/>
            <p:cNvPicPr>
              <a:picLocks noChangeAspect="1"/>
            </p:cNvPicPr>
            <p:nvPr/>
          </p:nvPicPr>
          <p:blipFill>
            <a:blip r:embed="rId3"/>
            <a:stretch>
              <a:fillRect/>
            </a:stretch>
          </p:blipFill>
          <p:spPr>
            <a:xfrm>
              <a:off x="6468007" y="2565038"/>
              <a:ext cx="432959" cy="1103346"/>
            </a:xfrm>
            <a:prstGeom prst="rect">
              <a:avLst/>
            </a:prstGeom>
          </p:spPr>
        </p:pic>
        <p:pic>
          <p:nvPicPr>
            <p:cNvPr id="198" name="Picture 197"/>
            <p:cNvPicPr>
              <a:picLocks noChangeAspect="1"/>
            </p:cNvPicPr>
            <p:nvPr/>
          </p:nvPicPr>
          <p:blipFill>
            <a:blip r:embed="rId3"/>
            <a:stretch>
              <a:fillRect/>
            </a:stretch>
          </p:blipFill>
          <p:spPr>
            <a:xfrm>
              <a:off x="7023424" y="2565038"/>
              <a:ext cx="432959" cy="1103346"/>
            </a:xfrm>
            <a:prstGeom prst="rect">
              <a:avLst/>
            </a:prstGeom>
          </p:spPr>
        </p:pic>
        <p:pic>
          <p:nvPicPr>
            <p:cNvPr id="199" name="Picture 198"/>
            <p:cNvPicPr>
              <a:picLocks noChangeAspect="1"/>
            </p:cNvPicPr>
            <p:nvPr/>
          </p:nvPicPr>
          <p:blipFill>
            <a:blip r:embed="rId3"/>
            <a:stretch>
              <a:fillRect/>
            </a:stretch>
          </p:blipFill>
          <p:spPr>
            <a:xfrm>
              <a:off x="7578841" y="2565038"/>
              <a:ext cx="432959" cy="1103346"/>
            </a:xfrm>
            <a:prstGeom prst="rect">
              <a:avLst/>
            </a:prstGeom>
          </p:spPr>
        </p:pic>
        <p:pic>
          <p:nvPicPr>
            <p:cNvPr id="200" name="Picture 199"/>
            <p:cNvPicPr>
              <a:picLocks noChangeAspect="1"/>
            </p:cNvPicPr>
            <p:nvPr/>
          </p:nvPicPr>
          <p:blipFill>
            <a:blip r:embed="rId3"/>
            <a:stretch>
              <a:fillRect/>
            </a:stretch>
          </p:blipFill>
          <p:spPr>
            <a:xfrm>
              <a:off x="8134258" y="2565038"/>
              <a:ext cx="432959" cy="1103346"/>
            </a:xfrm>
            <a:prstGeom prst="rect">
              <a:avLst/>
            </a:prstGeom>
          </p:spPr>
        </p:pic>
        <p:pic>
          <p:nvPicPr>
            <p:cNvPr id="201" name="Picture 200"/>
            <p:cNvPicPr>
              <a:picLocks noChangeAspect="1"/>
            </p:cNvPicPr>
            <p:nvPr/>
          </p:nvPicPr>
          <p:blipFill>
            <a:blip r:embed="rId3"/>
            <a:stretch>
              <a:fillRect/>
            </a:stretch>
          </p:blipFill>
          <p:spPr>
            <a:xfrm>
              <a:off x="8689675" y="2565038"/>
              <a:ext cx="432959" cy="1103346"/>
            </a:xfrm>
            <a:prstGeom prst="rect">
              <a:avLst/>
            </a:prstGeom>
          </p:spPr>
        </p:pic>
        <p:pic>
          <p:nvPicPr>
            <p:cNvPr id="202" name="Picture 201"/>
            <p:cNvPicPr>
              <a:picLocks noChangeAspect="1"/>
            </p:cNvPicPr>
            <p:nvPr/>
          </p:nvPicPr>
          <p:blipFill>
            <a:blip r:embed="rId3"/>
            <a:stretch>
              <a:fillRect/>
            </a:stretch>
          </p:blipFill>
          <p:spPr>
            <a:xfrm>
              <a:off x="9245092" y="2565038"/>
              <a:ext cx="432959" cy="1103346"/>
            </a:xfrm>
            <a:prstGeom prst="rect">
              <a:avLst/>
            </a:prstGeom>
          </p:spPr>
        </p:pic>
        <p:pic>
          <p:nvPicPr>
            <p:cNvPr id="203" name="Picture 202"/>
            <p:cNvPicPr>
              <a:picLocks noChangeAspect="1"/>
            </p:cNvPicPr>
            <p:nvPr/>
          </p:nvPicPr>
          <p:blipFill>
            <a:blip r:embed="rId3"/>
            <a:stretch>
              <a:fillRect/>
            </a:stretch>
          </p:blipFill>
          <p:spPr>
            <a:xfrm>
              <a:off x="9800509" y="2565038"/>
              <a:ext cx="432959" cy="1103346"/>
            </a:xfrm>
            <a:prstGeom prst="rect">
              <a:avLst/>
            </a:prstGeom>
          </p:spPr>
        </p:pic>
        <p:pic>
          <p:nvPicPr>
            <p:cNvPr id="204" name="Picture 203"/>
            <p:cNvPicPr>
              <a:picLocks noChangeAspect="1"/>
            </p:cNvPicPr>
            <p:nvPr/>
          </p:nvPicPr>
          <p:blipFill>
            <a:blip r:embed="rId3"/>
            <a:stretch>
              <a:fillRect/>
            </a:stretch>
          </p:blipFill>
          <p:spPr>
            <a:xfrm>
              <a:off x="10355926" y="2565038"/>
              <a:ext cx="432959" cy="1103346"/>
            </a:xfrm>
            <a:prstGeom prst="rect">
              <a:avLst/>
            </a:prstGeom>
          </p:spPr>
        </p:pic>
        <p:pic>
          <p:nvPicPr>
            <p:cNvPr id="205" name="Picture 204"/>
            <p:cNvPicPr>
              <a:picLocks noChangeAspect="1"/>
            </p:cNvPicPr>
            <p:nvPr/>
          </p:nvPicPr>
          <p:blipFill>
            <a:blip r:embed="rId3"/>
            <a:stretch>
              <a:fillRect/>
            </a:stretch>
          </p:blipFill>
          <p:spPr>
            <a:xfrm>
              <a:off x="10911344" y="2565038"/>
              <a:ext cx="432959" cy="1103346"/>
            </a:xfrm>
            <a:prstGeom prst="rect">
              <a:avLst/>
            </a:prstGeom>
          </p:spPr>
        </p:pic>
      </p:grpSp>
      <p:sp>
        <p:nvSpPr>
          <p:cNvPr id="208" name="Rectangle 207"/>
          <p:cNvSpPr/>
          <p:nvPr/>
        </p:nvSpPr>
        <p:spPr>
          <a:xfrm>
            <a:off x="1014469" y="4673278"/>
            <a:ext cx="4143559" cy="1246495"/>
          </a:xfrm>
          <a:prstGeom prst="rect">
            <a:avLst/>
          </a:prstGeom>
        </p:spPr>
        <p:txBody>
          <a:bodyPr wrap="square">
            <a:spAutoFit/>
          </a:bodyPr>
          <a:lstStyle/>
          <a:p>
            <a:pPr>
              <a:spcBef>
                <a:spcPts val="600"/>
              </a:spcBef>
            </a:pPr>
            <a:r>
              <a:rPr lang="zh-CN" altLang="en-US" sz="1200" dirty="0"/>
              <a:t>规模非常有限：</a:t>
            </a:r>
            <a:endParaRPr lang="en-US" altLang="zh-CN" sz="1200" dirty="0"/>
          </a:p>
          <a:p>
            <a:pPr marL="171450" indent="-171450">
              <a:spcBef>
                <a:spcPts val="600"/>
              </a:spcBef>
              <a:buFont typeface="Arial" panose="020B0604020202020204" pitchFamily="34" charset="0"/>
              <a:buChar char="•"/>
            </a:pPr>
            <a:r>
              <a:rPr lang="zh-CN" altLang="en-US" sz="1200" dirty="0"/>
              <a:t>最小融合节点（每个群集）：</a:t>
            </a:r>
            <a:r>
              <a:rPr lang="en-US" altLang="zh-CN" sz="1200" dirty="0"/>
              <a:t>3</a:t>
            </a:r>
          </a:p>
          <a:p>
            <a:pPr marL="171450" indent="-171450">
              <a:spcBef>
                <a:spcPts val="600"/>
              </a:spcBef>
              <a:buFont typeface="Arial" panose="020B0604020202020204" pitchFamily="34" charset="0"/>
              <a:buChar char="•"/>
            </a:pPr>
            <a:r>
              <a:rPr lang="zh-CN" altLang="en-US" sz="1200" dirty="0"/>
              <a:t>最大融合节点（每个群集）：</a:t>
            </a:r>
            <a:r>
              <a:rPr lang="en-US" altLang="zh-CN" sz="1200" dirty="0"/>
              <a:t>32</a:t>
            </a:r>
          </a:p>
          <a:p>
            <a:pPr marL="171450" indent="-171450">
              <a:spcBef>
                <a:spcPts val="600"/>
              </a:spcBef>
              <a:buFont typeface="Arial" panose="020B0604020202020204" pitchFamily="34" charset="0"/>
              <a:buChar char="•"/>
            </a:pPr>
            <a:r>
              <a:rPr lang="zh-CN" altLang="en-US" sz="1200" dirty="0"/>
              <a:t>最大仅计算节点（每个群集）：</a:t>
            </a:r>
            <a:r>
              <a:rPr lang="en-US" altLang="zh-CN" sz="1200" dirty="0"/>
              <a:t>32</a:t>
            </a:r>
            <a:br>
              <a:rPr lang="en-US" sz="1200" dirty="0">
                <a:solidFill>
                  <a:schemeClr val="tx2"/>
                </a:solidFill>
              </a:rPr>
            </a:br>
            <a:endParaRPr lang="en-US" sz="1200" dirty="0">
              <a:solidFill>
                <a:schemeClr val="tx2"/>
              </a:solidFill>
            </a:endParaRPr>
          </a:p>
        </p:txBody>
      </p:sp>
      <p:grpSp>
        <p:nvGrpSpPr>
          <p:cNvPr id="2" name="Group 1"/>
          <p:cNvGrpSpPr/>
          <p:nvPr/>
        </p:nvGrpSpPr>
        <p:grpSpPr>
          <a:xfrm>
            <a:off x="1897120" y="3210469"/>
            <a:ext cx="2378258" cy="1104433"/>
            <a:chOff x="2555148" y="3210469"/>
            <a:chExt cx="2378258" cy="1104433"/>
          </a:xfrm>
        </p:grpSpPr>
        <p:pic>
          <p:nvPicPr>
            <p:cNvPr id="138" name="Picture 137"/>
            <p:cNvPicPr>
              <a:picLocks noChangeAspect="1"/>
            </p:cNvPicPr>
            <p:nvPr/>
          </p:nvPicPr>
          <p:blipFill>
            <a:blip r:embed="rId4"/>
            <a:stretch>
              <a:fillRect/>
            </a:stretch>
          </p:blipFill>
          <p:spPr>
            <a:xfrm>
              <a:off x="2555148" y="3210469"/>
              <a:ext cx="433385" cy="1104433"/>
            </a:xfrm>
            <a:prstGeom prst="rect">
              <a:avLst/>
            </a:prstGeom>
          </p:spPr>
        </p:pic>
        <p:pic>
          <p:nvPicPr>
            <p:cNvPr id="22" name="Picture 21"/>
            <p:cNvPicPr>
              <a:picLocks noChangeAspect="1"/>
            </p:cNvPicPr>
            <p:nvPr/>
          </p:nvPicPr>
          <p:blipFill>
            <a:blip r:embed="rId4"/>
            <a:stretch>
              <a:fillRect/>
            </a:stretch>
          </p:blipFill>
          <p:spPr>
            <a:xfrm>
              <a:off x="3203439" y="3210469"/>
              <a:ext cx="433385" cy="1104433"/>
            </a:xfrm>
            <a:prstGeom prst="rect">
              <a:avLst/>
            </a:prstGeom>
          </p:spPr>
        </p:pic>
        <p:pic>
          <p:nvPicPr>
            <p:cNvPr id="23" name="Picture 22"/>
            <p:cNvPicPr>
              <a:picLocks noChangeAspect="1"/>
            </p:cNvPicPr>
            <p:nvPr/>
          </p:nvPicPr>
          <p:blipFill>
            <a:blip r:embed="rId4"/>
            <a:stretch>
              <a:fillRect/>
            </a:stretch>
          </p:blipFill>
          <p:spPr>
            <a:xfrm>
              <a:off x="3851730" y="3210469"/>
              <a:ext cx="433385" cy="1104433"/>
            </a:xfrm>
            <a:prstGeom prst="rect">
              <a:avLst/>
            </a:prstGeom>
          </p:spPr>
        </p:pic>
        <p:pic>
          <p:nvPicPr>
            <p:cNvPr id="24" name="Picture 23"/>
            <p:cNvPicPr>
              <a:picLocks noChangeAspect="1"/>
            </p:cNvPicPr>
            <p:nvPr/>
          </p:nvPicPr>
          <p:blipFill>
            <a:blip r:embed="rId4"/>
            <a:stretch>
              <a:fillRect/>
            </a:stretch>
          </p:blipFill>
          <p:spPr>
            <a:xfrm>
              <a:off x="4500021" y="3210469"/>
              <a:ext cx="433385" cy="1104433"/>
            </a:xfrm>
            <a:prstGeom prst="rect">
              <a:avLst/>
            </a:prstGeom>
          </p:spPr>
        </p:pic>
      </p:grpSp>
    </p:spTree>
    <p:extLst>
      <p:ext uri="{BB962C8B-B14F-4D97-AF65-F5344CB8AC3E}">
        <p14:creationId xmlns:p14="http://schemas.microsoft.com/office/powerpoint/2010/main" val="660289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674" y="299066"/>
            <a:ext cx="11397332" cy="700366"/>
          </a:xfrm>
        </p:spPr>
        <p:txBody>
          <a:bodyPr>
            <a:normAutofit fontScale="90000"/>
          </a:bodyPr>
          <a:lstStyle/>
          <a:p>
            <a:br>
              <a:rPr lang="en-US" sz="2400" dirty="0"/>
            </a:br>
            <a:r>
              <a:rPr lang="en-US" sz="2400" dirty="0"/>
              <a:t>88/5000</a:t>
            </a:r>
            <a:br>
              <a:rPr lang="en-US" sz="2400" dirty="0"/>
            </a:br>
            <a:r>
              <a:rPr lang="en-US" altLang="zh-CN" sz="2400" dirty="0"/>
              <a:t>Cisco </a:t>
            </a:r>
            <a:r>
              <a:rPr lang="en-US" altLang="zh-CN" sz="2400" dirty="0" err="1"/>
              <a:t>HyperFlex</a:t>
            </a:r>
            <a:r>
              <a:rPr lang="zh-CN" altLang="en-US" sz="2400" dirty="0"/>
              <a:t>在群集部署时强制复制因素 </a:t>
            </a:r>
            <a:r>
              <a:rPr lang="en-US" altLang="zh-CN" sz="2400" dirty="0"/>
              <a:t>- </a:t>
            </a:r>
            <a:r>
              <a:rPr lang="zh-CN" altLang="en-US" sz="2400" dirty="0"/>
              <a:t>无法更改！</a:t>
            </a:r>
          </a:p>
        </p:txBody>
      </p:sp>
      <p:sp>
        <p:nvSpPr>
          <p:cNvPr id="3" name="Slide Number Placeholder 2"/>
          <p:cNvSpPr>
            <a:spLocks noGrp="1"/>
          </p:cNvSpPr>
          <p:nvPr>
            <p:ph type="sldNum" sz="quarter" idx="12"/>
          </p:nvPr>
        </p:nvSpPr>
        <p:spPr/>
        <p:txBody>
          <a:bodyPr/>
          <a:lstStyle/>
          <a:p>
            <a:fld id="{0A4E3245-BC9A-1C4D-9674-4E777B772434}" type="slidenum">
              <a:rPr lang="en-US" smtClean="0">
                <a:solidFill>
                  <a:prstClr val="white"/>
                </a:solidFill>
              </a:rPr>
              <a:pPr/>
              <a:t>18</a:t>
            </a:fld>
            <a:endParaRPr lang="en-US">
              <a:solidFill>
                <a:prstClr val="white"/>
              </a:solidFill>
            </a:endParaRPr>
          </a:p>
        </p:txBody>
      </p:sp>
      <p:sp>
        <p:nvSpPr>
          <p:cNvPr id="4" name="Frame 3"/>
          <p:cNvSpPr/>
          <p:nvPr/>
        </p:nvSpPr>
        <p:spPr>
          <a:xfrm>
            <a:off x="635674" y="1496697"/>
            <a:ext cx="5193361" cy="4673599"/>
          </a:xfrm>
          <a:prstGeom prst="frame">
            <a:avLst>
              <a:gd name="adj1" fmla="val 340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solidFill>
            </a:endParaRPr>
          </a:p>
        </p:txBody>
      </p:sp>
      <p:sp>
        <p:nvSpPr>
          <p:cNvPr id="5" name="TextBox 4"/>
          <p:cNvSpPr txBox="1"/>
          <p:nvPr/>
        </p:nvSpPr>
        <p:spPr>
          <a:xfrm>
            <a:off x="2019300" y="1681282"/>
            <a:ext cx="1938466" cy="523092"/>
          </a:xfrm>
          <a:prstGeom prst="rect">
            <a:avLst/>
          </a:prstGeom>
          <a:noFill/>
        </p:spPr>
        <p:txBody>
          <a:bodyPr wrap="square" rtlCol="0">
            <a:spAutoFit/>
          </a:bodyPr>
          <a:lstStyle/>
          <a:p>
            <a:pPr algn="ctr"/>
            <a:r>
              <a:rPr lang="en-US" sz="2799" dirty="0"/>
              <a:t>HyperFlex</a:t>
            </a:r>
          </a:p>
        </p:txBody>
      </p:sp>
      <p:sp>
        <p:nvSpPr>
          <p:cNvPr id="6" name="Frame 5"/>
          <p:cNvSpPr/>
          <p:nvPr/>
        </p:nvSpPr>
        <p:spPr>
          <a:xfrm>
            <a:off x="6146620" y="1496697"/>
            <a:ext cx="5580730" cy="4673599"/>
          </a:xfrm>
          <a:prstGeom prst="frame">
            <a:avLst>
              <a:gd name="adj1" fmla="val 34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solidFill>
            </a:endParaRPr>
          </a:p>
        </p:txBody>
      </p:sp>
      <p:sp>
        <p:nvSpPr>
          <p:cNvPr id="7" name="TextBox 6"/>
          <p:cNvSpPr txBox="1"/>
          <p:nvPr/>
        </p:nvSpPr>
        <p:spPr>
          <a:xfrm>
            <a:off x="8233938" y="1665039"/>
            <a:ext cx="1447423" cy="523084"/>
          </a:xfrm>
          <a:prstGeom prst="rect">
            <a:avLst/>
          </a:prstGeom>
          <a:noFill/>
        </p:spPr>
        <p:txBody>
          <a:bodyPr wrap="square" rtlCol="0">
            <a:spAutoFit/>
          </a:bodyPr>
          <a:lstStyle/>
          <a:p>
            <a:pPr algn="ctr"/>
            <a:r>
              <a:rPr lang="en-US" sz="2799">
                <a:solidFill>
                  <a:schemeClr val="accent1"/>
                </a:solidFill>
              </a:rPr>
              <a:t>vSAN</a:t>
            </a:r>
          </a:p>
        </p:txBody>
      </p:sp>
      <p:sp>
        <p:nvSpPr>
          <p:cNvPr id="8" name="TextBox 7"/>
          <p:cNvSpPr txBox="1"/>
          <p:nvPr/>
        </p:nvSpPr>
        <p:spPr>
          <a:xfrm>
            <a:off x="912672" y="5207522"/>
            <a:ext cx="4660583" cy="353107"/>
          </a:xfrm>
          <a:prstGeom prst="rect">
            <a:avLst/>
          </a:prstGeom>
          <a:noFill/>
        </p:spPr>
        <p:txBody>
          <a:bodyPr wrap="square" lIns="0" tIns="0" rIns="0" bIns="0" rtlCol="0">
            <a:noAutofit/>
          </a:bodyPr>
          <a:lstStyle/>
          <a:p>
            <a:pPr marL="171450" lvl="1" indent="-171450">
              <a:lnSpc>
                <a:spcPct val="90000"/>
              </a:lnSpc>
              <a:spcBef>
                <a:spcPts val="600"/>
              </a:spcBef>
              <a:buFont typeface="Arial" charset="0"/>
              <a:buChar char="•"/>
            </a:pPr>
            <a:r>
              <a:rPr lang="zh-CN" altLang="en-US" sz="1200" dirty="0"/>
              <a:t>在群集设置期间选择每个存储块的重复副本数量的策略</a:t>
            </a:r>
            <a:endParaRPr lang="en-US" sz="1200" dirty="0">
              <a:solidFill>
                <a:schemeClr val="tx2"/>
              </a:solidFill>
            </a:endParaRPr>
          </a:p>
        </p:txBody>
      </p:sp>
      <p:pic>
        <p:nvPicPr>
          <p:cNvPr id="84" name="Picture 83"/>
          <p:cNvPicPr>
            <a:picLocks noChangeAspect="1"/>
          </p:cNvPicPr>
          <p:nvPr/>
        </p:nvPicPr>
        <p:blipFill>
          <a:blip r:embed="rId2"/>
          <a:stretch>
            <a:fillRect/>
          </a:stretch>
        </p:blipFill>
        <p:spPr>
          <a:xfrm>
            <a:off x="891452" y="2388959"/>
            <a:ext cx="4681803" cy="2205033"/>
          </a:xfrm>
          <a:prstGeom prst="rect">
            <a:avLst/>
          </a:prstGeom>
        </p:spPr>
      </p:pic>
      <p:pic>
        <p:nvPicPr>
          <p:cNvPr id="258" name="Picture 257"/>
          <p:cNvPicPr>
            <a:picLocks noChangeAspect="1"/>
          </p:cNvPicPr>
          <p:nvPr/>
        </p:nvPicPr>
        <p:blipFill>
          <a:blip r:embed="rId3"/>
          <a:stretch>
            <a:fillRect/>
          </a:stretch>
        </p:blipFill>
        <p:spPr>
          <a:xfrm>
            <a:off x="6544649" y="2356465"/>
            <a:ext cx="4826000" cy="2616200"/>
          </a:xfrm>
          <a:prstGeom prst="rect">
            <a:avLst/>
          </a:prstGeom>
        </p:spPr>
      </p:pic>
      <p:sp>
        <p:nvSpPr>
          <p:cNvPr id="259" name="Content Placeholder 2"/>
          <p:cNvSpPr txBox="1">
            <a:spLocks/>
          </p:cNvSpPr>
          <p:nvPr/>
        </p:nvSpPr>
        <p:spPr>
          <a:xfrm>
            <a:off x="6604000" y="5204506"/>
            <a:ext cx="4924583" cy="878793"/>
          </a:xfrm>
          <a:prstGeom prst="rect">
            <a:avLst/>
          </a:prstGeom>
        </p:spPr>
        <p:txBody>
          <a:bodyPr/>
          <a:lstStyle>
            <a:lvl1pPr marL="228574" indent="-228574" algn="l" defTabSz="914293" rtl="0" eaLnBrk="1" latinLnBrk="0" hangingPunct="1">
              <a:lnSpc>
                <a:spcPct val="90000"/>
              </a:lnSpc>
              <a:spcBef>
                <a:spcPts val="1200"/>
              </a:spcBef>
              <a:buClr>
                <a:schemeClr val="tx1">
                  <a:lumMod val="60000"/>
                  <a:lumOff val="40000"/>
                </a:schemeClr>
              </a:buClr>
              <a:buSzPct val="90000"/>
              <a:buFont typeface="Arial" panose="020B0604020202020204" pitchFamily="34" charset="0"/>
              <a:buChar char="•"/>
              <a:defRPr sz="2000" kern="1200">
                <a:solidFill>
                  <a:schemeClr val="tx1"/>
                </a:solidFill>
                <a:latin typeface="+mn-lt"/>
                <a:ea typeface="+mn-ea"/>
                <a:cs typeface="+mn-cs"/>
              </a:defRPr>
            </a:lvl1pPr>
            <a:lvl2pPr marL="502861" indent="-228574" algn="l" defTabSz="914293" rtl="0" eaLnBrk="1" latinLnBrk="0" hangingPunct="1">
              <a:lnSpc>
                <a:spcPct val="90000"/>
              </a:lnSpc>
              <a:spcBef>
                <a:spcPts val="800"/>
              </a:spcBef>
              <a:buClr>
                <a:schemeClr val="tx1">
                  <a:lumMod val="60000"/>
                  <a:lumOff val="40000"/>
                </a:schemeClr>
              </a:buClr>
              <a:buSzPct val="90000"/>
              <a:buFont typeface="Arial" panose="020B0604020202020204" pitchFamily="34" charset="0"/>
              <a:buChar char="–"/>
              <a:defRPr sz="1866" kern="1200">
                <a:solidFill>
                  <a:schemeClr val="tx1"/>
                </a:solidFill>
                <a:latin typeface="+mn-lt"/>
                <a:ea typeface="+mn-ea"/>
                <a:cs typeface="+mn-cs"/>
              </a:defRPr>
            </a:lvl2pPr>
            <a:lvl3pPr marL="731434" indent="-182858" algn="l" defTabSz="914293"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600" kern="1200">
                <a:solidFill>
                  <a:schemeClr val="tx1"/>
                </a:solidFill>
                <a:latin typeface="+mn-lt"/>
                <a:ea typeface="+mn-ea"/>
                <a:cs typeface="+mn-cs"/>
              </a:defRPr>
            </a:lvl3pPr>
            <a:lvl4pPr marL="960008" indent="-182858" algn="l" defTabSz="914293"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466" kern="1200">
                <a:solidFill>
                  <a:schemeClr val="tx1"/>
                </a:solidFill>
                <a:latin typeface="+mn-lt"/>
                <a:ea typeface="+mn-ea"/>
                <a:cs typeface="+mn-cs"/>
              </a:defRPr>
            </a:lvl4pPr>
            <a:lvl5pPr marL="1188581" indent="-182858" algn="l" defTabSz="914293"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466" kern="1200">
                <a:solidFill>
                  <a:schemeClr val="tx1"/>
                </a:solidFill>
                <a:latin typeface="+mn-lt"/>
                <a:ea typeface="+mn-ea"/>
                <a:cs typeface="+mn-cs"/>
              </a:defRPr>
            </a:lvl5pPr>
            <a:lvl6pPr marL="1417155" indent="-182858" algn="l" defTabSz="914293" rtl="0" eaLnBrk="1" latinLnBrk="0" hangingPunct="1">
              <a:lnSpc>
                <a:spcPct val="90000"/>
              </a:lnSpc>
              <a:spcBef>
                <a:spcPts val="600"/>
              </a:spcBef>
              <a:buClr>
                <a:schemeClr val="tx1">
                  <a:lumMod val="60000"/>
                  <a:lumOff val="40000"/>
                </a:schemeClr>
              </a:buClr>
              <a:buSzPct val="90000"/>
              <a:buFont typeface="Calibri" panose="020F0502020204030204" pitchFamily="34" charset="0"/>
              <a:buChar char="–"/>
              <a:defRPr sz="1466" kern="1200">
                <a:solidFill>
                  <a:schemeClr val="tx1"/>
                </a:solidFill>
                <a:latin typeface="+mn-lt"/>
                <a:ea typeface="+mn-ea"/>
                <a:cs typeface="+mn-cs"/>
              </a:defRPr>
            </a:lvl6pPr>
            <a:lvl7pPr marL="1645728" indent="-182858" algn="l" defTabSz="914293"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466" kern="1200">
                <a:solidFill>
                  <a:schemeClr val="tx1"/>
                </a:solidFill>
                <a:latin typeface="+mn-lt"/>
                <a:ea typeface="+mn-ea"/>
                <a:cs typeface="+mn-cs"/>
              </a:defRPr>
            </a:lvl7pPr>
            <a:lvl8pPr marL="1874301" indent="-182858" algn="l" defTabSz="914293" rtl="0" eaLnBrk="1" latinLnBrk="0" hangingPunct="1">
              <a:lnSpc>
                <a:spcPct val="90000"/>
              </a:lnSpc>
              <a:spcBef>
                <a:spcPts val="600"/>
              </a:spcBef>
              <a:buClr>
                <a:schemeClr val="tx1">
                  <a:lumMod val="60000"/>
                  <a:lumOff val="40000"/>
                </a:schemeClr>
              </a:buClr>
              <a:buSzPct val="90000"/>
              <a:buFont typeface="Calibri" panose="020F0502020204030204" pitchFamily="34" charset="0"/>
              <a:buChar char="–"/>
              <a:defRPr sz="1466" kern="1200">
                <a:solidFill>
                  <a:schemeClr val="tx1"/>
                </a:solidFill>
                <a:latin typeface="+mn-lt"/>
                <a:ea typeface="+mn-ea"/>
                <a:cs typeface="+mn-cs"/>
              </a:defRPr>
            </a:lvl8pPr>
            <a:lvl9pPr marL="2102874" indent="-182858" algn="l" defTabSz="914293"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466" kern="1200">
                <a:solidFill>
                  <a:schemeClr val="tx1"/>
                </a:solidFill>
                <a:latin typeface="+mn-lt"/>
                <a:ea typeface="+mn-ea"/>
                <a:cs typeface="+mn-cs"/>
              </a:defRPr>
            </a:lvl9pPr>
          </a:lstStyle>
          <a:p>
            <a:pPr marL="171450" lvl="1" indent="-171450" defTabSz="914400">
              <a:spcBef>
                <a:spcPts val="600"/>
              </a:spcBef>
              <a:buFont typeface="Arial" charset="0"/>
              <a:buChar char="•"/>
            </a:pPr>
            <a:r>
              <a:rPr lang="zh-CN" altLang="en-US" sz="1200" dirty="0"/>
              <a:t>每个</a:t>
            </a:r>
            <a:r>
              <a:rPr lang="en-US" altLang="zh-CN" sz="1200" dirty="0"/>
              <a:t>VM</a:t>
            </a:r>
            <a:r>
              <a:rPr lang="zh-CN" altLang="en-US" sz="1200" dirty="0"/>
              <a:t>或甚至每个</a:t>
            </a:r>
            <a:r>
              <a:rPr lang="en-US" altLang="zh-CN" sz="1200" dirty="0"/>
              <a:t>VMDK</a:t>
            </a:r>
            <a:r>
              <a:rPr lang="zh-CN" altLang="en-US" sz="1200" dirty="0"/>
              <a:t>级别上应用与存储相关的设置以实现保护和性能</a:t>
            </a:r>
            <a:endParaRPr lang="en-US" dirty="0"/>
          </a:p>
        </p:txBody>
      </p:sp>
    </p:spTree>
    <p:extLst>
      <p:ext uri="{BB962C8B-B14F-4D97-AF65-F5344CB8AC3E}">
        <p14:creationId xmlns:p14="http://schemas.microsoft.com/office/powerpoint/2010/main" val="312595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chor="t"/>
          <a:lstStyle/>
          <a:p>
            <a:r>
              <a:rPr lang="en-US" sz="2999" dirty="0">
                <a:ea typeface="Arial" charset="0"/>
                <a:cs typeface="Arial" charset="0"/>
              </a:rPr>
              <a:t>Cisco </a:t>
            </a:r>
            <a:r>
              <a:rPr lang="en-US" sz="2999" dirty="0" err="1">
                <a:ea typeface="Arial" charset="0"/>
                <a:cs typeface="Arial" charset="0"/>
              </a:rPr>
              <a:t>HyperFlex</a:t>
            </a:r>
            <a:r>
              <a:rPr lang="en-US" sz="2999" dirty="0">
                <a:ea typeface="Arial" charset="0"/>
                <a:cs typeface="Arial" charset="0"/>
              </a:rPr>
              <a:t> </a:t>
            </a:r>
            <a:r>
              <a:rPr lang="zh-CN" altLang="en-US" sz="2999" dirty="0">
                <a:ea typeface="Arial" charset="0"/>
                <a:cs typeface="Arial" charset="0"/>
              </a:rPr>
              <a:t>减少节点不行同</a:t>
            </a:r>
            <a:r>
              <a:rPr lang="en-US" altLang="zh-CN" sz="2999" dirty="0">
                <a:ea typeface="Arial" charset="0"/>
                <a:cs typeface="Arial" charset="0"/>
              </a:rPr>
              <a:t>TAC</a:t>
            </a:r>
            <a:r>
              <a:rPr lang="zh-CN" altLang="en-US" sz="2999" dirty="0">
                <a:ea typeface="Arial" charset="0"/>
                <a:cs typeface="Arial" charset="0"/>
              </a:rPr>
              <a:t>支持</a:t>
            </a:r>
            <a:endParaRPr lang="en-US" sz="2999" dirty="0">
              <a:ea typeface="Arial" charset="0"/>
              <a:cs typeface="Arial" charset="0"/>
            </a:endParaRPr>
          </a:p>
        </p:txBody>
      </p:sp>
      <p:sp>
        <p:nvSpPr>
          <p:cNvPr id="4" name="Slide Number Placeholder 3"/>
          <p:cNvSpPr>
            <a:spLocks noGrp="1"/>
          </p:cNvSpPr>
          <p:nvPr>
            <p:ph type="sldNum" sz="quarter" idx="4294967295"/>
          </p:nvPr>
        </p:nvSpPr>
        <p:spPr>
          <a:xfrm>
            <a:off x="11597326" y="6464301"/>
            <a:ext cx="450733" cy="149224"/>
          </a:xfrm>
          <a:prstGeom prst="rect">
            <a:avLst/>
          </a:prstGeom>
        </p:spPr>
        <p:txBody>
          <a:bodyPr/>
          <a:lstStyle/>
          <a:p>
            <a:fld id="{6EA6D8CF-3CDE-4807-BCD2-C9F2B831AAA5}" type="slidenum">
              <a:rPr lang="en-US" smtClean="0">
                <a:solidFill>
                  <a:prstClr val="white"/>
                </a:solidFill>
              </a:rPr>
              <a:pPr/>
              <a:t>19</a:t>
            </a:fld>
            <a:endParaRPr lang="en-US">
              <a:solidFill>
                <a:prstClr val="white"/>
              </a:solidFill>
            </a:endParaRPr>
          </a:p>
        </p:txBody>
      </p:sp>
      <p:grpSp>
        <p:nvGrpSpPr>
          <p:cNvPr id="47" name="Group 46"/>
          <p:cNvGrpSpPr/>
          <p:nvPr/>
        </p:nvGrpSpPr>
        <p:grpSpPr>
          <a:xfrm>
            <a:off x="3859992" y="2745963"/>
            <a:ext cx="418346" cy="374705"/>
            <a:chOff x="5302687" y="2141765"/>
            <a:chExt cx="386174" cy="452530"/>
          </a:xfrm>
          <a:solidFill>
            <a:schemeClr val="accent6"/>
          </a:solidFill>
        </p:grpSpPr>
        <p:sp>
          <p:nvSpPr>
            <p:cNvPr id="76"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77"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78"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grpSp>
        <p:nvGrpSpPr>
          <p:cNvPr id="48" name="Group 47"/>
          <p:cNvGrpSpPr/>
          <p:nvPr/>
        </p:nvGrpSpPr>
        <p:grpSpPr>
          <a:xfrm>
            <a:off x="4389703" y="2734617"/>
            <a:ext cx="418346" cy="374705"/>
            <a:chOff x="5302687" y="2141765"/>
            <a:chExt cx="386174" cy="452530"/>
          </a:xfrm>
          <a:solidFill>
            <a:schemeClr val="accent6"/>
          </a:solidFill>
        </p:grpSpPr>
        <p:sp>
          <p:nvSpPr>
            <p:cNvPr id="73"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74"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75"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grpSp>
        <p:nvGrpSpPr>
          <p:cNvPr id="49" name="Group 48"/>
          <p:cNvGrpSpPr/>
          <p:nvPr/>
        </p:nvGrpSpPr>
        <p:grpSpPr>
          <a:xfrm>
            <a:off x="4919416" y="2750411"/>
            <a:ext cx="418346" cy="374705"/>
            <a:chOff x="5302687" y="2141765"/>
            <a:chExt cx="386174" cy="452530"/>
          </a:xfrm>
          <a:solidFill>
            <a:schemeClr val="accent3"/>
          </a:solidFill>
        </p:grpSpPr>
        <p:sp>
          <p:nvSpPr>
            <p:cNvPr id="70"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71"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72"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grpSp>
        <p:nvGrpSpPr>
          <p:cNvPr id="81" name="Group 80"/>
          <p:cNvGrpSpPr/>
          <p:nvPr/>
        </p:nvGrpSpPr>
        <p:grpSpPr>
          <a:xfrm>
            <a:off x="5484337" y="2738683"/>
            <a:ext cx="418346" cy="374705"/>
            <a:chOff x="5302687" y="2141765"/>
            <a:chExt cx="386174" cy="452530"/>
          </a:xfrm>
          <a:solidFill>
            <a:schemeClr val="accent6"/>
          </a:solidFill>
        </p:grpSpPr>
        <p:sp>
          <p:nvSpPr>
            <p:cNvPr id="90"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91"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92"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grpSp>
        <p:nvGrpSpPr>
          <p:cNvPr id="82" name="Group 81"/>
          <p:cNvGrpSpPr/>
          <p:nvPr/>
        </p:nvGrpSpPr>
        <p:grpSpPr>
          <a:xfrm>
            <a:off x="6014049" y="2727336"/>
            <a:ext cx="418346" cy="374705"/>
            <a:chOff x="5302687" y="2141765"/>
            <a:chExt cx="386174" cy="452530"/>
          </a:xfrm>
          <a:solidFill>
            <a:schemeClr val="accent6"/>
          </a:solidFill>
        </p:grpSpPr>
        <p:sp>
          <p:nvSpPr>
            <p:cNvPr id="87"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88"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89"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grpSp>
        <p:nvGrpSpPr>
          <p:cNvPr id="83" name="Group 82"/>
          <p:cNvGrpSpPr/>
          <p:nvPr/>
        </p:nvGrpSpPr>
        <p:grpSpPr>
          <a:xfrm>
            <a:off x="6543761" y="2743132"/>
            <a:ext cx="418346" cy="374705"/>
            <a:chOff x="5302687" y="2141765"/>
            <a:chExt cx="386174" cy="452530"/>
          </a:xfrm>
          <a:solidFill>
            <a:schemeClr val="accent3"/>
          </a:solidFill>
        </p:grpSpPr>
        <p:sp>
          <p:nvSpPr>
            <p:cNvPr id="84"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85"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86"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grpSp>
        <p:nvGrpSpPr>
          <p:cNvPr id="63" name="Group 62"/>
          <p:cNvGrpSpPr/>
          <p:nvPr/>
        </p:nvGrpSpPr>
        <p:grpSpPr>
          <a:xfrm>
            <a:off x="2291372" y="2743656"/>
            <a:ext cx="418346" cy="374705"/>
            <a:chOff x="5302687" y="2141765"/>
            <a:chExt cx="386174" cy="452530"/>
          </a:xfrm>
          <a:solidFill>
            <a:schemeClr val="accent6"/>
          </a:solidFill>
        </p:grpSpPr>
        <p:sp>
          <p:nvSpPr>
            <p:cNvPr id="64"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65"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66"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grpSp>
        <p:nvGrpSpPr>
          <p:cNvPr id="67" name="Group 66"/>
          <p:cNvGrpSpPr/>
          <p:nvPr/>
        </p:nvGrpSpPr>
        <p:grpSpPr>
          <a:xfrm>
            <a:off x="2831239" y="2744214"/>
            <a:ext cx="418346" cy="374705"/>
            <a:chOff x="5302687" y="2141765"/>
            <a:chExt cx="386174" cy="452530"/>
          </a:xfrm>
          <a:solidFill>
            <a:schemeClr val="accent6"/>
          </a:solidFill>
        </p:grpSpPr>
        <p:sp>
          <p:nvSpPr>
            <p:cNvPr id="68"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69"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79"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grpSp>
        <p:nvGrpSpPr>
          <p:cNvPr id="94" name="Group 93"/>
          <p:cNvGrpSpPr/>
          <p:nvPr/>
        </p:nvGrpSpPr>
        <p:grpSpPr>
          <a:xfrm>
            <a:off x="3347887" y="2751162"/>
            <a:ext cx="418346" cy="374705"/>
            <a:chOff x="5302687" y="2141765"/>
            <a:chExt cx="386174" cy="452530"/>
          </a:xfrm>
          <a:solidFill>
            <a:schemeClr val="accent3"/>
          </a:solidFill>
        </p:grpSpPr>
        <p:sp>
          <p:nvSpPr>
            <p:cNvPr id="95" name="Freeform 22"/>
            <p:cNvSpPr>
              <a:spLocks/>
            </p:cNvSpPr>
            <p:nvPr/>
          </p:nvSpPr>
          <p:spPr bwMode="auto">
            <a:xfrm>
              <a:off x="5309920" y="2141765"/>
              <a:ext cx="372402" cy="212562"/>
            </a:xfrm>
            <a:custGeom>
              <a:avLst/>
              <a:gdLst>
                <a:gd name="T0" fmla="*/ 1340 w 2677"/>
                <a:gd name="T1" fmla="*/ 0 h 1528"/>
                <a:gd name="T2" fmla="*/ 0 w 2677"/>
                <a:gd name="T3" fmla="*/ 763 h 1528"/>
                <a:gd name="T4" fmla="*/ 468 w 2677"/>
                <a:gd name="T5" fmla="*/ 1035 h 1528"/>
                <a:gd name="T6" fmla="*/ 1337 w 2677"/>
                <a:gd name="T7" fmla="*/ 1528 h 1528"/>
                <a:gd name="T8" fmla="*/ 2677 w 2677"/>
                <a:gd name="T9" fmla="*/ 761 h 1528"/>
                <a:gd name="T10" fmla="*/ 1340 w 2677"/>
                <a:gd name="T11" fmla="*/ 0 h 1528"/>
              </a:gdLst>
              <a:ahLst/>
              <a:cxnLst>
                <a:cxn ang="0">
                  <a:pos x="T0" y="T1"/>
                </a:cxn>
                <a:cxn ang="0">
                  <a:pos x="T2" y="T3"/>
                </a:cxn>
                <a:cxn ang="0">
                  <a:pos x="T4" y="T5"/>
                </a:cxn>
                <a:cxn ang="0">
                  <a:pos x="T6" y="T7"/>
                </a:cxn>
                <a:cxn ang="0">
                  <a:pos x="T8" y="T9"/>
                </a:cxn>
                <a:cxn ang="0">
                  <a:pos x="T10" y="T11"/>
                </a:cxn>
              </a:cxnLst>
              <a:rect l="0" t="0" r="r" b="b"/>
              <a:pathLst>
                <a:path w="2677" h="1528">
                  <a:moveTo>
                    <a:pt x="1340" y="0"/>
                  </a:moveTo>
                  <a:lnTo>
                    <a:pt x="0" y="763"/>
                  </a:lnTo>
                  <a:lnTo>
                    <a:pt x="468" y="1035"/>
                  </a:lnTo>
                  <a:lnTo>
                    <a:pt x="1337" y="1528"/>
                  </a:lnTo>
                  <a:lnTo>
                    <a:pt x="2677" y="761"/>
                  </a:lnTo>
                  <a:lnTo>
                    <a:pt x="1340" y="0"/>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96" name="Freeform 23"/>
            <p:cNvSpPr>
              <a:spLocks/>
            </p:cNvSpPr>
            <p:nvPr/>
          </p:nvSpPr>
          <p:spPr bwMode="auto">
            <a:xfrm>
              <a:off x="5503843" y="2261401"/>
              <a:ext cx="185018" cy="332894"/>
            </a:xfrm>
            <a:custGeom>
              <a:avLst/>
              <a:gdLst>
                <a:gd name="T0" fmla="*/ 0 w 1330"/>
                <a:gd name="T1" fmla="*/ 761 h 2393"/>
                <a:gd name="T2" fmla="*/ 0 w 1330"/>
                <a:gd name="T3" fmla="*/ 2393 h 2393"/>
                <a:gd name="T4" fmla="*/ 1330 w 1330"/>
                <a:gd name="T5" fmla="*/ 1576 h 2393"/>
                <a:gd name="T6" fmla="*/ 1330 w 1330"/>
                <a:gd name="T7" fmla="*/ 0 h 2393"/>
                <a:gd name="T8" fmla="*/ 0 w 1330"/>
                <a:gd name="T9" fmla="*/ 761 h 2393"/>
              </a:gdLst>
              <a:ahLst/>
              <a:cxnLst>
                <a:cxn ang="0">
                  <a:pos x="T0" y="T1"/>
                </a:cxn>
                <a:cxn ang="0">
                  <a:pos x="T2" y="T3"/>
                </a:cxn>
                <a:cxn ang="0">
                  <a:pos x="T4" y="T5"/>
                </a:cxn>
                <a:cxn ang="0">
                  <a:pos x="T6" y="T7"/>
                </a:cxn>
                <a:cxn ang="0">
                  <a:pos x="T8" y="T9"/>
                </a:cxn>
              </a:cxnLst>
              <a:rect l="0" t="0" r="r" b="b"/>
              <a:pathLst>
                <a:path w="1330" h="2393">
                  <a:moveTo>
                    <a:pt x="0" y="761"/>
                  </a:moveTo>
                  <a:lnTo>
                    <a:pt x="0" y="2393"/>
                  </a:lnTo>
                  <a:lnTo>
                    <a:pt x="1330" y="1576"/>
                  </a:lnTo>
                  <a:lnTo>
                    <a:pt x="1330" y="0"/>
                  </a:lnTo>
                  <a:lnTo>
                    <a:pt x="0" y="761"/>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sp>
          <p:nvSpPr>
            <p:cNvPr id="101" name="Freeform 24"/>
            <p:cNvSpPr>
              <a:spLocks noEditPoints="1"/>
            </p:cNvSpPr>
            <p:nvPr/>
          </p:nvSpPr>
          <p:spPr bwMode="auto">
            <a:xfrm>
              <a:off x="5302687" y="2261123"/>
              <a:ext cx="184740" cy="333172"/>
            </a:xfrm>
            <a:custGeom>
              <a:avLst/>
              <a:gdLst>
                <a:gd name="T0" fmla="*/ 0 w 1328"/>
                <a:gd name="T1" fmla="*/ 0 h 2395"/>
                <a:gd name="T2" fmla="*/ 0 w 1328"/>
                <a:gd name="T3" fmla="*/ 1578 h 2395"/>
                <a:gd name="T4" fmla="*/ 1328 w 1328"/>
                <a:gd name="T5" fmla="*/ 2395 h 2395"/>
                <a:gd name="T6" fmla="*/ 1328 w 1328"/>
                <a:gd name="T7" fmla="*/ 760 h 2395"/>
                <a:gd name="T8" fmla="*/ 468 w 1328"/>
                <a:gd name="T9" fmla="*/ 266 h 2395"/>
                <a:gd name="T10" fmla="*/ 0 w 1328"/>
                <a:gd name="T11" fmla="*/ 0 h 2395"/>
                <a:gd name="T12" fmla="*/ 645 w 1328"/>
                <a:gd name="T13" fmla="*/ 895 h 2395"/>
                <a:gd name="T14" fmla="*/ 787 w 1328"/>
                <a:gd name="T15" fmla="*/ 975 h 2395"/>
                <a:gd name="T16" fmla="*/ 870 w 1328"/>
                <a:gd name="T17" fmla="*/ 1386 h 2395"/>
                <a:gd name="T18" fmla="*/ 952 w 1328"/>
                <a:gd name="T19" fmla="*/ 1074 h 2395"/>
                <a:gd name="T20" fmla="*/ 1094 w 1328"/>
                <a:gd name="T21" fmla="*/ 1152 h 2395"/>
                <a:gd name="T22" fmla="*/ 1089 w 1328"/>
                <a:gd name="T23" fmla="*/ 1684 h 2395"/>
                <a:gd name="T24" fmla="*/ 1004 w 1328"/>
                <a:gd name="T25" fmla="*/ 1634 h 2395"/>
                <a:gd name="T26" fmla="*/ 1004 w 1328"/>
                <a:gd name="T27" fmla="*/ 1216 h 2395"/>
                <a:gd name="T28" fmla="*/ 912 w 1328"/>
                <a:gd name="T29" fmla="*/ 1580 h 2395"/>
                <a:gd name="T30" fmla="*/ 822 w 1328"/>
                <a:gd name="T31" fmla="*/ 1528 h 2395"/>
                <a:gd name="T32" fmla="*/ 733 w 1328"/>
                <a:gd name="T33" fmla="*/ 1058 h 2395"/>
                <a:gd name="T34" fmla="*/ 733 w 1328"/>
                <a:gd name="T35" fmla="*/ 1476 h 2395"/>
                <a:gd name="T36" fmla="*/ 645 w 1328"/>
                <a:gd name="T37" fmla="*/ 1426 h 2395"/>
                <a:gd name="T38" fmla="*/ 645 w 1328"/>
                <a:gd name="T39" fmla="*/ 895 h 2395"/>
                <a:gd name="T40" fmla="*/ 598 w 1328"/>
                <a:gd name="T41" fmla="*/ 869 h 2395"/>
                <a:gd name="T42" fmla="*/ 433 w 1328"/>
                <a:gd name="T43" fmla="*/ 1304 h 2395"/>
                <a:gd name="T44" fmla="*/ 333 w 1328"/>
                <a:gd name="T45" fmla="*/ 1249 h 2395"/>
                <a:gd name="T46" fmla="*/ 168 w 1328"/>
                <a:gd name="T47" fmla="*/ 618 h 2395"/>
                <a:gd name="T48" fmla="*/ 270 w 1328"/>
                <a:gd name="T49" fmla="*/ 678 h 2395"/>
                <a:gd name="T50" fmla="*/ 385 w 1328"/>
                <a:gd name="T51" fmla="*/ 1141 h 2395"/>
                <a:gd name="T52" fmla="*/ 501 w 1328"/>
                <a:gd name="T53" fmla="*/ 815 h 2395"/>
                <a:gd name="T54" fmla="*/ 598 w 1328"/>
                <a:gd name="T55" fmla="*/ 869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8" h="2395">
                  <a:moveTo>
                    <a:pt x="0" y="0"/>
                  </a:moveTo>
                  <a:lnTo>
                    <a:pt x="0" y="1578"/>
                  </a:lnTo>
                  <a:lnTo>
                    <a:pt x="1328" y="2395"/>
                  </a:lnTo>
                  <a:lnTo>
                    <a:pt x="1328" y="760"/>
                  </a:lnTo>
                  <a:lnTo>
                    <a:pt x="468" y="266"/>
                  </a:lnTo>
                  <a:lnTo>
                    <a:pt x="0" y="0"/>
                  </a:lnTo>
                  <a:close/>
                  <a:moveTo>
                    <a:pt x="645" y="895"/>
                  </a:moveTo>
                  <a:lnTo>
                    <a:pt x="787" y="975"/>
                  </a:lnTo>
                  <a:lnTo>
                    <a:pt x="870" y="1386"/>
                  </a:lnTo>
                  <a:lnTo>
                    <a:pt x="952" y="1074"/>
                  </a:lnTo>
                  <a:lnTo>
                    <a:pt x="1094" y="1152"/>
                  </a:lnTo>
                  <a:lnTo>
                    <a:pt x="1089" y="1684"/>
                  </a:lnTo>
                  <a:lnTo>
                    <a:pt x="1004" y="1634"/>
                  </a:lnTo>
                  <a:lnTo>
                    <a:pt x="1004" y="1216"/>
                  </a:lnTo>
                  <a:lnTo>
                    <a:pt x="912" y="1580"/>
                  </a:lnTo>
                  <a:lnTo>
                    <a:pt x="822" y="1528"/>
                  </a:lnTo>
                  <a:lnTo>
                    <a:pt x="733" y="1058"/>
                  </a:lnTo>
                  <a:lnTo>
                    <a:pt x="733" y="1476"/>
                  </a:lnTo>
                  <a:lnTo>
                    <a:pt x="645" y="1426"/>
                  </a:lnTo>
                  <a:lnTo>
                    <a:pt x="645" y="895"/>
                  </a:lnTo>
                  <a:close/>
                  <a:moveTo>
                    <a:pt x="598" y="869"/>
                  </a:moveTo>
                  <a:lnTo>
                    <a:pt x="433" y="1304"/>
                  </a:lnTo>
                  <a:lnTo>
                    <a:pt x="333" y="1249"/>
                  </a:lnTo>
                  <a:lnTo>
                    <a:pt x="168" y="618"/>
                  </a:lnTo>
                  <a:lnTo>
                    <a:pt x="270" y="678"/>
                  </a:lnTo>
                  <a:lnTo>
                    <a:pt x="385" y="1141"/>
                  </a:lnTo>
                  <a:lnTo>
                    <a:pt x="501" y="815"/>
                  </a:lnTo>
                  <a:lnTo>
                    <a:pt x="598" y="869"/>
                  </a:lnTo>
                  <a:close/>
                </a:path>
              </a:pathLst>
            </a:custGeom>
            <a:grpFill/>
            <a:ln>
              <a:noFill/>
            </a:ln>
          </p:spPr>
          <p:style>
            <a:lnRef idx="0">
              <a:scrgbClr r="0" g="0" b="0"/>
            </a:lnRef>
            <a:fillRef idx="0">
              <a:scrgbClr r="0" g="0" b="0"/>
            </a:fillRef>
            <a:effectRef idx="0">
              <a:scrgbClr r="0" g="0" b="0"/>
            </a:effectRef>
            <a:fontRef idx="minor">
              <a:schemeClr val="lt1"/>
            </a:fontRef>
          </p:style>
          <p:txBody>
            <a:bodyPr wrap="square" lIns="0" tIns="0" rIns="0" bIns="0" rtlCol="0" anchor="ctr" anchorCtr="0">
              <a:noAutofit/>
            </a:bodyPr>
            <a:lstStyle/>
            <a:p>
              <a:pPr algn="ctr" defTabSz="608941"/>
              <a:endParaRPr lang="en-US" sz="3199" b="1">
                <a:solidFill>
                  <a:prstClr val="white"/>
                </a:solidFill>
                <a:cs typeface="Arial"/>
              </a:endParaRPr>
            </a:p>
          </p:txBody>
        </p:sp>
      </p:grpSp>
      <p:sp>
        <p:nvSpPr>
          <p:cNvPr id="102" name="TextBox 101"/>
          <p:cNvSpPr txBox="1"/>
          <p:nvPr/>
        </p:nvSpPr>
        <p:spPr>
          <a:xfrm>
            <a:off x="2363124" y="4215231"/>
            <a:ext cx="1231106" cy="147605"/>
          </a:xfrm>
          <a:prstGeom prst="rect">
            <a:avLst/>
          </a:prstGeom>
          <a:noFill/>
        </p:spPr>
        <p:txBody>
          <a:bodyPr wrap="none" lIns="0" tIns="0" rIns="0" bIns="0" rtlCol="0">
            <a:spAutoFit/>
          </a:bodyPr>
          <a:lstStyle/>
          <a:p>
            <a:pPr defTabSz="608941">
              <a:lnSpc>
                <a:spcPct val="90000"/>
              </a:lnSpc>
            </a:pPr>
            <a:r>
              <a:rPr lang="en-US" sz="1066">
                <a:solidFill>
                  <a:srgbClr val="717074">
                    <a:lumMod val="75000"/>
                  </a:srgbClr>
                </a:solidFill>
              </a:rPr>
              <a:t>Cisco HX240c Node</a:t>
            </a:r>
          </a:p>
        </p:txBody>
      </p:sp>
      <p:grpSp>
        <p:nvGrpSpPr>
          <p:cNvPr id="10" name="Group 9"/>
          <p:cNvGrpSpPr/>
          <p:nvPr/>
        </p:nvGrpSpPr>
        <p:grpSpPr>
          <a:xfrm>
            <a:off x="2230065" y="3785660"/>
            <a:ext cx="1498304" cy="317787"/>
            <a:chOff x="2450201" y="2823878"/>
            <a:chExt cx="1498695" cy="317869"/>
          </a:xfrm>
        </p:grpSpPr>
        <p:sp>
          <p:nvSpPr>
            <p:cNvPr id="61" name="Freeform 13"/>
            <p:cNvSpPr>
              <a:spLocks noEditPoints="1"/>
            </p:cNvSpPr>
            <p:nvPr/>
          </p:nvSpPr>
          <p:spPr bwMode="auto">
            <a:xfrm>
              <a:off x="2450201" y="2823878"/>
              <a:ext cx="1498695" cy="317869"/>
            </a:xfrm>
            <a:custGeom>
              <a:avLst/>
              <a:gdLst>
                <a:gd name="T0" fmla="*/ 0 w 22587"/>
                <a:gd name="T1" fmla="*/ 0 h 5062"/>
                <a:gd name="T2" fmla="*/ 0 w 22587"/>
                <a:gd name="T3" fmla="*/ 5062 h 5062"/>
                <a:gd name="T4" fmla="*/ 22587 w 22587"/>
                <a:gd name="T5" fmla="*/ 5062 h 5062"/>
                <a:gd name="T6" fmla="*/ 22587 w 22587"/>
                <a:gd name="T7" fmla="*/ 0 h 5062"/>
                <a:gd name="T8" fmla="*/ 0 w 22587"/>
                <a:gd name="T9" fmla="*/ 0 h 5062"/>
                <a:gd name="T10" fmla="*/ 22028 w 22587"/>
                <a:gd name="T11" fmla="*/ 4502 h 5062"/>
                <a:gd name="T12" fmla="*/ 560 w 22587"/>
                <a:gd name="T13" fmla="*/ 4502 h 5062"/>
                <a:gd name="T14" fmla="*/ 560 w 22587"/>
                <a:gd name="T15" fmla="*/ 559 h 5062"/>
                <a:gd name="T16" fmla="*/ 22028 w 22587"/>
                <a:gd name="T17" fmla="*/ 559 h 5062"/>
                <a:gd name="T18" fmla="*/ 22028 w 22587"/>
                <a:gd name="T19" fmla="*/ 4502 h 5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87" h="5062">
                  <a:moveTo>
                    <a:pt x="0" y="0"/>
                  </a:moveTo>
                  <a:lnTo>
                    <a:pt x="0" y="5062"/>
                  </a:lnTo>
                  <a:lnTo>
                    <a:pt x="22587" y="5062"/>
                  </a:lnTo>
                  <a:lnTo>
                    <a:pt x="22587" y="0"/>
                  </a:lnTo>
                  <a:lnTo>
                    <a:pt x="0" y="0"/>
                  </a:lnTo>
                  <a:close/>
                  <a:moveTo>
                    <a:pt x="22028" y="4502"/>
                  </a:moveTo>
                  <a:lnTo>
                    <a:pt x="560" y="4502"/>
                  </a:lnTo>
                  <a:lnTo>
                    <a:pt x="560" y="559"/>
                  </a:lnTo>
                  <a:lnTo>
                    <a:pt x="22028" y="559"/>
                  </a:lnTo>
                  <a:lnTo>
                    <a:pt x="22028" y="4502"/>
                  </a:lnTo>
                  <a:close/>
                </a:path>
              </a:pathLst>
            </a:custGeom>
            <a:solidFill>
              <a:schemeClr val="accent3"/>
            </a:solidFill>
            <a:ln>
              <a:noFill/>
            </a:ln>
            <a:effectLst/>
          </p:spPr>
          <p:style>
            <a:lnRef idx="1">
              <a:schemeClr val="accent5"/>
            </a:lnRef>
            <a:fillRef idx="3">
              <a:schemeClr val="accent5"/>
            </a:fillRef>
            <a:effectRef idx="2">
              <a:schemeClr val="accent5"/>
            </a:effectRef>
            <a:fontRef idx="minor">
              <a:schemeClr val="lt1"/>
            </a:fontRef>
          </p:style>
          <p:txBody>
            <a:bodyPr wrap="square" lIns="0" tIns="0" rIns="0" bIns="0" rtlCol="0" anchor="ctr" anchorCtr="0">
              <a:noAutofit/>
            </a:bodyPr>
            <a:lstStyle/>
            <a:p>
              <a:pPr algn="ctr" defTabSz="608941"/>
              <a:endParaRPr lang="en-US" sz="1200" b="1">
                <a:solidFill>
                  <a:prstClr val="white"/>
                </a:solidFill>
                <a:cs typeface="Arial"/>
              </a:endParaRP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8105" y="2874655"/>
              <a:ext cx="1421486" cy="217879"/>
            </a:xfrm>
            <a:prstGeom prst="rect">
              <a:avLst/>
            </a:prstGeom>
          </p:spPr>
        </p:pic>
      </p:grpSp>
      <p:grpSp>
        <p:nvGrpSpPr>
          <p:cNvPr id="80" name="Group 79"/>
          <p:cNvGrpSpPr/>
          <p:nvPr/>
        </p:nvGrpSpPr>
        <p:grpSpPr>
          <a:xfrm>
            <a:off x="3859992" y="3785660"/>
            <a:ext cx="1498304" cy="317787"/>
            <a:chOff x="2450201" y="2823878"/>
            <a:chExt cx="1498695" cy="317869"/>
          </a:xfrm>
        </p:grpSpPr>
        <p:sp>
          <p:nvSpPr>
            <p:cNvPr id="104" name="Freeform 13"/>
            <p:cNvSpPr>
              <a:spLocks noEditPoints="1"/>
            </p:cNvSpPr>
            <p:nvPr/>
          </p:nvSpPr>
          <p:spPr bwMode="auto">
            <a:xfrm>
              <a:off x="2450201" y="2823878"/>
              <a:ext cx="1498695" cy="317869"/>
            </a:xfrm>
            <a:custGeom>
              <a:avLst/>
              <a:gdLst>
                <a:gd name="T0" fmla="*/ 0 w 22587"/>
                <a:gd name="T1" fmla="*/ 0 h 5062"/>
                <a:gd name="T2" fmla="*/ 0 w 22587"/>
                <a:gd name="T3" fmla="*/ 5062 h 5062"/>
                <a:gd name="T4" fmla="*/ 22587 w 22587"/>
                <a:gd name="T5" fmla="*/ 5062 h 5062"/>
                <a:gd name="T6" fmla="*/ 22587 w 22587"/>
                <a:gd name="T7" fmla="*/ 0 h 5062"/>
                <a:gd name="T8" fmla="*/ 0 w 22587"/>
                <a:gd name="T9" fmla="*/ 0 h 5062"/>
                <a:gd name="T10" fmla="*/ 22028 w 22587"/>
                <a:gd name="T11" fmla="*/ 4502 h 5062"/>
                <a:gd name="T12" fmla="*/ 560 w 22587"/>
                <a:gd name="T13" fmla="*/ 4502 h 5062"/>
                <a:gd name="T14" fmla="*/ 560 w 22587"/>
                <a:gd name="T15" fmla="*/ 559 h 5062"/>
                <a:gd name="T16" fmla="*/ 22028 w 22587"/>
                <a:gd name="T17" fmla="*/ 559 h 5062"/>
                <a:gd name="T18" fmla="*/ 22028 w 22587"/>
                <a:gd name="T19" fmla="*/ 4502 h 5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87" h="5062">
                  <a:moveTo>
                    <a:pt x="0" y="0"/>
                  </a:moveTo>
                  <a:lnTo>
                    <a:pt x="0" y="5062"/>
                  </a:lnTo>
                  <a:lnTo>
                    <a:pt x="22587" y="5062"/>
                  </a:lnTo>
                  <a:lnTo>
                    <a:pt x="22587" y="0"/>
                  </a:lnTo>
                  <a:lnTo>
                    <a:pt x="0" y="0"/>
                  </a:lnTo>
                  <a:close/>
                  <a:moveTo>
                    <a:pt x="22028" y="4502"/>
                  </a:moveTo>
                  <a:lnTo>
                    <a:pt x="560" y="4502"/>
                  </a:lnTo>
                  <a:lnTo>
                    <a:pt x="560" y="559"/>
                  </a:lnTo>
                  <a:lnTo>
                    <a:pt x="22028" y="559"/>
                  </a:lnTo>
                  <a:lnTo>
                    <a:pt x="22028" y="4502"/>
                  </a:lnTo>
                  <a:close/>
                </a:path>
              </a:pathLst>
            </a:custGeom>
            <a:solidFill>
              <a:schemeClr val="accent3"/>
            </a:solidFill>
            <a:ln>
              <a:noFill/>
            </a:ln>
            <a:effectLst/>
          </p:spPr>
          <p:style>
            <a:lnRef idx="1">
              <a:schemeClr val="accent5"/>
            </a:lnRef>
            <a:fillRef idx="3">
              <a:schemeClr val="accent5"/>
            </a:fillRef>
            <a:effectRef idx="2">
              <a:schemeClr val="accent5"/>
            </a:effectRef>
            <a:fontRef idx="minor">
              <a:schemeClr val="lt1"/>
            </a:fontRef>
          </p:style>
          <p:txBody>
            <a:bodyPr wrap="square" lIns="0" tIns="0" rIns="0" bIns="0" rtlCol="0" anchor="ctr" anchorCtr="0">
              <a:noAutofit/>
            </a:bodyPr>
            <a:lstStyle/>
            <a:p>
              <a:pPr algn="ctr" defTabSz="608941"/>
              <a:endParaRPr lang="en-US" sz="1200" b="1">
                <a:solidFill>
                  <a:prstClr val="white"/>
                </a:solidFill>
                <a:cs typeface="Arial"/>
              </a:endParaRPr>
            </a:p>
          </p:txBody>
        </p:sp>
        <p:pic>
          <p:nvPicPr>
            <p:cNvPr id="105" name="Picture 10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8105" y="2874655"/>
              <a:ext cx="1421486" cy="217879"/>
            </a:xfrm>
            <a:prstGeom prst="rect">
              <a:avLst/>
            </a:prstGeom>
          </p:spPr>
        </p:pic>
      </p:grpSp>
      <p:grpSp>
        <p:nvGrpSpPr>
          <p:cNvPr id="106" name="Group 105"/>
          <p:cNvGrpSpPr/>
          <p:nvPr/>
        </p:nvGrpSpPr>
        <p:grpSpPr>
          <a:xfrm>
            <a:off x="5489920" y="3785660"/>
            <a:ext cx="1498304" cy="317787"/>
            <a:chOff x="2450201" y="2823878"/>
            <a:chExt cx="1498695" cy="317869"/>
          </a:xfrm>
        </p:grpSpPr>
        <p:sp>
          <p:nvSpPr>
            <p:cNvPr id="116" name="Freeform 13"/>
            <p:cNvSpPr>
              <a:spLocks noEditPoints="1"/>
            </p:cNvSpPr>
            <p:nvPr/>
          </p:nvSpPr>
          <p:spPr bwMode="auto">
            <a:xfrm>
              <a:off x="2450201" y="2823878"/>
              <a:ext cx="1498695" cy="317869"/>
            </a:xfrm>
            <a:custGeom>
              <a:avLst/>
              <a:gdLst>
                <a:gd name="T0" fmla="*/ 0 w 22587"/>
                <a:gd name="T1" fmla="*/ 0 h 5062"/>
                <a:gd name="T2" fmla="*/ 0 w 22587"/>
                <a:gd name="T3" fmla="*/ 5062 h 5062"/>
                <a:gd name="T4" fmla="*/ 22587 w 22587"/>
                <a:gd name="T5" fmla="*/ 5062 h 5062"/>
                <a:gd name="T6" fmla="*/ 22587 w 22587"/>
                <a:gd name="T7" fmla="*/ 0 h 5062"/>
                <a:gd name="T8" fmla="*/ 0 w 22587"/>
                <a:gd name="T9" fmla="*/ 0 h 5062"/>
                <a:gd name="T10" fmla="*/ 22028 w 22587"/>
                <a:gd name="T11" fmla="*/ 4502 h 5062"/>
                <a:gd name="T12" fmla="*/ 560 w 22587"/>
                <a:gd name="T13" fmla="*/ 4502 h 5062"/>
                <a:gd name="T14" fmla="*/ 560 w 22587"/>
                <a:gd name="T15" fmla="*/ 559 h 5062"/>
                <a:gd name="T16" fmla="*/ 22028 w 22587"/>
                <a:gd name="T17" fmla="*/ 559 h 5062"/>
                <a:gd name="T18" fmla="*/ 22028 w 22587"/>
                <a:gd name="T19" fmla="*/ 4502 h 5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87" h="5062">
                  <a:moveTo>
                    <a:pt x="0" y="0"/>
                  </a:moveTo>
                  <a:lnTo>
                    <a:pt x="0" y="5062"/>
                  </a:lnTo>
                  <a:lnTo>
                    <a:pt x="22587" y="5062"/>
                  </a:lnTo>
                  <a:lnTo>
                    <a:pt x="22587" y="0"/>
                  </a:lnTo>
                  <a:lnTo>
                    <a:pt x="0" y="0"/>
                  </a:lnTo>
                  <a:close/>
                  <a:moveTo>
                    <a:pt x="22028" y="4502"/>
                  </a:moveTo>
                  <a:lnTo>
                    <a:pt x="560" y="4502"/>
                  </a:lnTo>
                  <a:lnTo>
                    <a:pt x="560" y="559"/>
                  </a:lnTo>
                  <a:lnTo>
                    <a:pt x="22028" y="559"/>
                  </a:lnTo>
                  <a:lnTo>
                    <a:pt x="22028" y="4502"/>
                  </a:lnTo>
                  <a:close/>
                </a:path>
              </a:pathLst>
            </a:custGeom>
            <a:solidFill>
              <a:schemeClr val="accent3"/>
            </a:solidFill>
            <a:ln>
              <a:noFill/>
            </a:ln>
            <a:effectLst/>
          </p:spPr>
          <p:style>
            <a:lnRef idx="1">
              <a:schemeClr val="accent5"/>
            </a:lnRef>
            <a:fillRef idx="3">
              <a:schemeClr val="accent5"/>
            </a:fillRef>
            <a:effectRef idx="2">
              <a:schemeClr val="accent5"/>
            </a:effectRef>
            <a:fontRef idx="minor">
              <a:schemeClr val="lt1"/>
            </a:fontRef>
          </p:style>
          <p:txBody>
            <a:bodyPr wrap="square" lIns="0" tIns="0" rIns="0" bIns="0" rtlCol="0" anchor="ctr" anchorCtr="0">
              <a:noAutofit/>
            </a:bodyPr>
            <a:lstStyle/>
            <a:p>
              <a:pPr algn="ctr" defTabSz="608941"/>
              <a:endParaRPr lang="en-US" sz="1200" b="1">
                <a:solidFill>
                  <a:prstClr val="white"/>
                </a:solidFill>
                <a:cs typeface="Arial"/>
              </a:endParaRPr>
            </a:p>
          </p:txBody>
        </p:sp>
        <p:pic>
          <p:nvPicPr>
            <p:cNvPr id="117" name="Picture 1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8105" y="2874655"/>
              <a:ext cx="1421486" cy="217879"/>
            </a:xfrm>
            <a:prstGeom prst="rect">
              <a:avLst/>
            </a:prstGeom>
          </p:spPr>
        </p:pic>
      </p:grpSp>
      <p:sp>
        <p:nvSpPr>
          <p:cNvPr id="17" name="Rectangle 16"/>
          <p:cNvSpPr/>
          <p:nvPr/>
        </p:nvSpPr>
        <p:spPr>
          <a:xfrm>
            <a:off x="2221438" y="3456753"/>
            <a:ext cx="4766786" cy="267865"/>
          </a:xfrm>
          <a:prstGeom prst="rect">
            <a:avLst/>
          </a:prstGeom>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1"/>
            <a:r>
              <a:rPr lang="en-US" sz="1400">
                <a:solidFill>
                  <a:prstClr val="white"/>
                </a:solidFill>
              </a:rPr>
              <a:t>NFS/VAAI/VVOL</a:t>
            </a:r>
          </a:p>
        </p:txBody>
      </p:sp>
      <p:sp>
        <p:nvSpPr>
          <p:cNvPr id="98" name="Rectangle 97"/>
          <p:cNvSpPr/>
          <p:nvPr/>
        </p:nvSpPr>
        <p:spPr>
          <a:xfrm>
            <a:off x="2214976" y="3146667"/>
            <a:ext cx="4773247" cy="26786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1"/>
            <a:r>
              <a:rPr lang="en-US" sz="1400" err="1">
                <a:solidFill>
                  <a:prstClr val="white"/>
                </a:solidFill>
              </a:rPr>
              <a:t>ESXi</a:t>
            </a:r>
            <a:endParaRPr lang="en-US" sz="1400">
              <a:solidFill>
                <a:prstClr val="white"/>
              </a:solidFill>
            </a:endParaRPr>
          </a:p>
        </p:txBody>
      </p:sp>
      <p:grpSp>
        <p:nvGrpSpPr>
          <p:cNvPr id="241" name="Group 240"/>
          <p:cNvGrpSpPr/>
          <p:nvPr/>
        </p:nvGrpSpPr>
        <p:grpSpPr>
          <a:xfrm>
            <a:off x="8968020" y="3308021"/>
            <a:ext cx="1498304" cy="317787"/>
            <a:chOff x="2450201" y="2823878"/>
            <a:chExt cx="1498695" cy="317869"/>
          </a:xfrm>
        </p:grpSpPr>
        <p:sp>
          <p:nvSpPr>
            <p:cNvPr id="242" name="Freeform 13"/>
            <p:cNvSpPr>
              <a:spLocks noEditPoints="1"/>
            </p:cNvSpPr>
            <p:nvPr/>
          </p:nvSpPr>
          <p:spPr bwMode="auto">
            <a:xfrm>
              <a:off x="2450201" y="2823878"/>
              <a:ext cx="1498695" cy="317869"/>
            </a:xfrm>
            <a:custGeom>
              <a:avLst/>
              <a:gdLst>
                <a:gd name="T0" fmla="*/ 0 w 22587"/>
                <a:gd name="T1" fmla="*/ 0 h 5062"/>
                <a:gd name="T2" fmla="*/ 0 w 22587"/>
                <a:gd name="T3" fmla="*/ 5062 h 5062"/>
                <a:gd name="T4" fmla="*/ 22587 w 22587"/>
                <a:gd name="T5" fmla="*/ 5062 h 5062"/>
                <a:gd name="T6" fmla="*/ 22587 w 22587"/>
                <a:gd name="T7" fmla="*/ 0 h 5062"/>
                <a:gd name="T8" fmla="*/ 0 w 22587"/>
                <a:gd name="T9" fmla="*/ 0 h 5062"/>
                <a:gd name="T10" fmla="*/ 22028 w 22587"/>
                <a:gd name="T11" fmla="*/ 4502 h 5062"/>
                <a:gd name="T12" fmla="*/ 560 w 22587"/>
                <a:gd name="T13" fmla="*/ 4502 h 5062"/>
                <a:gd name="T14" fmla="*/ 560 w 22587"/>
                <a:gd name="T15" fmla="*/ 559 h 5062"/>
                <a:gd name="T16" fmla="*/ 22028 w 22587"/>
                <a:gd name="T17" fmla="*/ 559 h 5062"/>
                <a:gd name="T18" fmla="*/ 22028 w 22587"/>
                <a:gd name="T19" fmla="*/ 4502 h 5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87" h="5062">
                  <a:moveTo>
                    <a:pt x="0" y="0"/>
                  </a:moveTo>
                  <a:lnTo>
                    <a:pt x="0" y="5062"/>
                  </a:lnTo>
                  <a:lnTo>
                    <a:pt x="22587" y="5062"/>
                  </a:lnTo>
                  <a:lnTo>
                    <a:pt x="22587" y="0"/>
                  </a:lnTo>
                  <a:lnTo>
                    <a:pt x="0" y="0"/>
                  </a:lnTo>
                  <a:close/>
                  <a:moveTo>
                    <a:pt x="22028" y="4502"/>
                  </a:moveTo>
                  <a:lnTo>
                    <a:pt x="560" y="4502"/>
                  </a:lnTo>
                  <a:lnTo>
                    <a:pt x="560" y="559"/>
                  </a:lnTo>
                  <a:lnTo>
                    <a:pt x="22028" y="559"/>
                  </a:lnTo>
                  <a:lnTo>
                    <a:pt x="22028" y="4502"/>
                  </a:lnTo>
                  <a:close/>
                </a:path>
              </a:pathLst>
            </a:custGeom>
            <a:solidFill>
              <a:schemeClr val="accent3">
                <a:alpha val="46000"/>
              </a:schemeClr>
            </a:solidFill>
            <a:ln>
              <a:noFill/>
            </a:ln>
            <a:effectLst/>
          </p:spPr>
          <p:style>
            <a:lnRef idx="1">
              <a:schemeClr val="accent5"/>
            </a:lnRef>
            <a:fillRef idx="3">
              <a:schemeClr val="accent5"/>
            </a:fillRef>
            <a:effectRef idx="2">
              <a:schemeClr val="accent5"/>
            </a:effectRef>
            <a:fontRef idx="minor">
              <a:schemeClr val="lt1"/>
            </a:fontRef>
          </p:style>
          <p:txBody>
            <a:bodyPr wrap="square" lIns="0" tIns="0" rIns="0" bIns="0" rtlCol="0" anchor="ctr" anchorCtr="0">
              <a:noAutofit/>
            </a:bodyPr>
            <a:lstStyle/>
            <a:p>
              <a:pPr algn="ctr" defTabSz="608941"/>
              <a:endParaRPr lang="en-US" sz="1200" b="1">
                <a:solidFill>
                  <a:prstClr val="white"/>
                </a:solidFill>
                <a:cs typeface="Arial"/>
              </a:endParaRPr>
            </a:p>
          </p:txBody>
        </p:sp>
        <p:pic>
          <p:nvPicPr>
            <p:cNvPr id="243" name="Picture 24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8105" y="2874655"/>
              <a:ext cx="1421486" cy="217879"/>
            </a:xfrm>
            <a:prstGeom prst="rect">
              <a:avLst/>
            </a:prstGeom>
          </p:spPr>
        </p:pic>
      </p:grpSp>
      <p:sp>
        <p:nvSpPr>
          <p:cNvPr id="244" name="TextBox 243"/>
          <p:cNvSpPr txBox="1"/>
          <p:nvPr/>
        </p:nvSpPr>
        <p:spPr>
          <a:xfrm>
            <a:off x="3983859" y="4215231"/>
            <a:ext cx="1231106" cy="147605"/>
          </a:xfrm>
          <a:prstGeom prst="rect">
            <a:avLst/>
          </a:prstGeom>
          <a:noFill/>
        </p:spPr>
        <p:txBody>
          <a:bodyPr wrap="none" lIns="0" tIns="0" rIns="0" bIns="0" rtlCol="0">
            <a:spAutoFit/>
          </a:bodyPr>
          <a:lstStyle/>
          <a:p>
            <a:pPr defTabSz="608941">
              <a:lnSpc>
                <a:spcPct val="90000"/>
              </a:lnSpc>
            </a:pPr>
            <a:r>
              <a:rPr lang="en-US" sz="1066">
                <a:solidFill>
                  <a:srgbClr val="717074">
                    <a:lumMod val="75000"/>
                  </a:srgbClr>
                </a:solidFill>
              </a:rPr>
              <a:t>Cisco HX240c Node</a:t>
            </a:r>
          </a:p>
        </p:txBody>
      </p:sp>
      <p:sp>
        <p:nvSpPr>
          <p:cNvPr id="245" name="TextBox 244"/>
          <p:cNvSpPr txBox="1"/>
          <p:nvPr/>
        </p:nvSpPr>
        <p:spPr>
          <a:xfrm>
            <a:off x="5608205" y="4216136"/>
            <a:ext cx="1231106" cy="147605"/>
          </a:xfrm>
          <a:prstGeom prst="rect">
            <a:avLst/>
          </a:prstGeom>
          <a:noFill/>
        </p:spPr>
        <p:txBody>
          <a:bodyPr wrap="none" lIns="0" tIns="0" rIns="0" bIns="0" rtlCol="0">
            <a:spAutoFit/>
          </a:bodyPr>
          <a:lstStyle/>
          <a:p>
            <a:pPr defTabSz="608941">
              <a:lnSpc>
                <a:spcPct val="90000"/>
              </a:lnSpc>
            </a:pPr>
            <a:r>
              <a:rPr lang="en-US" sz="1066">
                <a:solidFill>
                  <a:srgbClr val="717074">
                    <a:lumMod val="75000"/>
                  </a:srgbClr>
                </a:solidFill>
              </a:rPr>
              <a:t>Cisco HX240c Node</a:t>
            </a:r>
          </a:p>
        </p:txBody>
      </p:sp>
      <p:sp>
        <p:nvSpPr>
          <p:cNvPr id="246" name="TextBox 245"/>
          <p:cNvSpPr txBox="1"/>
          <p:nvPr/>
        </p:nvSpPr>
        <p:spPr>
          <a:xfrm>
            <a:off x="9101078" y="3737591"/>
            <a:ext cx="1231106" cy="147605"/>
          </a:xfrm>
          <a:prstGeom prst="rect">
            <a:avLst/>
          </a:prstGeom>
          <a:noFill/>
        </p:spPr>
        <p:txBody>
          <a:bodyPr wrap="none" lIns="0" tIns="0" rIns="0" bIns="0" rtlCol="0">
            <a:spAutoFit/>
          </a:bodyPr>
          <a:lstStyle/>
          <a:p>
            <a:pPr defTabSz="608941">
              <a:lnSpc>
                <a:spcPct val="90000"/>
              </a:lnSpc>
            </a:pPr>
            <a:r>
              <a:rPr lang="en-US" sz="1066">
                <a:solidFill>
                  <a:srgbClr val="717074">
                    <a:lumMod val="75000"/>
                  </a:srgbClr>
                </a:solidFill>
              </a:rPr>
              <a:t>Cisco HX240c Node</a:t>
            </a:r>
          </a:p>
        </p:txBody>
      </p:sp>
      <p:sp>
        <p:nvSpPr>
          <p:cNvPr id="247" name="Trapezoid 246"/>
          <p:cNvSpPr/>
          <p:nvPr/>
        </p:nvSpPr>
        <p:spPr>
          <a:xfrm rot="5400000">
            <a:off x="7377362" y="2460105"/>
            <a:ext cx="1205003" cy="1983279"/>
          </a:xfrm>
          <a:prstGeom prst="trapezoid">
            <a:avLst>
              <a:gd name="adj" fmla="val 36743"/>
            </a:avLst>
          </a:prstGeom>
          <a:solidFill>
            <a:schemeClr val="accent2">
              <a:alpha val="22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1"/>
            <a:endParaRPr lang="en-US">
              <a:solidFill>
                <a:prstClr val="white"/>
              </a:solidFill>
            </a:endParaRPr>
          </a:p>
        </p:txBody>
      </p:sp>
      <p:sp>
        <p:nvSpPr>
          <p:cNvPr id="248" name="Rectangle 247"/>
          <p:cNvSpPr/>
          <p:nvPr/>
        </p:nvSpPr>
        <p:spPr>
          <a:xfrm>
            <a:off x="1556534" y="4986555"/>
            <a:ext cx="9363673" cy="989592"/>
          </a:xfrm>
          <a:prstGeom prst="rect">
            <a:avLst/>
          </a:prstGeom>
          <a:solidFill>
            <a:schemeClr val="accent2">
              <a:lumMod val="75000"/>
            </a:schemeClr>
          </a:solidFill>
          <a:ln>
            <a:solidFill>
              <a:schemeClr val="bg1"/>
            </a:solid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350423" lvl="1" algn="ctr" defTabSz="608941">
              <a:spcAft>
                <a:spcPts val="1600"/>
              </a:spcAft>
              <a:buClr>
                <a:srgbClr val="006990"/>
              </a:buClr>
              <a:buSzPct val="105000"/>
            </a:pPr>
            <a:r>
              <a:rPr lang="zh-CN" altLang="en-US" sz="2000" dirty="0"/>
              <a:t>节点移除必须由</a:t>
            </a:r>
            <a:r>
              <a:rPr lang="en-US" altLang="zh-CN" sz="2000" dirty="0"/>
              <a:t>Cisco TAC</a:t>
            </a:r>
            <a:r>
              <a:rPr lang="zh-CN" altLang="en-US" sz="2000" dirty="0"/>
              <a:t>支持采用内部命令行完成。</a:t>
            </a:r>
            <a:endParaRPr lang="en-US" sz="1866" dirty="0">
              <a:solidFill>
                <a:prstClr val="white"/>
              </a:solidFill>
            </a:endParaRPr>
          </a:p>
        </p:txBody>
      </p:sp>
    </p:spTree>
    <p:extLst>
      <p:ext uri="{BB962C8B-B14F-4D97-AF65-F5344CB8AC3E}">
        <p14:creationId xmlns:p14="http://schemas.microsoft.com/office/powerpoint/2010/main" val="3535734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Rectangle 147" hidden="1"/>
          <p:cNvSpPr/>
          <p:nvPr>
            <p:custDataLst>
              <p:tags r:id="rId1"/>
            </p:custDataLst>
          </p:nvPr>
        </p:nvSpPr>
        <p:spPr>
          <a:xfrm>
            <a:off x="6005409" y="894"/>
            <a:ext cx="6181831" cy="4864353"/>
          </a:xfrm>
          <a:prstGeom prst="rect">
            <a:avLst/>
          </a:prstGeom>
          <a:gradFill flip="none" rotWithShape="1">
            <a:gsLst>
              <a:gs pos="45000">
                <a:schemeClr val="bg1"/>
              </a:gs>
              <a:gs pos="0">
                <a:schemeClr val="bg2">
                  <a:lumMod val="40000"/>
                  <a:lumOff val="60000"/>
                </a:schemeClr>
              </a:gs>
            </a:gsLst>
            <a:lin ang="8100000" scaled="1"/>
            <a:tileRect/>
          </a:gradFill>
          <a:ln>
            <a:no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7" name="Title 6"/>
          <p:cNvSpPr>
            <a:spLocks noGrp="1"/>
          </p:cNvSpPr>
          <p:nvPr>
            <p:ph type="title"/>
          </p:nvPr>
        </p:nvSpPr>
        <p:spPr>
          <a:xfrm>
            <a:off x="458469" y="76200"/>
            <a:ext cx="10969943" cy="521557"/>
          </a:xfrm>
        </p:spPr>
        <p:txBody>
          <a:bodyPr/>
          <a:lstStyle/>
          <a:p>
            <a:r>
              <a:rPr lang="en-US" sz="3000" b="1" dirty="0" err="1">
                <a:solidFill>
                  <a:schemeClr val="accent2"/>
                </a:solidFill>
              </a:rPr>
              <a:t>Vmware</a:t>
            </a:r>
            <a:r>
              <a:rPr lang="zh-CN" altLang="en-US" sz="3000" b="1" dirty="0">
                <a:solidFill>
                  <a:schemeClr val="accent2"/>
                </a:solidFill>
              </a:rPr>
              <a:t> 具有</a:t>
            </a:r>
            <a:r>
              <a:rPr lang="en-US" altLang="zh-CN" sz="3000" b="1" dirty="0">
                <a:solidFill>
                  <a:schemeClr val="accent2"/>
                </a:solidFill>
              </a:rPr>
              <a:t>SDDC</a:t>
            </a:r>
            <a:r>
              <a:rPr lang="zh-CN" altLang="en-US" sz="3000" b="1" dirty="0">
                <a:solidFill>
                  <a:schemeClr val="accent2"/>
                </a:solidFill>
              </a:rPr>
              <a:t>全套解决方案</a:t>
            </a:r>
            <a:endParaRPr lang="en-US" sz="3000" b="1" dirty="0">
              <a:solidFill>
                <a:schemeClr val="accent2"/>
              </a:solidFill>
            </a:endParaRPr>
          </a:p>
        </p:txBody>
      </p:sp>
      <p:grpSp>
        <p:nvGrpSpPr>
          <p:cNvPr id="40" name="Group 39">
            <a:extLst>
              <a:ext uri="{FF2B5EF4-FFF2-40B4-BE49-F238E27FC236}">
                <a16:creationId xmlns:a16="http://schemas.microsoft.com/office/drawing/2014/main" id="{1D681880-CB2A-564A-8177-BF19AD0BADC2}"/>
              </a:ext>
            </a:extLst>
          </p:cNvPr>
          <p:cNvGrpSpPr/>
          <p:nvPr/>
        </p:nvGrpSpPr>
        <p:grpSpPr>
          <a:xfrm>
            <a:off x="365693" y="795081"/>
            <a:ext cx="11291319" cy="1719519"/>
            <a:chOff x="365693" y="871281"/>
            <a:chExt cx="11291319" cy="1719519"/>
          </a:xfrm>
        </p:grpSpPr>
        <p:sp>
          <p:nvSpPr>
            <p:cNvPr id="72" name="Rectangle 71">
              <a:extLst>
                <a:ext uri="{FF2B5EF4-FFF2-40B4-BE49-F238E27FC236}">
                  <a16:creationId xmlns:a16="http://schemas.microsoft.com/office/drawing/2014/main" id="{EA935731-24C3-BC48-B6AF-43013CEA084C}"/>
                </a:ext>
              </a:extLst>
            </p:cNvPr>
            <p:cNvSpPr/>
            <p:nvPr/>
          </p:nvSpPr>
          <p:spPr>
            <a:xfrm>
              <a:off x="3008095" y="871281"/>
              <a:ext cx="8648917" cy="1719519"/>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6" name="Group 5">
              <a:extLst>
                <a:ext uri="{FF2B5EF4-FFF2-40B4-BE49-F238E27FC236}">
                  <a16:creationId xmlns:a16="http://schemas.microsoft.com/office/drawing/2014/main" id="{D0CE07F3-E594-084D-86FC-F4574BEA99E0}"/>
                </a:ext>
              </a:extLst>
            </p:cNvPr>
            <p:cNvGrpSpPr/>
            <p:nvPr/>
          </p:nvGrpSpPr>
          <p:grpSpPr>
            <a:xfrm>
              <a:off x="4337174" y="1043647"/>
              <a:ext cx="6557838" cy="1394753"/>
              <a:chOff x="1021495" y="1990377"/>
              <a:chExt cx="10259922" cy="3090861"/>
            </a:xfrm>
          </p:grpSpPr>
          <p:sp>
            <p:nvSpPr>
              <p:cNvPr id="90" name="TextBox 89"/>
              <p:cNvSpPr txBox="1"/>
              <p:nvPr/>
            </p:nvSpPr>
            <p:spPr>
              <a:xfrm>
                <a:off x="1022928" y="2978901"/>
                <a:ext cx="2049518" cy="227632"/>
              </a:xfrm>
              <a:prstGeom prst="rect">
                <a:avLst/>
              </a:prstGeom>
              <a:noFill/>
            </p:spPr>
            <p:txBody>
              <a:bodyPr wrap="square" lIns="0" tIns="0" rIns="0" bIns="0" rtlCol="0">
                <a:noAutofit/>
              </a:bodyPr>
              <a:lstStyle/>
              <a:p>
                <a:pPr algn="ctr">
                  <a:lnSpc>
                    <a:spcPct val="90000"/>
                  </a:lnSpc>
                </a:pPr>
                <a:r>
                  <a:rPr lang="en-US" dirty="0">
                    <a:solidFill>
                      <a:schemeClr val="accent3"/>
                    </a:solidFill>
                  </a:rPr>
                  <a:t>vSphere</a:t>
                </a:r>
              </a:p>
            </p:txBody>
          </p:sp>
          <p:grpSp>
            <p:nvGrpSpPr>
              <p:cNvPr id="3" name="Group 2"/>
              <p:cNvGrpSpPr/>
              <p:nvPr/>
            </p:nvGrpSpPr>
            <p:grpSpPr>
              <a:xfrm>
                <a:off x="1311611" y="3485492"/>
                <a:ext cx="1431032" cy="1595746"/>
                <a:chOff x="1391982" y="2896097"/>
                <a:chExt cx="1431404" cy="1596161"/>
              </a:xfrm>
            </p:grpSpPr>
            <p:sp>
              <p:nvSpPr>
                <p:cNvPr id="2" name="Oval 1"/>
                <p:cNvSpPr/>
                <p:nvPr/>
              </p:nvSpPr>
              <p:spPr>
                <a:xfrm>
                  <a:off x="1391982" y="2896097"/>
                  <a:ext cx="1431404" cy="1596161"/>
                </a:xfrm>
                <a:prstGeom prst="ellipse">
                  <a:avLst/>
                </a:prstGeom>
                <a:gradFill flip="none" rotWithShape="1">
                  <a:gsLst>
                    <a:gs pos="65000">
                      <a:srgbClr val="1F84C1">
                        <a:alpha val="92000"/>
                      </a:srgbClr>
                    </a:gs>
                    <a:gs pos="0">
                      <a:srgbClr val="0D527F">
                        <a:alpha val="96000"/>
                      </a:srgbClr>
                    </a:gs>
                  </a:gsLst>
                  <a:lin ang="16200000" scaled="1"/>
                  <a:tileRect/>
                </a:gradFill>
                <a:ln>
                  <a:noFill/>
                  <a:prstDash val="dash"/>
                </a:ln>
                <a:effectLst>
                  <a:outerShdw blurRad="190500" dist="63500" dir="5400000" algn="tl"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grpSp>
              <p:nvGrpSpPr>
                <p:cNvPr id="112" name="Group 111"/>
                <p:cNvGrpSpPr/>
                <p:nvPr/>
              </p:nvGrpSpPr>
              <p:grpSpPr>
                <a:xfrm>
                  <a:off x="1696292" y="3255112"/>
                  <a:ext cx="863915" cy="733289"/>
                  <a:chOff x="-437730" y="1211235"/>
                  <a:chExt cx="3578005" cy="3037002"/>
                </a:xfrm>
              </p:grpSpPr>
              <p:grpSp>
                <p:nvGrpSpPr>
                  <p:cNvPr id="113" name="Group 112"/>
                  <p:cNvGrpSpPr/>
                  <p:nvPr/>
                </p:nvGrpSpPr>
                <p:grpSpPr>
                  <a:xfrm>
                    <a:off x="-437730" y="1211235"/>
                    <a:ext cx="3578005" cy="3037002"/>
                    <a:chOff x="816688" y="2479217"/>
                    <a:chExt cx="1264857" cy="1073608"/>
                  </a:xfrm>
                  <a:solidFill>
                    <a:schemeClr val="accent3">
                      <a:lumMod val="20000"/>
                      <a:lumOff val="80000"/>
                    </a:schemeClr>
                  </a:solidFill>
                  <a:effectLst>
                    <a:outerShdw dist="38100" dir="3000000" algn="tl" rotWithShape="0">
                      <a:schemeClr val="accent3">
                        <a:lumMod val="50000"/>
                        <a:alpha val="25000"/>
                      </a:schemeClr>
                    </a:outerShdw>
                  </a:effectLst>
                </p:grpSpPr>
                <p:grpSp>
                  <p:nvGrpSpPr>
                    <p:cNvPr id="117" name="Group 23"/>
                    <p:cNvGrpSpPr>
                      <a:grpSpLocks noChangeAspect="1"/>
                    </p:cNvGrpSpPr>
                    <p:nvPr/>
                  </p:nvGrpSpPr>
                  <p:grpSpPr bwMode="auto">
                    <a:xfrm>
                      <a:off x="816688" y="3219886"/>
                      <a:ext cx="1264857" cy="332939"/>
                      <a:chOff x="2077" y="1949"/>
                      <a:chExt cx="1607" cy="423"/>
                    </a:xfrm>
                    <a:grpFill/>
                  </p:grpSpPr>
                  <p:sp>
                    <p:nvSpPr>
                      <p:cNvPr id="124" name="Rectangle 24"/>
                      <p:cNvSpPr>
                        <a:spLocks noChangeArrowheads="1"/>
                      </p:cNvSpPr>
                      <p:nvPr/>
                    </p:nvSpPr>
                    <p:spPr bwMode="auto">
                      <a:xfrm>
                        <a:off x="2200" y="2086"/>
                        <a:ext cx="381" cy="151"/>
                      </a:xfrm>
                      <a:prstGeom prst="rect">
                        <a:avLst/>
                      </a:pr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125" name="Freeform 25"/>
                      <p:cNvSpPr>
                        <a:spLocks noEditPoints="1"/>
                      </p:cNvSpPr>
                      <p:nvPr/>
                    </p:nvSpPr>
                    <p:spPr bwMode="auto">
                      <a:xfrm>
                        <a:off x="2077" y="1949"/>
                        <a:ext cx="1607" cy="423"/>
                      </a:xfrm>
                      <a:custGeom>
                        <a:avLst/>
                        <a:gdLst>
                          <a:gd name="T0" fmla="*/ 0 w 1607"/>
                          <a:gd name="T1" fmla="*/ 0 h 423"/>
                          <a:gd name="T2" fmla="*/ 0 w 1607"/>
                          <a:gd name="T3" fmla="*/ 423 h 423"/>
                          <a:gd name="T4" fmla="*/ 1607 w 1607"/>
                          <a:gd name="T5" fmla="*/ 423 h 423"/>
                          <a:gd name="T6" fmla="*/ 1607 w 1607"/>
                          <a:gd name="T7" fmla="*/ 0 h 423"/>
                          <a:gd name="T8" fmla="*/ 0 w 1607"/>
                          <a:gd name="T9" fmla="*/ 0 h 423"/>
                          <a:gd name="T10" fmla="*/ 541 w 1607"/>
                          <a:gd name="T11" fmla="*/ 326 h 423"/>
                          <a:gd name="T12" fmla="*/ 85 w 1607"/>
                          <a:gd name="T13" fmla="*/ 326 h 423"/>
                          <a:gd name="T14" fmla="*/ 85 w 1607"/>
                          <a:gd name="T15" fmla="*/ 99 h 423"/>
                          <a:gd name="T16" fmla="*/ 541 w 1607"/>
                          <a:gd name="T17" fmla="*/ 99 h 423"/>
                          <a:gd name="T18" fmla="*/ 541 w 1607"/>
                          <a:gd name="T19" fmla="*/ 326 h 423"/>
                          <a:gd name="T20" fmla="*/ 688 w 1607"/>
                          <a:gd name="T21" fmla="*/ 324 h 423"/>
                          <a:gd name="T22" fmla="*/ 643 w 1607"/>
                          <a:gd name="T23" fmla="*/ 324 h 423"/>
                          <a:gd name="T24" fmla="*/ 643 w 1607"/>
                          <a:gd name="T25" fmla="*/ 99 h 423"/>
                          <a:gd name="T26" fmla="*/ 688 w 1607"/>
                          <a:gd name="T27" fmla="*/ 99 h 423"/>
                          <a:gd name="T28" fmla="*/ 688 w 1607"/>
                          <a:gd name="T29" fmla="*/ 324 h 423"/>
                          <a:gd name="T30" fmla="*/ 846 w 1607"/>
                          <a:gd name="T31" fmla="*/ 324 h 423"/>
                          <a:gd name="T32" fmla="*/ 801 w 1607"/>
                          <a:gd name="T33" fmla="*/ 324 h 423"/>
                          <a:gd name="T34" fmla="*/ 801 w 1607"/>
                          <a:gd name="T35" fmla="*/ 99 h 423"/>
                          <a:gd name="T36" fmla="*/ 846 w 1607"/>
                          <a:gd name="T37" fmla="*/ 99 h 423"/>
                          <a:gd name="T38" fmla="*/ 846 w 1607"/>
                          <a:gd name="T39" fmla="*/ 324 h 423"/>
                          <a:gd name="T40" fmla="*/ 1004 w 1607"/>
                          <a:gd name="T41" fmla="*/ 324 h 423"/>
                          <a:gd name="T42" fmla="*/ 960 w 1607"/>
                          <a:gd name="T43" fmla="*/ 324 h 423"/>
                          <a:gd name="T44" fmla="*/ 960 w 1607"/>
                          <a:gd name="T45" fmla="*/ 99 h 423"/>
                          <a:gd name="T46" fmla="*/ 1004 w 1607"/>
                          <a:gd name="T47" fmla="*/ 99 h 423"/>
                          <a:gd name="T48" fmla="*/ 1004 w 1607"/>
                          <a:gd name="T49" fmla="*/ 324 h 423"/>
                          <a:gd name="T50" fmla="*/ 1163 w 1607"/>
                          <a:gd name="T51" fmla="*/ 324 h 423"/>
                          <a:gd name="T52" fmla="*/ 1115 w 1607"/>
                          <a:gd name="T53" fmla="*/ 324 h 423"/>
                          <a:gd name="T54" fmla="*/ 1115 w 1607"/>
                          <a:gd name="T55" fmla="*/ 99 h 423"/>
                          <a:gd name="T56" fmla="*/ 1163 w 1607"/>
                          <a:gd name="T57" fmla="*/ 99 h 423"/>
                          <a:gd name="T58" fmla="*/ 1163 w 1607"/>
                          <a:gd name="T59" fmla="*/ 324 h 423"/>
                          <a:gd name="T60" fmla="*/ 1321 w 1607"/>
                          <a:gd name="T61" fmla="*/ 324 h 423"/>
                          <a:gd name="T62" fmla="*/ 1274 w 1607"/>
                          <a:gd name="T63" fmla="*/ 324 h 423"/>
                          <a:gd name="T64" fmla="*/ 1274 w 1607"/>
                          <a:gd name="T65" fmla="*/ 99 h 423"/>
                          <a:gd name="T66" fmla="*/ 1321 w 1607"/>
                          <a:gd name="T67" fmla="*/ 99 h 423"/>
                          <a:gd name="T68" fmla="*/ 1321 w 1607"/>
                          <a:gd name="T69" fmla="*/ 324 h 423"/>
                          <a:gd name="T70" fmla="*/ 1477 w 1607"/>
                          <a:gd name="T71" fmla="*/ 324 h 423"/>
                          <a:gd name="T72" fmla="*/ 1432 w 1607"/>
                          <a:gd name="T73" fmla="*/ 324 h 423"/>
                          <a:gd name="T74" fmla="*/ 1432 w 1607"/>
                          <a:gd name="T75" fmla="*/ 99 h 423"/>
                          <a:gd name="T76" fmla="*/ 1477 w 1607"/>
                          <a:gd name="T77" fmla="*/ 99 h 423"/>
                          <a:gd name="T78" fmla="*/ 1477 w 1607"/>
                          <a:gd name="T79" fmla="*/ 32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7" h="423">
                            <a:moveTo>
                              <a:pt x="0" y="0"/>
                            </a:moveTo>
                            <a:lnTo>
                              <a:pt x="0" y="423"/>
                            </a:lnTo>
                            <a:lnTo>
                              <a:pt x="1607" y="423"/>
                            </a:lnTo>
                            <a:lnTo>
                              <a:pt x="1607" y="0"/>
                            </a:lnTo>
                            <a:lnTo>
                              <a:pt x="0" y="0"/>
                            </a:lnTo>
                            <a:close/>
                            <a:moveTo>
                              <a:pt x="541" y="326"/>
                            </a:moveTo>
                            <a:lnTo>
                              <a:pt x="85" y="326"/>
                            </a:lnTo>
                            <a:lnTo>
                              <a:pt x="85" y="99"/>
                            </a:lnTo>
                            <a:lnTo>
                              <a:pt x="541" y="99"/>
                            </a:lnTo>
                            <a:lnTo>
                              <a:pt x="541" y="326"/>
                            </a:lnTo>
                            <a:close/>
                            <a:moveTo>
                              <a:pt x="688" y="324"/>
                            </a:moveTo>
                            <a:lnTo>
                              <a:pt x="643" y="324"/>
                            </a:lnTo>
                            <a:lnTo>
                              <a:pt x="643" y="99"/>
                            </a:lnTo>
                            <a:lnTo>
                              <a:pt x="688" y="99"/>
                            </a:lnTo>
                            <a:lnTo>
                              <a:pt x="688" y="324"/>
                            </a:lnTo>
                            <a:close/>
                            <a:moveTo>
                              <a:pt x="846" y="324"/>
                            </a:moveTo>
                            <a:lnTo>
                              <a:pt x="801" y="324"/>
                            </a:lnTo>
                            <a:lnTo>
                              <a:pt x="801" y="99"/>
                            </a:lnTo>
                            <a:lnTo>
                              <a:pt x="846" y="99"/>
                            </a:lnTo>
                            <a:lnTo>
                              <a:pt x="846" y="324"/>
                            </a:lnTo>
                            <a:close/>
                            <a:moveTo>
                              <a:pt x="1004" y="324"/>
                            </a:moveTo>
                            <a:lnTo>
                              <a:pt x="960" y="324"/>
                            </a:lnTo>
                            <a:lnTo>
                              <a:pt x="960" y="99"/>
                            </a:lnTo>
                            <a:lnTo>
                              <a:pt x="1004" y="99"/>
                            </a:lnTo>
                            <a:lnTo>
                              <a:pt x="1004" y="324"/>
                            </a:lnTo>
                            <a:close/>
                            <a:moveTo>
                              <a:pt x="1163" y="324"/>
                            </a:moveTo>
                            <a:lnTo>
                              <a:pt x="1115" y="324"/>
                            </a:lnTo>
                            <a:lnTo>
                              <a:pt x="1115" y="99"/>
                            </a:lnTo>
                            <a:lnTo>
                              <a:pt x="1163" y="99"/>
                            </a:lnTo>
                            <a:lnTo>
                              <a:pt x="1163" y="324"/>
                            </a:lnTo>
                            <a:close/>
                            <a:moveTo>
                              <a:pt x="1321" y="324"/>
                            </a:moveTo>
                            <a:lnTo>
                              <a:pt x="1274" y="324"/>
                            </a:lnTo>
                            <a:lnTo>
                              <a:pt x="1274" y="99"/>
                            </a:lnTo>
                            <a:lnTo>
                              <a:pt x="1321" y="99"/>
                            </a:lnTo>
                            <a:lnTo>
                              <a:pt x="1321" y="324"/>
                            </a:lnTo>
                            <a:close/>
                            <a:moveTo>
                              <a:pt x="1477" y="324"/>
                            </a:moveTo>
                            <a:lnTo>
                              <a:pt x="1432" y="324"/>
                            </a:lnTo>
                            <a:lnTo>
                              <a:pt x="1432" y="99"/>
                            </a:lnTo>
                            <a:lnTo>
                              <a:pt x="1477" y="99"/>
                            </a:lnTo>
                            <a:lnTo>
                              <a:pt x="1477" y="324"/>
                            </a:lnTo>
                            <a:close/>
                          </a:path>
                        </a:pathLst>
                      </a:custGeom>
                      <a:grpFill/>
                      <a:ln w="19050">
                        <a:noFill/>
                        <a:round/>
                        <a:headEnd/>
                        <a:tailEnd/>
                      </a:ln>
                      <a:effectLst/>
                      <a:extLst/>
                    </p:spPr>
                    <p:txBody>
                      <a:bodyPr wrap="none" lIns="0" tIns="0" rIns="0" bIns="0" rtlCol="0" anchor="ctr"/>
                      <a:lstStyle/>
                      <a:p>
                        <a:pPr algn="ctr" defTabSz="685663"/>
                        <a:endParaRPr lang="en-US">
                          <a:solidFill>
                            <a:srgbClr val="FFFFFF"/>
                          </a:solidFill>
                        </a:endParaRPr>
                      </a:p>
                    </p:txBody>
                  </p:sp>
                </p:grpSp>
                <p:grpSp>
                  <p:nvGrpSpPr>
                    <p:cNvPr id="118" name="Group 23"/>
                    <p:cNvGrpSpPr>
                      <a:grpSpLocks noChangeAspect="1"/>
                    </p:cNvGrpSpPr>
                    <p:nvPr/>
                  </p:nvGrpSpPr>
                  <p:grpSpPr bwMode="auto">
                    <a:xfrm>
                      <a:off x="816688" y="2850692"/>
                      <a:ext cx="1264857" cy="332939"/>
                      <a:chOff x="2077" y="1949"/>
                      <a:chExt cx="1607" cy="423"/>
                    </a:xfrm>
                    <a:grpFill/>
                  </p:grpSpPr>
                  <p:sp>
                    <p:nvSpPr>
                      <p:cNvPr id="122" name="Rectangle 24"/>
                      <p:cNvSpPr>
                        <a:spLocks noChangeArrowheads="1"/>
                      </p:cNvSpPr>
                      <p:nvPr/>
                    </p:nvSpPr>
                    <p:spPr bwMode="auto">
                      <a:xfrm>
                        <a:off x="2200" y="2086"/>
                        <a:ext cx="381" cy="151"/>
                      </a:xfrm>
                      <a:prstGeom prst="rect">
                        <a:avLst/>
                      </a:pr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123" name="Freeform 25"/>
                      <p:cNvSpPr>
                        <a:spLocks noEditPoints="1"/>
                      </p:cNvSpPr>
                      <p:nvPr/>
                    </p:nvSpPr>
                    <p:spPr bwMode="auto">
                      <a:xfrm>
                        <a:off x="2077" y="1949"/>
                        <a:ext cx="1607" cy="423"/>
                      </a:xfrm>
                      <a:custGeom>
                        <a:avLst/>
                        <a:gdLst>
                          <a:gd name="T0" fmla="*/ 0 w 1607"/>
                          <a:gd name="T1" fmla="*/ 0 h 423"/>
                          <a:gd name="T2" fmla="*/ 0 w 1607"/>
                          <a:gd name="T3" fmla="*/ 423 h 423"/>
                          <a:gd name="T4" fmla="*/ 1607 w 1607"/>
                          <a:gd name="T5" fmla="*/ 423 h 423"/>
                          <a:gd name="T6" fmla="*/ 1607 w 1607"/>
                          <a:gd name="T7" fmla="*/ 0 h 423"/>
                          <a:gd name="T8" fmla="*/ 0 w 1607"/>
                          <a:gd name="T9" fmla="*/ 0 h 423"/>
                          <a:gd name="T10" fmla="*/ 541 w 1607"/>
                          <a:gd name="T11" fmla="*/ 326 h 423"/>
                          <a:gd name="T12" fmla="*/ 85 w 1607"/>
                          <a:gd name="T13" fmla="*/ 326 h 423"/>
                          <a:gd name="T14" fmla="*/ 85 w 1607"/>
                          <a:gd name="T15" fmla="*/ 99 h 423"/>
                          <a:gd name="T16" fmla="*/ 541 w 1607"/>
                          <a:gd name="T17" fmla="*/ 99 h 423"/>
                          <a:gd name="T18" fmla="*/ 541 w 1607"/>
                          <a:gd name="T19" fmla="*/ 326 h 423"/>
                          <a:gd name="T20" fmla="*/ 688 w 1607"/>
                          <a:gd name="T21" fmla="*/ 324 h 423"/>
                          <a:gd name="T22" fmla="*/ 643 w 1607"/>
                          <a:gd name="T23" fmla="*/ 324 h 423"/>
                          <a:gd name="T24" fmla="*/ 643 w 1607"/>
                          <a:gd name="T25" fmla="*/ 99 h 423"/>
                          <a:gd name="T26" fmla="*/ 688 w 1607"/>
                          <a:gd name="T27" fmla="*/ 99 h 423"/>
                          <a:gd name="T28" fmla="*/ 688 w 1607"/>
                          <a:gd name="T29" fmla="*/ 324 h 423"/>
                          <a:gd name="T30" fmla="*/ 846 w 1607"/>
                          <a:gd name="T31" fmla="*/ 324 h 423"/>
                          <a:gd name="T32" fmla="*/ 801 w 1607"/>
                          <a:gd name="T33" fmla="*/ 324 h 423"/>
                          <a:gd name="T34" fmla="*/ 801 w 1607"/>
                          <a:gd name="T35" fmla="*/ 99 h 423"/>
                          <a:gd name="T36" fmla="*/ 846 w 1607"/>
                          <a:gd name="T37" fmla="*/ 99 h 423"/>
                          <a:gd name="T38" fmla="*/ 846 w 1607"/>
                          <a:gd name="T39" fmla="*/ 324 h 423"/>
                          <a:gd name="T40" fmla="*/ 1004 w 1607"/>
                          <a:gd name="T41" fmla="*/ 324 h 423"/>
                          <a:gd name="T42" fmla="*/ 960 w 1607"/>
                          <a:gd name="T43" fmla="*/ 324 h 423"/>
                          <a:gd name="T44" fmla="*/ 960 w 1607"/>
                          <a:gd name="T45" fmla="*/ 99 h 423"/>
                          <a:gd name="T46" fmla="*/ 1004 w 1607"/>
                          <a:gd name="T47" fmla="*/ 99 h 423"/>
                          <a:gd name="T48" fmla="*/ 1004 w 1607"/>
                          <a:gd name="T49" fmla="*/ 324 h 423"/>
                          <a:gd name="T50" fmla="*/ 1163 w 1607"/>
                          <a:gd name="T51" fmla="*/ 324 h 423"/>
                          <a:gd name="T52" fmla="*/ 1115 w 1607"/>
                          <a:gd name="T53" fmla="*/ 324 h 423"/>
                          <a:gd name="T54" fmla="*/ 1115 w 1607"/>
                          <a:gd name="T55" fmla="*/ 99 h 423"/>
                          <a:gd name="T56" fmla="*/ 1163 w 1607"/>
                          <a:gd name="T57" fmla="*/ 99 h 423"/>
                          <a:gd name="T58" fmla="*/ 1163 w 1607"/>
                          <a:gd name="T59" fmla="*/ 324 h 423"/>
                          <a:gd name="T60" fmla="*/ 1321 w 1607"/>
                          <a:gd name="T61" fmla="*/ 324 h 423"/>
                          <a:gd name="T62" fmla="*/ 1274 w 1607"/>
                          <a:gd name="T63" fmla="*/ 324 h 423"/>
                          <a:gd name="T64" fmla="*/ 1274 w 1607"/>
                          <a:gd name="T65" fmla="*/ 99 h 423"/>
                          <a:gd name="T66" fmla="*/ 1321 w 1607"/>
                          <a:gd name="T67" fmla="*/ 99 h 423"/>
                          <a:gd name="T68" fmla="*/ 1321 w 1607"/>
                          <a:gd name="T69" fmla="*/ 324 h 423"/>
                          <a:gd name="T70" fmla="*/ 1477 w 1607"/>
                          <a:gd name="T71" fmla="*/ 324 h 423"/>
                          <a:gd name="T72" fmla="*/ 1432 w 1607"/>
                          <a:gd name="T73" fmla="*/ 324 h 423"/>
                          <a:gd name="T74" fmla="*/ 1432 w 1607"/>
                          <a:gd name="T75" fmla="*/ 99 h 423"/>
                          <a:gd name="T76" fmla="*/ 1477 w 1607"/>
                          <a:gd name="T77" fmla="*/ 99 h 423"/>
                          <a:gd name="T78" fmla="*/ 1477 w 1607"/>
                          <a:gd name="T79" fmla="*/ 32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7" h="423">
                            <a:moveTo>
                              <a:pt x="0" y="0"/>
                            </a:moveTo>
                            <a:lnTo>
                              <a:pt x="0" y="423"/>
                            </a:lnTo>
                            <a:lnTo>
                              <a:pt x="1607" y="423"/>
                            </a:lnTo>
                            <a:lnTo>
                              <a:pt x="1607" y="0"/>
                            </a:lnTo>
                            <a:lnTo>
                              <a:pt x="0" y="0"/>
                            </a:lnTo>
                            <a:close/>
                            <a:moveTo>
                              <a:pt x="541" y="326"/>
                            </a:moveTo>
                            <a:lnTo>
                              <a:pt x="85" y="326"/>
                            </a:lnTo>
                            <a:lnTo>
                              <a:pt x="85" y="99"/>
                            </a:lnTo>
                            <a:lnTo>
                              <a:pt x="541" y="99"/>
                            </a:lnTo>
                            <a:lnTo>
                              <a:pt x="541" y="326"/>
                            </a:lnTo>
                            <a:close/>
                            <a:moveTo>
                              <a:pt x="688" y="324"/>
                            </a:moveTo>
                            <a:lnTo>
                              <a:pt x="643" y="324"/>
                            </a:lnTo>
                            <a:lnTo>
                              <a:pt x="643" y="99"/>
                            </a:lnTo>
                            <a:lnTo>
                              <a:pt x="688" y="99"/>
                            </a:lnTo>
                            <a:lnTo>
                              <a:pt x="688" y="324"/>
                            </a:lnTo>
                            <a:close/>
                            <a:moveTo>
                              <a:pt x="846" y="324"/>
                            </a:moveTo>
                            <a:lnTo>
                              <a:pt x="801" y="324"/>
                            </a:lnTo>
                            <a:lnTo>
                              <a:pt x="801" y="99"/>
                            </a:lnTo>
                            <a:lnTo>
                              <a:pt x="846" y="99"/>
                            </a:lnTo>
                            <a:lnTo>
                              <a:pt x="846" y="324"/>
                            </a:lnTo>
                            <a:close/>
                            <a:moveTo>
                              <a:pt x="1004" y="324"/>
                            </a:moveTo>
                            <a:lnTo>
                              <a:pt x="960" y="324"/>
                            </a:lnTo>
                            <a:lnTo>
                              <a:pt x="960" y="99"/>
                            </a:lnTo>
                            <a:lnTo>
                              <a:pt x="1004" y="99"/>
                            </a:lnTo>
                            <a:lnTo>
                              <a:pt x="1004" y="324"/>
                            </a:lnTo>
                            <a:close/>
                            <a:moveTo>
                              <a:pt x="1163" y="324"/>
                            </a:moveTo>
                            <a:lnTo>
                              <a:pt x="1115" y="324"/>
                            </a:lnTo>
                            <a:lnTo>
                              <a:pt x="1115" y="99"/>
                            </a:lnTo>
                            <a:lnTo>
                              <a:pt x="1163" y="99"/>
                            </a:lnTo>
                            <a:lnTo>
                              <a:pt x="1163" y="324"/>
                            </a:lnTo>
                            <a:close/>
                            <a:moveTo>
                              <a:pt x="1321" y="324"/>
                            </a:moveTo>
                            <a:lnTo>
                              <a:pt x="1274" y="324"/>
                            </a:lnTo>
                            <a:lnTo>
                              <a:pt x="1274" y="99"/>
                            </a:lnTo>
                            <a:lnTo>
                              <a:pt x="1321" y="99"/>
                            </a:lnTo>
                            <a:lnTo>
                              <a:pt x="1321" y="324"/>
                            </a:lnTo>
                            <a:close/>
                            <a:moveTo>
                              <a:pt x="1477" y="324"/>
                            </a:moveTo>
                            <a:lnTo>
                              <a:pt x="1432" y="324"/>
                            </a:lnTo>
                            <a:lnTo>
                              <a:pt x="1432" y="99"/>
                            </a:lnTo>
                            <a:lnTo>
                              <a:pt x="1477" y="99"/>
                            </a:lnTo>
                            <a:lnTo>
                              <a:pt x="1477" y="324"/>
                            </a:lnTo>
                            <a:close/>
                          </a:path>
                        </a:pathLst>
                      </a:custGeom>
                      <a:grpFill/>
                      <a:ln w="19050">
                        <a:noFill/>
                        <a:round/>
                        <a:headEnd/>
                        <a:tailEnd/>
                      </a:ln>
                      <a:effectLst/>
                      <a:extLst/>
                    </p:spPr>
                    <p:txBody>
                      <a:bodyPr wrap="none" lIns="0" tIns="0" rIns="0" bIns="0" rtlCol="0" anchor="ctr"/>
                      <a:lstStyle/>
                      <a:p>
                        <a:pPr algn="ctr" defTabSz="685663"/>
                        <a:endParaRPr lang="en-US">
                          <a:solidFill>
                            <a:srgbClr val="FFFFFF"/>
                          </a:solidFill>
                        </a:endParaRPr>
                      </a:p>
                    </p:txBody>
                  </p:sp>
                </p:grpSp>
                <p:grpSp>
                  <p:nvGrpSpPr>
                    <p:cNvPr id="119" name="Group 23"/>
                    <p:cNvGrpSpPr>
                      <a:grpSpLocks noChangeAspect="1"/>
                    </p:cNvGrpSpPr>
                    <p:nvPr/>
                  </p:nvGrpSpPr>
                  <p:grpSpPr bwMode="auto">
                    <a:xfrm>
                      <a:off x="816688" y="2479217"/>
                      <a:ext cx="1264857" cy="332939"/>
                      <a:chOff x="2077" y="1949"/>
                      <a:chExt cx="1607" cy="423"/>
                    </a:xfrm>
                    <a:grpFill/>
                  </p:grpSpPr>
                  <p:sp>
                    <p:nvSpPr>
                      <p:cNvPr id="120" name="Rectangle 24"/>
                      <p:cNvSpPr>
                        <a:spLocks noChangeArrowheads="1"/>
                      </p:cNvSpPr>
                      <p:nvPr/>
                    </p:nvSpPr>
                    <p:spPr bwMode="auto">
                      <a:xfrm>
                        <a:off x="2200" y="2086"/>
                        <a:ext cx="381" cy="151"/>
                      </a:xfrm>
                      <a:prstGeom prst="rect">
                        <a:avLst/>
                      </a:pr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121" name="Freeform 25"/>
                      <p:cNvSpPr>
                        <a:spLocks noEditPoints="1"/>
                      </p:cNvSpPr>
                      <p:nvPr/>
                    </p:nvSpPr>
                    <p:spPr bwMode="auto">
                      <a:xfrm>
                        <a:off x="2077" y="1949"/>
                        <a:ext cx="1607" cy="423"/>
                      </a:xfrm>
                      <a:custGeom>
                        <a:avLst/>
                        <a:gdLst>
                          <a:gd name="T0" fmla="*/ 0 w 1607"/>
                          <a:gd name="T1" fmla="*/ 0 h 423"/>
                          <a:gd name="T2" fmla="*/ 0 w 1607"/>
                          <a:gd name="T3" fmla="*/ 423 h 423"/>
                          <a:gd name="T4" fmla="*/ 1607 w 1607"/>
                          <a:gd name="T5" fmla="*/ 423 h 423"/>
                          <a:gd name="T6" fmla="*/ 1607 w 1607"/>
                          <a:gd name="T7" fmla="*/ 0 h 423"/>
                          <a:gd name="T8" fmla="*/ 0 w 1607"/>
                          <a:gd name="T9" fmla="*/ 0 h 423"/>
                          <a:gd name="T10" fmla="*/ 541 w 1607"/>
                          <a:gd name="T11" fmla="*/ 326 h 423"/>
                          <a:gd name="T12" fmla="*/ 85 w 1607"/>
                          <a:gd name="T13" fmla="*/ 326 h 423"/>
                          <a:gd name="T14" fmla="*/ 85 w 1607"/>
                          <a:gd name="T15" fmla="*/ 99 h 423"/>
                          <a:gd name="T16" fmla="*/ 541 w 1607"/>
                          <a:gd name="T17" fmla="*/ 99 h 423"/>
                          <a:gd name="T18" fmla="*/ 541 w 1607"/>
                          <a:gd name="T19" fmla="*/ 326 h 423"/>
                          <a:gd name="T20" fmla="*/ 688 w 1607"/>
                          <a:gd name="T21" fmla="*/ 324 h 423"/>
                          <a:gd name="T22" fmla="*/ 643 w 1607"/>
                          <a:gd name="T23" fmla="*/ 324 h 423"/>
                          <a:gd name="T24" fmla="*/ 643 w 1607"/>
                          <a:gd name="T25" fmla="*/ 99 h 423"/>
                          <a:gd name="T26" fmla="*/ 688 w 1607"/>
                          <a:gd name="T27" fmla="*/ 99 h 423"/>
                          <a:gd name="T28" fmla="*/ 688 w 1607"/>
                          <a:gd name="T29" fmla="*/ 324 h 423"/>
                          <a:gd name="T30" fmla="*/ 846 w 1607"/>
                          <a:gd name="T31" fmla="*/ 324 h 423"/>
                          <a:gd name="T32" fmla="*/ 801 w 1607"/>
                          <a:gd name="T33" fmla="*/ 324 h 423"/>
                          <a:gd name="T34" fmla="*/ 801 w 1607"/>
                          <a:gd name="T35" fmla="*/ 99 h 423"/>
                          <a:gd name="T36" fmla="*/ 846 w 1607"/>
                          <a:gd name="T37" fmla="*/ 99 h 423"/>
                          <a:gd name="T38" fmla="*/ 846 w 1607"/>
                          <a:gd name="T39" fmla="*/ 324 h 423"/>
                          <a:gd name="T40" fmla="*/ 1004 w 1607"/>
                          <a:gd name="T41" fmla="*/ 324 h 423"/>
                          <a:gd name="T42" fmla="*/ 960 w 1607"/>
                          <a:gd name="T43" fmla="*/ 324 h 423"/>
                          <a:gd name="T44" fmla="*/ 960 w 1607"/>
                          <a:gd name="T45" fmla="*/ 99 h 423"/>
                          <a:gd name="T46" fmla="*/ 1004 w 1607"/>
                          <a:gd name="T47" fmla="*/ 99 h 423"/>
                          <a:gd name="T48" fmla="*/ 1004 w 1607"/>
                          <a:gd name="T49" fmla="*/ 324 h 423"/>
                          <a:gd name="T50" fmla="*/ 1163 w 1607"/>
                          <a:gd name="T51" fmla="*/ 324 h 423"/>
                          <a:gd name="T52" fmla="*/ 1115 w 1607"/>
                          <a:gd name="T53" fmla="*/ 324 h 423"/>
                          <a:gd name="T54" fmla="*/ 1115 w 1607"/>
                          <a:gd name="T55" fmla="*/ 99 h 423"/>
                          <a:gd name="T56" fmla="*/ 1163 w 1607"/>
                          <a:gd name="T57" fmla="*/ 99 h 423"/>
                          <a:gd name="T58" fmla="*/ 1163 w 1607"/>
                          <a:gd name="T59" fmla="*/ 324 h 423"/>
                          <a:gd name="T60" fmla="*/ 1321 w 1607"/>
                          <a:gd name="T61" fmla="*/ 324 h 423"/>
                          <a:gd name="T62" fmla="*/ 1274 w 1607"/>
                          <a:gd name="T63" fmla="*/ 324 h 423"/>
                          <a:gd name="T64" fmla="*/ 1274 w 1607"/>
                          <a:gd name="T65" fmla="*/ 99 h 423"/>
                          <a:gd name="T66" fmla="*/ 1321 w 1607"/>
                          <a:gd name="T67" fmla="*/ 99 h 423"/>
                          <a:gd name="T68" fmla="*/ 1321 w 1607"/>
                          <a:gd name="T69" fmla="*/ 324 h 423"/>
                          <a:gd name="T70" fmla="*/ 1477 w 1607"/>
                          <a:gd name="T71" fmla="*/ 324 h 423"/>
                          <a:gd name="T72" fmla="*/ 1432 w 1607"/>
                          <a:gd name="T73" fmla="*/ 324 h 423"/>
                          <a:gd name="T74" fmla="*/ 1432 w 1607"/>
                          <a:gd name="T75" fmla="*/ 99 h 423"/>
                          <a:gd name="T76" fmla="*/ 1477 w 1607"/>
                          <a:gd name="T77" fmla="*/ 99 h 423"/>
                          <a:gd name="T78" fmla="*/ 1477 w 1607"/>
                          <a:gd name="T79" fmla="*/ 32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7" h="423">
                            <a:moveTo>
                              <a:pt x="0" y="0"/>
                            </a:moveTo>
                            <a:lnTo>
                              <a:pt x="0" y="423"/>
                            </a:lnTo>
                            <a:lnTo>
                              <a:pt x="1607" y="423"/>
                            </a:lnTo>
                            <a:lnTo>
                              <a:pt x="1607" y="0"/>
                            </a:lnTo>
                            <a:lnTo>
                              <a:pt x="0" y="0"/>
                            </a:lnTo>
                            <a:close/>
                            <a:moveTo>
                              <a:pt x="541" y="326"/>
                            </a:moveTo>
                            <a:lnTo>
                              <a:pt x="85" y="326"/>
                            </a:lnTo>
                            <a:lnTo>
                              <a:pt x="85" y="99"/>
                            </a:lnTo>
                            <a:lnTo>
                              <a:pt x="541" y="99"/>
                            </a:lnTo>
                            <a:lnTo>
                              <a:pt x="541" y="326"/>
                            </a:lnTo>
                            <a:close/>
                            <a:moveTo>
                              <a:pt x="688" y="324"/>
                            </a:moveTo>
                            <a:lnTo>
                              <a:pt x="643" y="324"/>
                            </a:lnTo>
                            <a:lnTo>
                              <a:pt x="643" y="99"/>
                            </a:lnTo>
                            <a:lnTo>
                              <a:pt x="688" y="99"/>
                            </a:lnTo>
                            <a:lnTo>
                              <a:pt x="688" y="324"/>
                            </a:lnTo>
                            <a:close/>
                            <a:moveTo>
                              <a:pt x="846" y="324"/>
                            </a:moveTo>
                            <a:lnTo>
                              <a:pt x="801" y="324"/>
                            </a:lnTo>
                            <a:lnTo>
                              <a:pt x="801" y="99"/>
                            </a:lnTo>
                            <a:lnTo>
                              <a:pt x="846" y="99"/>
                            </a:lnTo>
                            <a:lnTo>
                              <a:pt x="846" y="324"/>
                            </a:lnTo>
                            <a:close/>
                            <a:moveTo>
                              <a:pt x="1004" y="324"/>
                            </a:moveTo>
                            <a:lnTo>
                              <a:pt x="960" y="324"/>
                            </a:lnTo>
                            <a:lnTo>
                              <a:pt x="960" y="99"/>
                            </a:lnTo>
                            <a:lnTo>
                              <a:pt x="1004" y="99"/>
                            </a:lnTo>
                            <a:lnTo>
                              <a:pt x="1004" y="324"/>
                            </a:lnTo>
                            <a:close/>
                            <a:moveTo>
                              <a:pt x="1163" y="324"/>
                            </a:moveTo>
                            <a:lnTo>
                              <a:pt x="1115" y="324"/>
                            </a:lnTo>
                            <a:lnTo>
                              <a:pt x="1115" y="99"/>
                            </a:lnTo>
                            <a:lnTo>
                              <a:pt x="1163" y="99"/>
                            </a:lnTo>
                            <a:lnTo>
                              <a:pt x="1163" y="324"/>
                            </a:lnTo>
                            <a:close/>
                            <a:moveTo>
                              <a:pt x="1321" y="324"/>
                            </a:moveTo>
                            <a:lnTo>
                              <a:pt x="1274" y="324"/>
                            </a:lnTo>
                            <a:lnTo>
                              <a:pt x="1274" y="99"/>
                            </a:lnTo>
                            <a:lnTo>
                              <a:pt x="1321" y="99"/>
                            </a:lnTo>
                            <a:lnTo>
                              <a:pt x="1321" y="324"/>
                            </a:lnTo>
                            <a:close/>
                            <a:moveTo>
                              <a:pt x="1477" y="324"/>
                            </a:moveTo>
                            <a:lnTo>
                              <a:pt x="1432" y="324"/>
                            </a:lnTo>
                            <a:lnTo>
                              <a:pt x="1432" y="99"/>
                            </a:lnTo>
                            <a:lnTo>
                              <a:pt x="1477" y="99"/>
                            </a:lnTo>
                            <a:lnTo>
                              <a:pt x="1477" y="324"/>
                            </a:lnTo>
                            <a:close/>
                          </a:path>
                        </a:pathLst>
                      </a:custGeom>
                      <a:grpFill/>
                      <a:ln w="19050">
                        <a:noFill/>
                        <a:round/>
                        <a:headEnd/>
                        <a:tailEnd/>
                      </a:ln>
                      <a:effectLst/>
                      <a:extLst/>
                    </p:spPr>
                    <p:txBody>
                      <a:bodyPr wrap="none" lIns="0" tIns="0" rIns="0" bIns="0" rtlCol="0" anchor="ctr"/>
                      <a:lstStyle/>
                      <a:p>
                        <a:pPr algn="ctr" defTabSz="685663"/>
                        <a:endParaRPr lang="en-US">
                          <a:solidFill>
                            <a:srgbClr val="FFFFFF"/>
                          </a:solidFill>
                        </a:endParaRPr>
                      </a:p>
                    </p:txBody>
                  </p:sp>
                </p:grpSp>
              </p:grpSp>
              <p:sp>
                <p:nvSpPr>
                  <p:cNvPr id="114" name="Freeform 113"/>
                  <p:cNvSpPr/>
                  <p:nvPr/>
                </p:nvSpPr>
                <p:spPr>
                  <a:xfrm flipH="1">
                    <a:off x="276822" y="1516266"/>
                    <a:ext cx="407609" cy="332333"/>
                  </a:xfrm>
                  <a:custGeom>
                    <a:avLst/>
                    <a:gdLst>
                      <a:gd name="connsiteX0" fmla="*/ 761647 w 761647"/>
                      <a:gd name="connsiteY0" fmla="*/ 0 h 620990"/>
                      <a:gd name="connsiteX1" fmla="*/ 0 w 761647"/>
                      <a:gd name="connsiteY1" fmla="*/ 0 h 620990"/>
                      <a:gd name="connsiteX2" fmla="*/ 0 w 761647"/>
                      <a:gd name="connsiteY2" fmla="*/ 620990 h 620990"/>
                      <a:gd name="connsiteX3" fmla="*/ 165018 w 761647"/>
                      <a:gd name="connsiteY3" fmla="*/ 620990 h 620990"/>
                    </a:gdLst>
                    <a:ahLst/>
                    <a:cxnLst>
                      <a:cxn ang="0">
                        <a:pos x="connsiteX0" y="connsiteY0"/>
                      </a:cxn>
                      <a:cxn ang="0">
                        <a:pos x="connsiteX1" y="connsiteY1"/>
                      </a:cxn>
                      <a:cxn ang="0">
                        <a:pos x="connsiteX2" y="connsiteY2"/>
                      </a:cxn>
                      <a:cxn ang="0">
                        <a:pos x="connsiteX3" y="connsiteY3"/>
                      </a:cxn>
                    </a:cxnLst>
                    <a:rect l="l" t="t" r="r" b="b"/>
                    <a:pathLst>
                      <a:path w="761647" h="620990">
                        <a:moveTo>
                          <a:pt x="761647" y="0"/>
                        </a:moveTo>
                        <a:lnTo>
                          <a:pt x="0" y="0"/>
                        </a:lnTo>
                        <a:lnTo>
                          <a:pt x="0" y="620990"/>
                        </a:lnTo>
                        <a:lnTo>
                          <a:pt x="165018" y="620990"/>
                        </a:lnTo>
                        <a:close/>
                      </a:path>
                    </a:pathLst>
                  </a:cu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sp>
                <p:nvSpPr>
                  <p:cNvPr id="115" name="Freeform 114"/>
                  <p:cNvSpPr/>
                  <p:nvPr/>
                </p:nvSpPr>
                <p:spPr>
                  <a:xfrm flipH="1">
                    <a:off x="276822" y="2567087"/>
                    <a:ext cx="407609" cy="332333"/>
                  </a:xfrm>
                  <a:custGeom>
                    <a:avLst/>
                    <a:gdLst>
                      <a:gd name="connsiteX0" fmla="*/ 761647 w 761647"/>
                      <a:gd name="connsiteY0" fmla="*/ 0 h 620990"/>
                      <a:gd name="connsiteX1" fmla="*/ 0 w 761647"/>
                      <a:gd name="connsiteY1" fmla="*/ 0 h 620990"/>
                      <a:gd name="connsiteX2" fmla="*/ 0 w 761647"/>
                      <a:gd name="connsiteY2" fmla="*/ 620990 h 620990"/>
                      <a:gd name="connsiteX3" fmla="*/ 165018 w 761647"/>
                      <a:gd name="connsiteY3" fmla="*/ 620990 h 620990"/>
                    </a:gdLst>
                    <a:ahLst/>
                    <a:cxnLst>
                      <a:cxn ang="0">
                        <a:pos x="connsiteX0" y="connsiteY0"/>
                      </a:cxn>
                      <a:cxn ang="0">
                        <a:pos x="connsiteX1" y="connsiteY1"/>
                      </a:cxn>
                      <a:cxn ang="0">
                        <a:pos x="connsiteX2" y="connsiteY2"/>
                      </a:cxn>
                      <a:cxn ang="0">
                        <a:pos x="connsiteX3" y="connsiteY3"/>
                      </a:cxn>
                    </a:cxnLst>
                    <a:rect l="l" t="t" r="r" b="b"/>
                    <a:pathLst>
                      <a:path w="761647" h="620990">
                        <a:moveTo>
                          <a:pt x="761647" y="0"/>
                        </a:moveTo>
                        <a:lnTo>
                          <a:pt x="0" y="0"/>
                        </a:lnTo>
                        <a:lnTo>
                          <a:pt x="0" y="620990"/>
                        </a:lnTo>
                        <a:lnTo>
                          <a:pt x="165018" y="620990"/>
                        </a:lnTo>
                        <a:close/>
                      </a:path>
                    </a:pathLst>
                  </a:cu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sp>
                <p:nvSpPr>
                  <p:cNvPr id="116" name="Freeform 115"/>
                  <p:cNvSpPr/>
                  <p:nvPr/>
                </p:nvSpPr>
                <p:spPr>
                  <a:xfrm flipH="1">
                    <a:off x="276822" y="3611456"/>
                    <a:ext cx="407609" cy="332333"/>
                  </a:xfrm>
                  <a:custGeom>
                    <a:avLst/>
                    <a:gdLst>
                      <a:gd name="connsiteX0" fmla="*/ 761647 w 761647"/>
                      <a:gd name="connsiteY0" fmla="*/ 0 h 620990"/>
                      <a:gd name="connsiteX1" fmla="*/ 0 w 761647"/>
                      <a:gd name="connsiteY1" fmla="*/ 0 h 620990"/>
                      <a:gd name="connsiteX2" fmla="*/ 0 w 761647"/>
                      <a:gd name="connsiteY2" fmla="*/ 620990 h 620990"/>
                      <a:gd name="connsiteX3" fmla="*/ 165018 w 761647"/>
                      <a:gd name="connsiteY3" fmla="*/ 620990 h 620990"/>
                    </a:gdLst>
                    <a:ahLst/>
                    <a:cxnLst>
                      <a:cxn ang="0">
                        <a:pos x="connsiteX0" y="connsiteY0"/>
                      </a:cxn>
                      <a:cxn ang="0">
                        <a:pos x="connsiteX1" y="connsiteY1"/>
                      </a:cxn>
                      <a:cxn ang="0">
                        <a:pos x="connsiteX2" y="connsiteY2"/>
                      </a:cxn>
                      <a:cxn ang="0">
                        <a:pos x="connsiteX3" y="connsiteY3"/>
                      </a:cxn>
                    </a:cxnLst>
                    <a:rect l="l" t="t" r="r" b="b"/>
                    <a:pathLst>
                      <a:path w="761647" h="620990">
                        <a:moveTo>
                          <a:pt x="761647" y="0"/>
                        </a:moveTo>
                        <a:lnTo>
                          <a:pt x="0" y="0"/>
                        </a:lnTo>
                        <a:lnTo>
                          <a:pt x="0" y="620990"/>
                        </a:lnTo>
                        <a:lnTo>
                          <a:pt x="165018" y="620990"/>
                        </a:lnTo>
                        <a:close/>
                      </a:path>
                    </a:pathLst>
                  </a:cu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grpSp>
          </p:grpSp>
          <p:sp>
            <p:nvSpPr>
              <p:cNvPr id="14" name="Rectangle 13"/>
              <p:cNvSpPr/>
              <p:nvPr/>
            </p:nvSpPr>
            <p:spPr>
              <a:xfrm>
                <a:off x="1178377" y="2113898"/>
                <a:ext cx="1479006" cy="762308"/>
              </a:xfrm>
              <a:prstGeom prst="rect">
                <a:avLst/>
              </a:prstGeom>
              <a:noFill/>
              <a:effectLst/>
            </p:spPr>
            <p:txBody>
              <a:bodyPr wrap="none" lIns="137124" tIns="73133" rIns="137124" bIns="73133" anchor="ctr" anchorCtr="0">
                <a:spAutoFit/>
              </a:bodyPr>
              <a:lstStyle/>
              <a:p>
                <a:pPr algn="ctr"/>
                <a:r>
                  <a:rPr lang="en-US" sz="2000" dirty="0">
                    <a:solidFill>
                      <a:schemeClr val="accent3"/>
                    </a:solidFill>
                  </a:rPr>
                  <a:t>500k+</a:t>
                </a:r>
              </a:p>
            </p:txBody>
          </p:sp>
          <p:cxnSp>
            <p:nvCxnSpPr>
              <p:cNvPr id="66" name="Straight Connector 65"/>
              <p:cNvCxnSpPr/>
              <p:nvPr/>
            </p:nvCxnSpPr>
            <p:spPr>
              <a:xfrm>
                <a:off x="1021495" y="2865468"/>
                <a:ext cx="2052384" cy="0"/>
              </a:xfrm>
              <a:prstGeom prst="line">
                <a:avLst/>
              </a:prstGeom>
              <a:ln w="38100">
                <a:solidFill>
                  <a:schemeClr val="accent3"/>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3758773" y="2978901"/>
                <a:ext cx="2049518" cy="227632"/>
              </a:xfrm>
              <a:prstGeom prst="rect">
                <a:avLst/>
              </a:prstGeom>
              <a:noFill/>
            </p:spPr>
            <p:txBody>
              <a:bodyPr wrap="square" lIns="0" tIns="0" rIns="0" bIns="0" rtlCol="0">
                <a:noAutofit/>
              </a:bodyPr>
              <a:lstStyle/>
              <a:p>
                <a:pPr algn="ctr">
                  <a:lnSpc>
                    <a:spcPct val="90000"/>
                  </a:lnSpc>
                </a:pPr>
                <a:r>
                  <a:rPr lang="en-US">
                    <a:solidFill>
                      <a:schemeClr val="accent1"/>
                    </a:solidFill>
                  </a:rPr>
                  <a:t>vSAN</a:t>
                </a:r>
                <a:endParaRPr lang="en-US" dirty="0">
                  <a:solidFill>
                    <a:schemeClr val="accent1"/>
                  </a:solidFill>
                </a:endParaRPr>
              </a:p>
            </p:txBody>
          </p:sp>
          <p:grpSp>
            <p:nvGrpSpPr>
              <p:cNvPr id="13" name="Group 12"/>
              <p:cNvGrpSpPr/>
              <p:nvPr/>
            </p:nvGrpSpPr>
            <p:grpSpPr>
              <a:xfrm>
                <a:off x="4047457" y="3485492"/>
                <a:ext cx="1431032" cy="1595746"/>
                <a:chOff x="4017364" y="2896097"/>
                <a:chExt cx="1431404" cy="1596161"/>
              </a:xfrm>
            </p:grpSpPr>
            <p:sp>
              <p:nvSpPr>
                <p:cNvPr id="62" name="Oval 61"/>
                <p:cNvSpPr/>
                <p:nvPr/>
              </p:nvSpPr>
              <p:spPr>
                <a:xfrm>
                  <a:off x="4017364" y="2896097"/>
                  <a:ext cx="1431404" cy="1596161"/>
                </a:xfrm>
                <a:prstGeom prst="ellipse">
                  <a:avLst/>
                </a:prstGeom>
                <a:gradFill flip="none" rotWithShape="1">
                  <a:gsLst>
                    <a:gs pos="65000">
                      <a:srgbClr val="00A6E8"/>
                    </a:gs>
                    <a:gs pos="0">
                      <a:schemeClr val="accent1"/>
                    </a:gs>
                  </a:gsLst>
                  <a:lin ang="16200000" scaled="1"/>
                  <a:tileRect/>
                </a:gradFill>
                <a:ln>
                  <a:noFill/>
                </a:ln>
                <a:effectLst>
                  <a:outerShdw blurRad="190500" dist="63500" dir="5400000" algn="t"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424927" y="3243160"/>
                  <a:ext cx="651151" cy="757736"/>
                  <a:chOff x="4424927" y="3243160"/>
                  <a:chExt cx="651151" cy="757736"/>
                </a:xfrm>
              </p:grpSpPr>
              <p:grpSp>
                <p:nvGrpSpPr>
                  <p:cNvPr id="5" name="Group 4"/>
                  <p:cNvGrpSpPr/>
                  <p:nvPr/>
                </p:nvGrpSpPr>
                <p:grpSpPr>
                  <a:xfrm>
                    <a:off x="4424927" y="3243160"/>
                    <a:ext cx="651151" cy="757736"/>
                    <a:chOff x="4665126" y="3954640"/>
                    <a:chExt cx="651151" cy="757736"/>
                  </a:xfrm>
                </p:grpSpPr>
                <p:grpSp>
                  <p:nvGrpSpPr>
                    <p:cNvPr id="51" name="Group 50"/>
                    <p:cNvGrpSpPr/>
                    <p:nvPr/>
                  </p:nvGrpSpPr>
                  <p:grpSpPr>
                    <a:xfrm>
                      <a:off x="4665126" y="3954640"/>
                      <a:ext cx="651151" cy="757736"/>
                      <a:chOff x="2349643" y="2054226"/>
                      <a:chExt cx="651151" cy="757736"/>
                    </a:xfrm>
                    <a:solidFill>
                      <a:schemeClr val="accent3">
                        <a:lumMod val="75000"/>
                      </a:schemeClr>
                    </a:solidFill>
                    <a:effectLst>
                      <a:outerShdw dist="38100" dir="2700000" algn="tl" rotWithShape="0">
                        <a:schemeClr val="accent3">
                          <a:lumMod val="50000"/>
                          <a:alpha val="15000"/>
                        </a:schemeClr>
                      </a:outerShdw>
                    </a:effectLst>
                  </p:grpSpPr>
                  <p:sp>
                    <p:nvSpPr>
                      <p:cNvPr id="52" name="Freeform 16"/>
                      <p:cNvSpPr>
                        <a:spLocks/>
                      </p:cNvSpPr>
                      <p:nvPr/>
                    </p:nvSpPr>
                    <p:spPr bwMode="auto">
                      <a:xfrm>
                        <a:off x="2360709" y="2054226"/>
                        <a:ext cx="629019" cy="211421"/>
                      </a:xfrm>
                      <a:custGeom>
                        <a:avLst/>
                        <a:gdLst>
                          <a:gd name="T0" fmla="*/ 457 w 457"/>
                          <a:gd name="T1" fmla="*/ 77 h 154"/>
                          <a:gd name="T2" fmla="*/ 395 w 457"/>
                          <a:gd name="T3" fmla="*/ 130 h 154"/>
                          <a:gd name="T4" fmla="*/ 382 w 457"/>
                          <a:gd name="T5" fmla="*/ 134 h 154"/>
                          <a:gd name="T6" fmla="*/ 368 w 457"/>
                          <a:gd name="T7" fmla="*/ 138 h 154"/>
                          <a:gd name="T8" fmla="*/ 228 w 457"/>
                          <a:gd name="T9" fmla="*/ 154 h 154"/>
                          <a:gd name="T10" fmla="*/ 89 w 457"/>
                          <a:gd name="T11" fmla="*/ 138 h 154"/>
                          <a:gd name="T12" fmla="*/ 75 w 457"/>
                          <a:gd name="T13" fmla="*/ 134 h 154"/>
                          <a:gd name="T14" fmla="*/ 62 w 457"/>
                          <a:gd name="T15" fmla="*/ 130 h 154"/>
                          <a:gd name="T16" fmla="*/ 0 w 457"/>
                          <a:gd name="T17" fmla="*/ 77 h 154"/>
                          <a:gd name="T18" fmla="*/ 228 w 457"/>
                          <a:gd name="T19" fmla="*/ 0 h 154"/>
                          <a:gd name="T20" fmla="*/ 457 w 457"/>
                          <a:gd name="T21" fmla="*/ 7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7" h="154">
                            <a:moveTo>
                              <a:pt x="457" y="77"/>
                            </a:moveTo>
                            <a:cubicBezTo>
                              <a:pt x="457" y="96"/>
                              <a:pt x="435" y="115"/>
                              <a:pt x="395" y="130"/>
                            </a:cubicBezTo>
                            <a:cubicBezTo>
                              <a:pt x="391" y="131"/>
                              <a:pt x="387" y="133"/>
                              <a:pt x="382" y="134"/>
                            </a:cubicBezTo>
                            <a:cubicBezTo>
                              <a:pt x="378" y="135"/>
                              <a:pt x="373" y="137"/>
                              <a:pt x="368" y="138"/>
                            </a:cubicBezTo>
                            <a:cubicBezTo>
                              <a:pt x="331" y="148"/>
                              <a:pt x="283" y="154"/>
                              <a:pt x="228" y="154"/>
                            </a:cubicBezTo>
                            <a:cubicBezTo>
                              <a:pt x="174" y="154"/>
                              <a:pt x="126" y="148"/>
                              <a:pt x="89" y="138"/>
                            </a:cubicBezTo>
                            <a:cubicBezTo>
                              <a:pt x="84" y="137"/>
                              <a:pt x="79" y="135"/>
                              <a:pt x="75" y="134"/>
                            </a:cubicBezTo>
                            <a:cubicBezTo>
                              <a:pt x="70" y="133"/>
                              <a:pt x="66" y="131"/>
                              <a:pt x="62" y="130"/>
                            </a:cubicBezTo>
                            <a:cubicBezTo>
                              <a:pt x="22" y="115"/>
                              <a:pt x="0" y="96"/>
                              <a:pt x="0" y="77"/>
                            </a:cubicBezTo>
                            <a:cubicBezTo>
                              <a:pt x="0" y="40"/>
                              <a:pt x="92" y="0"/>
                              <a:pt x="228" y="0"/>
                            </a:cubicBezTo>
                            <a:cubicBezTo>
                              <a:pt x="365" y="0"/>
                              <a:pt x="457" y="40"/>
                              <a:pt x="457" y="77"/>
                            </a:cubicBezTo>
                            <a:close/>
                          </a:path>
                        </a:pathLst>
                      </a:custGeom>
                      <a:solidFill>
                        <a:schemeClr val="accent3">
                          <a:lumMod val="20000"/>
                          <a:lumOff val="8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53" name="Freeform 15"/>
                      <p:cNvSpPr>
                        <a:spLocks/>
                      </p:cNvSpPr>
                      <p:nvPr/>
                    </p:nvSpPr>
                    <p:spPr bwMode="auto">
                      <a:xfrm>
                        <a:off x="2349643" y="2192843"/>
                        <a:ext cx="651151" cy="262674"/>
                      </a:xfrm>
                      <a:custGeom>
                        <a:avLst/>
                        <a:gdLst>
                          <a:gd name="T0" fmla="*/ 473 w 473"/>
                          <a:gd name="T1" fmla="*/ 0 h 191"/>
                          <a:gd name="T2" fmla="*/ 473 w 473"/>
                          <a:gd name="T3" fmla="*/ 106 h 191"/>
                          <a:gd name="T4" fmla="*/ 414 w 473"/>
                          <a:gd name="T5" fmla="*/ 162 h 191"/>
                          <a:gd name="T6" fmla="*/ 403 w 473"/>
                          <a:gd name="T7" fmla="*/ 167 h 191"/>
                          <a:gd name="T8" fmla="*/ 390 w 473"/>
                          <a:gd name="T9" fmla="*/ 171 h 191"/>
                          <a:gd name="T10" fmla="*/ 390 w 473"/>
                          <a:gd name="T11" fmla="*/ 171 h 191"/>
                          <a:gd name="T12" fmla="*/ 236 w 473"/>
                          <a:gd name="T13" fmla="*/ 191 h 191"/>
                          <a:gd name="T14" fmla="*/ 83 w 473"/>
                          <a:gd name="T15" fmla="*/ 171 h 191"/>
                          <a:gd name="T16" fmla="*/ 83 w 473"/>
                          <a:gd name="T17" fmla="*/ 171 h 191"/>
                          <a:gd name="T18" fmla="*/ 70 w 473"/>
                          <a:gd name="T19" fmla="*/ 167 h 191"/>
                          <a:gd name="T20" fmla="*/ 59 w 473"/>
                          <a:gd name="T21" fmla="*/ 162 h 191"/>
                          <a:gd name="T22" fmla="*/ 59 w 473"/>
                          <a:gd name="T23" fmla="*/ 162 h 191"/>
                          <a:gd name="T24" fmla="*/ 0 w 473"/>
                          <a:gd name="T25" fmla="*/ 106 h 191"/>
                          <a:gd name="T26" fmla="*/ 0 w 473"/>
                          <a:gd name="T27" fmla="*/ 1 h 191"/>
                          <a:gd name="T28" fmla="*/ 48 w 473"/>
                          <a:gd name="T29" fmla="*/ 37 h 191"/>
                          <a:gd name="T30" fmla="*/ 59 w 473"/>
                          <a:gd name="T31" fmla="*/ 41 h 191"/>
                          <a:gd name="T32" fmla="*/ 70 w 473"/>
                          <a:gd name="T33" fmla="*/ 45 h 191"/>
                          <a:gd name="T34" fmla="*/ 236 w 473"/>
                          <a:gd name="T35" fmla="*/ 69 h 191"/>
                          <a:gd name="T36" fmla="*/ 403 w 473"/>
                          <a:gd name="T37" fmla="*/ 45 h 191"/>
                          <a:gd name="T38" fmla="*/ 414 w 473"/>
                          <a:gd name="T39" fmla="*/ 41 h 191"/>
                          <a:gd name="T40" fmla="*/ 424 w 473"/>
                          <a:gd name="T41" fmla="*/ 37 h 191"/>
                          <a:gd name="T42" fmla="*/ 473 w 473"/>
                          <a:gd name="T43"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3" h="191">
                            <a:moveTo>
                              <a:pt x="473" y="0"/>
                            </a:moveTo>
                            <a:cubicBezTo>
                              <a:pt x="473" y="106"/>
                              <a:pt x="473" y="106"/>
                              <a:pt x="473" y="106"/>
                            </a:cubicBezTo>
                            <a:cubicBezTo>
                              <a:pt x="473" y="128"/>
                              <a:pt x="451" y="147"/>
                              <a:pt x="414" y="162"/>
                            </a:cubicBezTo>
                            <a:cubicBezTo>
                              <a:pt x="411" y="164"/>
                              <a:pt x="407" y="165"/>
                              <a:pt x="403" y="167"/>
                            </a:cubicBezTo>
                            <a:cubicBezTo>
                              <a:pt x="399" y="168"/>
                              <a:pt x="394" y="169"/>
                              <a:pt x="390" y="171"/>
                            </a:cubicBezTo>
                            <a:cubicBezTo>
                              <a:pt x="390" y="171"/>
                              <a:pt x="390" y="171"/>
                              <a:pt x="390" y="171"/>
                            </a:cubicBezTo>
                            <a:cubicBezTo>
                              <a:pt x="349" y="183"/>
                              <a:pt x="295" y="191"/>
                              <a:pt x="236" y="191"/>
                            </a:cubicBezTo>
                            <a:cubicBezTo>
                              <a:pt x="178" y="191"/>
                              <a:pt x="124" y="183"/>
                              <a:pt x="83" y="171"/>
                            </a:cubicBezTo>
                            <a:cubicBezTo>
                              <a:pt x="83" y="171"/>
                              <a:pt x="83" y="171"/>
                              <a:pt x="83" y="171"/>
                            </a:cubicBezTo>
                            <a:cubicBezTo>
                              <a:pt x="78" y="169"/>
                              <a:pt x="74" y="168"/>
                              <a:pt x="70" y="167"/>
                            </a:cubicBezTo>
                            <a:cubicBezTo>
                              <a:pt x="66" y="165"/>
                              <a:pt x="62" y="164"/>
                              <a:pt x="59" y="162"/>
                            </a:cubicBezTo>
                            <a:cubicBezTo>
                              <a:pt x="59" y="162"/>
                              <a:pt x="59" y="162"/>
                              <a:pt x="59" y="162"/>
                            </a:cubicBezTo>
                            <a:cubicBezTo>
                              <a:pt x="22" y="147"/>
                              <a:pt x="0" y="128"/>
                              <a:pt x="0" y="106"/>
                            </a:cubicBezTo>
                            <a:cubicBezTo>
                              <a:pt x="0" y="1"/>
                              <a:pt x="0" y="1"/>
                              <a:pt x="0" y="1"/>
                            </a:cubicBezTo>
                            <a:cubicBezTo>
                              <a:pt x="9" y="14"/>
                              <a:pt x="26" y="26"/>
                              <a:pt x="48" y="37"/>
                            </a:cubicBezTo>
                            <a:cubicBezTo>
                              <a:pt x="52" y="38"/>
                              <a:pt x="55" y="40"/>
                              <a:pt x="59" y="41"/>
                            </a:cubicBezTo>
                            <a:cubicBezTo>
                              <a:pt x="63" y="43"/>
                              <a:pt x="66" y="44"/>
                              <a:pt x="70" y="45"/>
                            </a:cubicBezTo>
                            <a:cubicBezTo>
                              <a:pt x="114" y="60"/>
                              <a:pt x="172" y="69"/>
                              <a:pt x="236" y="69"/>
                            </a:cubicBezTo>
                            <a:cubicBezTo>
                              <a:pt x="301" y="69"/>
                              <a:pt x="359" y="60"/>
                              <a:pt x="403" y="45"/>
                            </a:cubicBezTo>
                            <a:cubicBezTo>
                              <a:pt x="406" y="44"/>
                              <a:pt x="410" y="43"/>
                              <a:pt x="414" y="41"/>
                            </a:cubicBezTo>
                            <a:cubicBezTo>
                              <a:pt x="417" y="40"/>
                              <a:pt x="421" y="38"/>
                              <a:pt x="424" y="37"/>
                            </a:cubicBezTo>
                            <a:cubicBezTo>
                              <a:pt x="447" y="26"/>
                              <a:pt x="464" y="14"/>
                              <a:pt x="473" y="0"/>
                            </a:cubicBezTo>
                            <a:close/>
                          </a:path>
                        </a:pathLst>
                      </a:cu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54" name="Freeform 14"/>
                      <p:cNvSpPr>
                        <a:spLocks/>
                      </p:cNvSpPr>
                      <p:nvPr/>
                    </p:nvSpPr>
                    <p:spPr bwMode="auto">
                      <a:xfrm>
                        <a:off x="2349643" y="2390868"/>
                        <a:ext cx="651151" cy="244036"/>
                      </a:xfrm>
                      <a:custGeom>
                        <a:avLst/>
                        <a:gdLst>
                          <a:gd name="T0" fmla="*/ 473 w 473"/>
                          <a:gd name="T1" fmla="*/ 0 h 177"/>
                          <a:gd name="T2" fmla="*/ 473 w 473"/>
                          <a:gd name="T3" fmla="*/ 92 h 177"/>
                          <a:gd name="T4" fmla="*/ 236 w 473"/>
                          <a:gd name="T5" fmla="*/ 177 h 177"/>
                          <a:gd name="T6" fmla="*/ 0 w 473"/>
                          <a:gd name="T7" fmla="*/ 92 h 177"/>
                          <a:gd name="T8" fmla="*/ 0 w 473"/>
                          <a:gd name="T9" fmla="*/ 0 h 177"/>
                          <a:gd name="T10" fmla="*/ 39 w 473"/>
                          <a:gd name="T11" fmla="*/ 27 h 177"/>
                          <a:gd name="T12" fmla="*/ 39 w 473"/>
                          <a:gd name="T13" fmla="*/ 27 h 177"/>
                          <a:gd name="T14" fmla="*/ 48 w 473"/>
                          <a:gd name="T15" fmla="*/ 31 h 177"/>
                          <a:gd name="T16" fmla="*/ 59 w 473"/>
                          <a:gd name="T17" fmla="*/ 35 h 177"/>
                          <a:gd name="T18" fmla="*/ 64 w 473"/>
                          <a:gd name="T19" fmla="*/ 37 h 177"/>
                          <a:gd name="T20" fmla="*/ 236 w 473"/>
                          <a:gd name="T21" fmla="*/ 63 h 177"/>
                          <a:gd name="T22" fmla="*/ 409 w 473"/>
                          <a:gd name="T23" fmla="*/ 37 h 177"/>
                          <a:gd name="T24" fmla="*/ 414 w 473"/>
                          <a:gd name="T25" fmla="*/ 35 h 177"/>
                          <a:gd name="T26" fmla="*/ 424 w 473"/>
                          <a:gd name="T27" fmla="*/ 31 h 177"/>
                          <a:gd name="T28" fmla="*/ 434 w 473"/>
                          <a:gd name="T29" fmla="*/ 27 h 177"/>
                          <a:gd name="T30" fmla="*/ 434 w 473"/>
                          <a:gd name="T31" fmla="*/ 27 h 177"/>
                          <a:gd name="T32" fmla="*/ 473 w 473"/>
                          <a:gd name="T3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3" h="177">
                            <a:moveTo>
                              <a:pt x="473" y="0"/>
                            </a:moveTo>
                            <a:cubicBezTo>
                              <a:pt x="473" y="92"/>
                              <a:pt x="473" y="92"/>
                              <a:pt x="473" y="92"/>
                            </a:cubicBezTo>
                            <a:cubicBezTo>
                              <a:pt x="473" y="139"/>
                              <a:pt x="367" y="177"/>
                              <a:pt x="236" y="177"/>
                            </a:cubicBezTo>
                            <a:cubicBezTo>
                              <a:pt x="106" y="177"/>
                              <a:pt x="0" y="139"/>
                              <a:pt x="0" y="92"/>
                            </a:cubicBezTo>
                            <a:cubicBezTo>
                              <a:pt x="0" y="0"/>
                              <a:pt x="0" y="0"/>
                              <a:pt x="0" y="0"/>
                            </a:cubicBezTo>
                            <a:cubicBezTo>
                              <a:pt x="8" y="9"/>
                              <a:pt x="20" y="18"/>
                              <a:pt x="39" y="27"/>
                            </a:cubicBezTo>
                            <a:cubicBezTo>
                              <a:pt x="39" y="27"/>
                              <a:pt x="39" y="27"/>
                              <a:pt x="39" y="27"/>
                            </a:cubicBezTo>
                            <a:cubicBezTo>
                              <a:pt x="42" y="28"/>
                              <a:pt x="45" y="30"/>
                              <a:pt x="48" y="31"/>
                            </a:cubicBezTo>
                            <a:cubicBezTo>
                              <a:pt x="52" y="33"/>
                              <a:pt x="55" y="34"/>
                              <a:pt x="59" y="35"/>
                            </a:cubicBezTo>
                            <a:cubicBezTo>
                              <a:pt x="60" y="36"/>
                              <a:pt x="62" y="37"/>
                              <a:pt x="64" y="37"/>
                            </a:cubicBezTo>
                            <a:cubicBezTo>
                              <a:pt x="110" y="54"/>
                              <a:pt x="171" y="63"/>
                              <a:pt x="236" y="63"/>
                            </a:cubicBezTo>
                            <a:cubicBezTo>
                              <a:pt x="301" y="63"/>
                              <a:pt x="363" y="54"/>
                              <a:pt x="409" y="37"/>
                            </a:cubicBezTo>
                            <a:cubicBezTo>
                              <a:pt x="411" y="37"/>
                              <a:pt x="413" y="36"/>
                              <a:pt x="414" y="35"/>
                            </a:cubicBezTo>
                            <a:cubicBezTo>
                              <a:pt x="418" y="34"/>
                              <a:pt x="421" y="33"/>
                              <a:pt x="424" y="31"/>
                            </a:cubicBezTo>
                            <a:cubicBezTo>
                              <a:pt x="428" y="30"/>
                              <a:pt x="431" y="28"/>
                              <a:pt x="434" y="27"/>
                            </a:cubicBezTo>
                            <a:cubicBezTo>
                              <a:pt x="434" y="27"/>
                              <a:pt x="434" y="27"/>
                              <a:pt x="434" y="27"/>
                            </a:cubicBezTo>
                            <a:cubicBezTo>
                              <a:pt x="452" y="18"/>
                              <a:pt x="465" y="9"/>
                              <a:pt x="473" y="0"/>
                            </a:cubicBezTo>
                            <a:close/>
                          </a:path>
                        </a:pathLst>
                      </a:cu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55" name="Freeform 13"/>
                      <p:cNvSpPr>
                        <a:spLocks/>
                      </p:cNvSpPr>
                      <p:nvPr/>
                    </p:nvSpPr>
                    <p:spPr bwMode="auto">
                      <a:xfrm>
                        <a:off x="2349643" y="2568508"/>
                        <a:ext cx="651151" cy="243454"/>
                      </a:xfrm>
                      <a:custGeom>
                        <a:avLst/>
                        <a:gdLst>
                          <a:gd name="T0" fmla="*/ 473 w 473"/>
                          <a:gd name="T1" fmla="*/ 0 h 177"/>
                          <a:gd name="T2" fmla="*/ 473 w 473"/>
                          <a:gd name="T3" fmla="*/ 92 h 177"/>
                          <a:gd name="T4" fmla="*/ 236 w 473"/>
                          <a:gd name="T5" fmla="*/ 177 h 177"/>
                          <a:gd name="T6" fmla="*/ 0 w 473"/>
                          <a:gd name="T7" fmla="*/ 92 h 177"/>
                          <a:gd name="T8" fmla="*/ 0 w 473"/>
                          <a:gd name="T9" fmla="*/ 0 h 177"/>
                          <a:gd name="T10" fmla="*/ 64 w 473"/>
                          <a:gd name="T11" fmla="*/ 38 h 177"/>
                          <a:gd name="T12" fmla="*/ 236 w 473"/>
                          <a:gd name="T13" fmla="*/ 64 h 177"/>
                          <a:gd name="T14" fmla="*/ 409 w 473"/>
                          <a:gd name="T15" fmla="*/ 38 h 177"/>
                          <a:gd name="T16" fmla="*/ 473 w 473"/>
                          <a:gd name="T17"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 h="177">
                            <a:moveTo>
                              <a:pt x="473" y="0"/>
                            </a:moveTo>
                            <a:cubicBezTo>
                              <a:pt x="473" y="92"/>
                              <a:pt x="473" y="92"/>
                              <a:pt x="473" y="92"/>
                            </a:cubicBezTo>
                            <a:cubicBezTo>
                              <a:pt x="473" y="139"/>
                              <a:pt x="367" y="177"/>
                              <a:pt x="236" y="177"/>
                            </a:cubicBezTo>
                            <a:cubicBezTo>
                              <a:pt x="106" y="177"/>
                              <a:pt x="0" y="139"/>
                              <a:pt x="0" y="92"/>
                            </a:cubicBezTo>
                            <a:cubicBezTo>
                              <a:pt x="0" y="0"/>
                              <a:pt x="0" y="0"/>
                              <a:pt x="0" y="0"/>
                            </a:cubicBezTo>
                            <a:cubicBezTo>
                              <a:pt x="11" y="13"/>
                              <a:pt x="31" y="26"/>
                              <a:pt x="64" y="38"/>
                            </a:cubicBezTo>
                            <a:cubicBezTo>
                              <a:pt x="110" y="55"/>
                              <a:pt x="171" y="64"/>
                              <a:pt x="236" y="64"/>
                            </a:cubicBezTo>
                            <a:cubicBezTo>
                              <a:pt x="301" y="64"/>
                              <a:pt x="363" y="55"/>
                              <a:pt x="409" y="38"/>
                            </a:cubicBezTo>
                            <a:cubicBezTo>
                              <a:pt x="442" y="26"/>
                              <a:pt x="461" y="13"/>
                              <a:pt x="473" y="0"/>
                            </a:cubicBezTo>
                            <a:close/>
                          </a:path>
                        </a:pathLst>
                      </a:cu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grpSp>
                <p:sp>
                  <p:nvSpPr>
                    <p:cNvPr id="88" name="Freeform 30"/>
                    <p:cNvSpPr>
                      <a:spLocks/>
                    </p:cNvSpPr>
                    <p:nvPr/>
                  </p:nvSpPr>
                  <p:spPr bwMode="auto">
                    <a:xfrm>
                      <a:off x="4948105" y="3954640"/>
                      <a:ext cx="357106" cy="198241"/>
                    </a:xfrm>
                    <a:custGeom>
                      <a:avLst/>
                      <a:gdLst>
                        <a:gd name="T0" fmla="*/ 72 w 110"/>
                        <a:gd name="T1" fmla="*/ 59 h 61"/>
                        <a:gd name="T2" fmla="*/ 78 w 110"/>
                        <a:gd name="T3" fmla="*/ 57 h 61"/>
                        <a:gd name="T4" fmla="*/ 83 w 110"/>
                        <a:gd name="T5" fmla="*/ 55 h 61"/>
                        <a:gd name="T6" fmla="*/ 110 w 110"/>
                        <a:gd name="T7" fmla="*/ 33 h 61"/>
                        <a:gd name="T8" fmla="*/ 11 w 110"/>
                        <a:gd name="T9" fmla="*/ 0 h 61"/>
                        <a:gd name="T10" fmla="*/ 0 w 110"/>
                        <a:gd name="T11" fmla="*/ 0 h 61"/>
                        <a:gd name="T12" fmla="*/ 61 w 110"/>
                        <a:gd name="T13" fmla="*/ 61 h 61"/>
                        <a:gd name="T14" fmla="*/ 72 w 110"/>
                        <a:gd name="T15" fmla="*/ 5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61">
                          <a:moveTo>
                            <a:pt x="72" y="59"/>
                          </a:moveTo>
                          <a:cubicBezTo>
                            <a:pt x="74" y="58"/>
                            <a:pt x="76" y="58"/>
                            <a:pt x="78" y="57"/>
                          </a:cubicBezTo>
                          <a:cubicBezTo>
                            <a:pt x="80" y="57"/>
                            <a:pt x="82" y="56"/>
                            <a:pt x="83" y="55"/>
                          </a:cubicBezTo>
                          <a:cubicBezTo>
                            <a:pt x="101" y="49"/>
                            <a:pt x="110" y="41"/>
                            <a:pt x="110" y="33"/>
                          </a:cubicBezTo>
                          <a:cubicBezTo>
                            <a:pt x="110" y="17"/>
                            <a:pt x="70" y="0"/>
                            <a:pt x="11" y="0"/>
                          </a:cubicBezTo>
                          <a:cubicBezTo>
                            <a:pt x="7" y="0"/>
                            <a:pt x="3" y="0"/>
                            <a:pt x="0" y="0"/>
                          </a:cubicBezTo>
                          <a:cubicBezTo>
                            <a:pt x="61" y="61"/>
                            <a:pt x="61" y="61"/>
                            <a:pt x="61" y="61"/>
                          </a:cubicBezTo>
                          <a:cubicBezTo>
                            <a:pt x="65" y="61"/>
                            <a:pt x="68" y="60"/>
                            <a:pt x="72" y="59"/>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p>
                  </p:txBody>
                </p:sp>
              </p:grpSp>
              <p:cxnSp>
                <p:nvCxnSpPr>
                  <p:cNvPr id="10" name="Straight Connector 9"/>
                  <p:cNvCxnSpPr/>
                  <p:nvPr/>
                </p:nvCxnSpPr>
                <p:spPr>
                  <a:xfrm>
                    <a:off x="5028919" y="3434539"/>
                    <a:ext cx="0" cy="127057"/>
                  </a:xfrm>
                  <a:prstGeom prst="line">
                    <a:avLst/>
                  </a:prstGeom>
                  <a:ln w="19050">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5028919" y="3620032"/>
                    <a:ext cx="0" cy="127057"/>
                  </a:xfrm>
                  <a:prstGeom prst="line">
                    <a:avLst/>
                  </a:prstGeom>
                  <a:ln w="19050">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5028919" y="3798607"/>
                    <a:ext cx="0" cy="127057"/>
                  </a:xfrm>
                  <a:prstGeom prst="line">
                    <a:avLst/>
                  </a:prstGeom>
                  <a:ln w="19050">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134" name="Rectangle 133"/>
              <p:cNvSpPr/>
              <p:nvPr/>
            </p:nvSpPr>
            <p:spPr>
              <a:xfrm>
                <a:off x="3798503" y="2113898"/>
                <a:ext cx="1710447" cy="762308"/>
              </a:xfrm>
              <a:prstGeom prst="rect">
                <a:avLst/>
              </a:prstGeom>
              <a:noFill/>
              <a:effectLst/>
            </p:spPr>
            <p:txBody>
              <a:bodyPr wrap="none" lIns="137124" tIns="73133" rIns="137124" bIns="73133" anchor="ctr" anchorCtr="0">
                <a:spAutoFit/>
              </a:bodyPr>
              <a:lstStyle/>
              <a:p>
                <a:pPr algn="ctr"/>
                <a:r>
                  <a:rPr lang="en-US" sz="2000" dirty="0">
                    <a:solidFill>
                      <a:schemeClr val="accent1"/>
                    </a:solidFill>
                  </a:rPr>
                  <a:t>12000+</a:t>
                </a:r>
              </a:p>
            </p:txBody>
          </p:sp>
          <p:cxnSp>
            <p:nvCxnSpPr>
              <p:cNvPr id="67" name="Straight Connector 66"/>
              <p:cNvCxnSpPr/>
              <p:nvPr/>
            </p:nvCxnSpPr>
            <p:spPr>
              <a:xfrm>
                <a:off x="3757341" y="2865468"/>
                <a:ext cx="2052384" cy="0"/>
              </a:xfrm>
              <a:prstGeom prst="line">
                <a:avLst/>
              </a:prstGeom>
              <a:ln w="381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6494621" y="2978900"/>
                <a:ext cx="2049518" cy="227632"/>
              </a:xfrm>
              <a:prstGeom prst="rect">
                <a:avLst/>
              </a:prstGeom>
              <a:noFill/>
            </p:spPr>
            <p:txBody>
              <a:bodyPr wrap="square" lIns="0" tIns="0" rIns="0" bIns="0" rtlCol="0">
                <a:noAutofit/>
              </a:bodyPr>
              <a:lstStyle/>
              <a:p>
                <a:pPr algn="ctr">
                  <a:lnSpc>
                    <a:spcPct val="90000"/>
                  </a:lnSpc>
                </a:pPr>
                <a:r>
                  <a:rPr lang="en-US" dirty="0">
                    <a:solidFill>
                      <a:schemeClr val="accent5">
                        <a:lumMod val="75000"/>
                      </a:schemeClr>
                    </a:solidFill>
                  </a:rPr>
                  <a:t>NSX</a:t>
                </a:r>
              </a:p>
            </p:txBody>
          </p:sp>
          <p:grpSp>
            <p:nvGrpSpPr>
              <p:cNvPr id="11" name="Group 10"/>
              <p:cNvGrpSpPr/>
              <p:nvPr/>
            </p:nvGrpSpPr>
            <p:grpSpPr>
              <a:xfrm>
                <a:off x="6783306" y="3485492"/>
                <a:ext cx="1431032" cy="1595746"/>
                <a:chOff x="6642747" y="2896097"/>
                <a:chExt cx="1431404" cy="1596161"/>
              </a:xfrm>
            </p:grpSpPr>
            <p:sp>
              <p:nvSpPr>
                <p:cNvPr id="63" name="Oval 62"/>
                <p:cNvSpPr/>
                <p:nvPr/>
              </p:nvSpPr>
              <p:spPr>
                <a:xfrm>
                  <a:off x="6642747" y="2896097"/>
                  <a:ext cx="1431404" cy="1596161"/>
                </a:xfrm>
                <a:prstGeom prst="ellipse">
                  <a:avLst/>
                </a:prstGeom>
                <a:gradFill flip="none" rotWithShape="1">
                  <a:gsLst>
                    <a:gs pos="65000">
                      <a:srgbClr val="CEDB29"/>
                    </a:gs>
                    <a:gs pos="0">
                      <a:schemeClr val="accent5"/>
                    </a:gs>
                  </a:gsLst>
                  <a:lin ang="16200000" scaled="1"/>
                  <a:tileRect/>
                </a:gradFill>
                <a:ln>
                  <a:noFill/>
                </a:ln>
                <a:effectLst>
                  <a:outerShdw blurRad="190500" dist="63500" dir="5400000" algn="t"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56" name="Group 55"/>
                <p:cNvGrpSpPr/>
                <p:nvPr/>
              </p:nvGrpSpPr>
              <p:grpSpPr>
                <a:xfrm>
                  <a:off x="7003842" y="3224282"/>
                  <a:ext cx="750344" cy="794950"/>
                  <a:chOff x="6818030" y="2851424"/>
                  <a:chExt cx="750344" cy="794950"/>
                </a:xfrm>
                <a:solidFill>
                  <a:schemeClr val="accent5">
                    <a:lumMod val="20000"/>
                    <a:lumOff val="80000"/>
                  </a:schemeClr>
                </a:solidFill>
                <a:effectLst>
                  <a:outerShdw dist="38100" dir="2700000" algn="tl" rotWithShape="0">
                    <a:schemeClr val="accent3">
                      <a:lumMod val="50000"/>
                      <a:alpha val="15000"/>
                    </a:schemeClr>
                  </a:outerShdw>
                </a:effectLst>
              </p:grpSpPr>
              <p:sp>
                <p:nvSpPr>
                  <p:cNvPr id="57" name="Freeform 12"/>
                  <p:cNvSpPr>
                    <a:spLocks/>
                  </p:cNvSpPr>
                  <p:nvPr/>
                </p:nvSpPr>
                <p:spPr bwMode="auto">
                  <a:xfrm>
                    <a:off x="6818030" y="2851424"/>
                    <a:ext cx="707947" cy="380531"/>
                  </a:xfrm>
                  <a:custGeom>
                    <a:avLst/>
                    <a:gdLst>
                      <a:gd name="T0" fmla="*/ 711 w 725"/>
                      <a:gd name="T1" fmla="*/ 82 h 390"/>
                      <a:gd name="T2" fmla="*/ 254 w 725"/>
                      <a:gd name="T3" fmla="*/ 82 h 390"/>
                      <a:gd name="T4" fmla="*/ 254 w 725"/>
                      <a:gd name="T5" fmla="*/ 0 h 390"/>
                      <a:gd name="T6" fmla="*/ 2 w 725"/>
                      <a:gd name="T7" fmla="*/ 192 h 390"/>
                      <a:gd name="T8" fmla="*/ 0 w 725"/>
                      <a:gd name="T9" fmla="*/ 195 h 390"/>
                      <a:gd name="T10" fmla="*/ 2 w 725"/>
                      <a:gd name="T11" fmla="*/ 198 h 390"/>
                      <a:gd name="T12" fmla="*/ 254 w 725"/>
                      <a:gd name="T13" fmla="*/ 390 h 390"/>
                      <a:gd name="T14" fmla="*/ 254 w 725"/>
                      <a:gd name="T15" fmla="*/ 303 h 390"/>
                      <a:gd name="T16" fmla="*/ 711 w 725"/>
                      <a:gd name="T17" fmla="*/ 303 h 390"/>
                      <a:gd name="T18" fmla="*/ 725 w 725"/>
                      <a:gd name="T19" fmla="*/ 289 h 390"/>
                      <a:gd name="T20" fmla="*/ 725 w 725"/>
                      <a:gd name="T21" fmla="*/ 96 h 390"/>
                      <a:gd name="T22" fmla="*/ 711 w 725"/>
                      <a:gd name="T23" fmla="*/ 8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5" h="390">
                        <a:moveTo>
                          <a:pt x="711" y="82"/>
                        </a:moveTo>
                        <a:cubicBezTo>
                          <a:pt x="254" y="82"/>
                          <a:pt x="254" y="82"/>
                          <a:pt x="254" y="82"/>
                        </a:cubicBezTo>
                        <a:cubicBezTo>
                          <a:pt x="254" y="0"/>
                          <a:pt x="254" y="0"/>
                          <a:pt x="254" y="0"/>
                        </a:cubicBezTo>
                        <a:cubicBezTo>
                          <a:pt x="2" y="192"/>
                          <a:pt x="2" y="192"/>
                          <a:pt x="2" y="192"/>
                        </a:cubicBezTo>
                        <a:cubicBezTo>
                          <a:pt x="0" y="193"/>
                          <a:pt x="0" y="195"/>
                          <a:pt x="0" y="195"/>
                        </a:cubicBezTo>
                        <a:cubicBezTo>
                          <a:pt x="0" y="195"/>
                          <a:pt x="0" y="196"/>
                          <a:pt x="2" y="198"/>
                        </a:cubicBezTo>
                        <a:cubicBezTo>
                          <a:pt x="254" y="390"/>
                          <a:pt x="254" y="390"/>
                          <a:pt x="254" y="390"/>
                        </a:cubicBezTo>
                        <a:cubicBezTo>
                          <a:pt x="254" y="303"/>
                          <a:pt x="254" y="303"/>
                          <a:pt x="254" y="303"/>
                        </a:cubicBezTo>
                        <a:cubicBezTo>
                          <a:pt x="711" y="303"/>
                          <a:pt x="711" y="303"/>
                          <a:pt x="711" y="303"/>
                        </a:cubicBezTo>
                        <a:cubicBezTo>
                          <a:pt x="718" y="303"/>
                          <a:pt x="725" y="297"/>
                          <a:pt x="725" y="289"/>
                        </a:cubicBezTo>
                        <a:cubicBezTo>
                          <a:pt x="725" y="96"/>
                          <a:pt x="725" y="96"/>
                          <a:pt x="725" y="96"/>
                        </a:cubicBezTo>
                        <a:cubicBezTo>
                          <a:pt x="725" y="88"/>
                          <a:pt x="718" y="82"/>
                          <a:pt x="711" y="82"/>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856" tIns="60928" rIns="121856" bIns="60928" numCol="1" anchor="t" anchorCtr="0" compatLnSpc="1">
                    <a:prstTxWarp prst="textNoShape">
                      <a:avLst/>
                    </a:prstTxWarp>
                  </a:bodyPr>
                  <a:lstStyle/>
                  <a:p>
                    <a:pPr algn="ctr" defTabSz="912884">
                      <a:lnSpc>
                        <a:spcPct val="85000"/>
                      </a:lnSpc>
                    </a:pPr>
                    <a:endParaRPr lang="en-US" sz="1866">
                      <a:solidFill>
                        <a:srgbClr val="717074"/>
                      </a:solidFill>
                    </a:endParaRPr>
                  </a:p>
                </p:txBody>
              </p:sp>
              <p:sp>
                <p:nvSpPr>
                  <p:cNvPr id="58" name="Freeform 13"/>
                  <p:cNvSpPr>
                    <a:spLocks/>
                  </p:cNvSpPr>
                  <p:nvPr/>
                </p:nvSpPr>
                <p:spPr bwMode="auto">
                  <a:xfrm>
                    <a:off x="6860427" y="3265844"/>
                    <a:ext cx="707947" cy="380530"/>
                  </a:xfrm>
                  <a:custGeom>
                    <a:avLst/>
                    <a:gdLst>
                      <a:gd name="T0" fmla="*/ 722 w 725"/>
                      <a:gd name="T1" fmla="*/ 199 h 390"/>
                      <a:gd name="T2" fmla="*/ 725 w 725"/>
                      <a:gd name="T3" fmla="*/ 195 h 390"/>
                      <a:gd name="T4" fmla="*/ 722 w 725"/>
                      <a:gd name="T5" fmla="*/ 192 h 390"/>
                      <a:gd name="T6" fmla="*/ 470 w 725"/>
                      <a:gd name="T7" fmla="*/ 0 h 390"/>
                      <a:gd name="T8" fmla="*/ 470 w 725"/>
                      <a:gd name="T9" fmla="*/ 87 h 390"/>
                      <a:gd name="T10" fmla="*/ 14 w 725"/>
                      <a:gd name="T11" fmla="*/ 87 h 390"/>
                      <a:gd name="T12" fmla="*/ 0 w 725"/>
                      <a:gd name="T13" fmla="*/ 101 h 390"/>
                      <a:gd name="T14" fmla="*/ 0 w 725"/>
                      <a:gd name="T15" fmla="*/ 295 h 390"/>
                      <a:gd name="T16" fmla="*/ 14 w 725"/>
                      <a:gd name="T17" fmla="*/ 309 h 390"/>
                      <a:gd name="T18" fmla="*/ 470 w 725"/>
                      <a:gd name="T19" fmla="*/ 309 h 390"/>
                      <a:gd name="T20" fmla="*/ 470 w 725"/>
                      <a:gd name="T21" fmla="*/ 390 h 390"/>
                      <a:gd name="T22" fmla="*/ 722 w 725"/>
                      <a:gd name="T23" fmla="*/ 19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5" h="390">
                        <a:moveTo>
                          <a:pt x="722" y="199"/>
                        </a:moveTo>
                        <a:cubicBezTo>
                          <a:pt x="724" y="197"/>
                          <a:pt x="725" y="196"/>
                          <a:pt x="725" y="195"/>
                        </a:cubicBezTo>
                        <a:cubicBezTo>
                          <a:pt x="725" y="195"/>
                          <a:pt x="724" y="194"/>
                          <a:pt x="722" y="192"/>
                        </a:cubicBezTo>
                        <a:cubicBezTo>
                          <a:pt x="470" y="0"/>
                          <a:pt x="470" y="0"/>
                          <a:pt x="470" y="0"/>
                        </a:cubicBezTo>
                        <a:cubicBezTo>
                          <a:pt x="470" y="87"/>
                          <a:pt x="470" y="87"/>
                          <a:pt x="470" y="87"/>
                        </a:cubicBezTo>
                        <a:cubicBezTo>
                          <a:pt x="14" y="87"/>
                          <a:pt x="14" y="87"/>
                          <a:pt x="14" y="87"/>
                        </a:cubicBezTo>
                        <a:cubicBezTo>
                          <a:pt x="6" y="87"/>
                          <a:pt x="0" y="93"/>
                          <a:pt x="0" y="101"/>
                        </a:cubicBezTo>
                        <a:cubicBezTo>
                          <a:pt x="0" y="295"/>
                          <a:pt x="0" y="295"/>
                          <a:pt x="0" y="295"/>
                        </a:cubicBezTo>
                        <a:cubicBezTo>
                          <a:pt x="0" y="302"/>
                          <a:pt x="6" y="309"/>
                          <a:pt x="14" y="309"/>
                        </a:cubicBezTo>
                        <a:cubicBezTo>
                          <a:pt x="470" y="309"/>
                          <a:pt x="470" y="309"/>
                          <a:pt x="470" y="309"/>
                        </a:cubicBezTo>
                        <a:cubicBezTo>
                          <a:pt x="470" y="390"/>
                          <a:pt x="470" y="390"/>
                          <a:pt x="470" y="390"/>
                        </a:cubicBezTo>
                        <a:lnTo>
                          <a:pt x="722" y="199"/>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856" tIns="60928" rIns="121856" bIns="60928" numCol="1" anchor="t" anchorCtr="0" compatLnSpc="1">
                    <a:prstTxWarp prst="textNoShape">
                      <a:avLst/>
                    </a:prstTxWarp>
                  </a:bodyPr>
                  <a:lstStyle/>
                  <a:p>
                    <a:pPr algn="ctr" defTabSz="912884">
                      <a:lnSpc>
                        <a:spcPct val="85000"/>
                      </a:lnSpc>
                    </a:pPr>
                    <a:endParaRPr lang="en-US" sz="1866">
                      <a:solidFill>
                        <a:srgbClr val="717074"/>
                      </a:solidFill>
                    </a:endParaRPr>
                  </a:p>
                </p:txBody>
              </p:sp>
            </p:grpSp>
          </p:grpSp>
          <p:sp>
            <p:nvSpPr>
              <p:cNvPr id="135" name="Rectangle 134"/>
              <p:cNvSpPr/>
              <p:nvPr/>
            </p:nvSpPr>
            <p:spPr>
              <a:xfrm>
                <a:off x="6666335" y="1990377"/>
                <a:ext cx="1446467" cy="1009352"/>
              </a:xfrm>
              <a:prstGeom prst="rect">
                <a:avLst/>
              </a:prstGeom>
              <a:noFill/>
              <a:effectLst/>
            </p:spPr>
            <p:txBody>
              <a:bodyPr wrap="none" lIns="137124" tIns="73133" rIns="137124" bIns="73133" anchor="ctr" anchorCtr="0">
                <a:spAutoFit/>
              </a:bodyPr>
              <a:lstStyle/>
              <a:p>
                <a:pPr algn="ctr"/>
                <a:r>
                  <a:rPr lang="en-US" sz="2000" dirty="0">
                    <a:solidFill>
                      <a:schemeClr val="accent5">
                        <a:lumMod val="75000"/>
                      </a:schemeClr>
                    </a:solidFill>
                  </a:rPr>
                  <a:t>2000+</a:t>
                </a:r>
              </a:p>
            </p:txBody>
          </p:sp>
          <p:cxnSp>
            <p:nvCxnSpPr>
              <p:cNvPr id="68" name="Straight Connector 67"/>
              <p:cNvCxnSpPr/>
              <p:nvPr/>
            </p:nvCxnSpPr>
            <p:spPr>
              <a:xfrm>
                <a:off x="6493187" y="2865469"/>
                <a:ext cx="2052384" cy="0"/>
              </a:xfrm>
              <a:prstGeom prst="line">
                <a:avLst/>
              </a:prstGeom>
              <a:ln w="38100">
                <a:solidFill>
                  <a:schemeClr val="accent5">
                    <a:lumMod val="75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9230466" y="2978900"/>
                <a:ext cx="2049518" cy="227632"/>
              </a:xfrm>
              <a:prstGeom prst="rect">
                <a:avLst/>
              </a:prstGeom>
              <a:noFill/>
            </p:spPr>
            <p:txBody>
              <a:bodyPr wrap="square" lIns="0" tIns="0" rIns="0" bIns="0" rtlCol="0">
                <a:noAutofit/>
              </a:bodyPr>
              <a:lstStyle/>
              <a:p>
                <a:pPr algn="ctr">
                  <a:lnSpc>
                    <a:spcPct val="90000"/>
                  </a:lnSpc>
                </a:pPr>
                <a:r>
                  <a:rPr lang="en-US" dirty="0">
                    <a:solidFill>
                      <a:schemeClr val="accent4"/>
                    </a:solidFill>
                  </a:rPr>
                  <a:t>vRealize Suite</a:t>
                </a:r>
              </a:p>
            </p:txBody>
          </p:sp>
          <p:grpSp>
            <p:nvGrpSpPr>
              <p:cNvPr id="12" name="Group 11"/>
              <p:cNvGrpSpPr/>
              <p:nvPr/>
            </p:nvGrpSpPr>
            <p:grpSpPr>
              <a:xfrm>
                <a:off x="9519151" y="3485492"/>
                <a:ext cx="1431031" cy="1595746"/>
                <a:chOff x="9268128" y="2896097"/>
                <a:chExt cx="1431403" cy="1596161"/>
              </a:xfrm>
            </p:grpSpPr>
            <p:sp>
              <p:nvSpPr>
                <p:cNvPr id="64" name="Oval 63"/>
                <p:cNvSpPr/>
                <p:nvPr/>
              </p:nvSpPr>
              <p:spPr>
                <a:xfrm>
                  <a:off x="9268128" y="2896097"/>
                  <a:ext cx="1431403" cy="1596161"/>
                </a:xfrm>
                <a:prstGeom prst="ellipse">
                  <a:avLst/>
                </a:prstGeom>
                <a:gradFill flip="none" rotWithShape="1">
                  <a:gsLst>
                    <a:gs pos="65000">
                      <a:srgbClr val="78BE48"/>
                    </a:gs>
                    <a:gs pos="0">
                      <a:schemeClr val="accent4"/>
                    </a:gs>
                  </a:gsLst>
                  <a:lin ang="16200000" scaled="1"/>
                  <a:tileRect/>
                </a:gradFill>
                <a:ln>
                  <a:noFill/>
                </a:ln>
                <a:effectLst>
                  <a:outerShdw blurRad="190500" dist="63500" dir="5400000" algn="t"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59" name="Group 9"/>
                <p:cNvGrpSpPr>
                  <a:grpSpLocks noChangeAspect="1"/>
                </p:cNvGrpSpPr>
                <p:nvPr/>
              </p:nvGrpSpPr>
              <p:grpSpPr bwMode="auto">
                <a:xfrm>
                  <a:off x="9474964" y="3250165"/>
                  <a:ext cx="1058864" cy="659274"/>
                  <a:chOff x="3288" y="1816"/>
                  <a:chExt cx="1105" cy="688"/>
                </a:xfrm>
              </p:grpSpPr>
              <p:sp>
                <p:nvSpPr>
                  <p:cNvPr id="61" name="Freeform 10"/>
                  <p:cNvSpPr>
                    <a:spLocks/>
                  </p:cNvSpPr>
                  <p:nvPr/>
                </p:nvSpPr>
                <p:spPr bwMode="auto">
                  <a:xfrm>
                    <a:off x="3288" y="1816"/>
                    <a:ext cx="1105" cy="688"/>
                  </a:xfrm>
                  <a:custGeom>
                    <a:avLst/>
                    <a:gdLst>
                      <a:gd name="T0" fmla="*/ 399 w 465"/>
                      <a:gd name="T1" fmla="*/ 98 h 288"/>
                      <a:gd name="T2" fmla="*/ 302 w 465"/>
                      <a:gd name="T3" fmla="*/ 1 h 288"/>
                      <a:gd name="T4" fmla="*/ 207 w 465"/>
                      <a:gd name="T5" fmla="*/ 67 h 288"/>
                      <a:gd name="T6" fmla="*/ 173 w 465"/>
                      <a:gd name="T7" fmla="*/ 59 h 288"/>
                      <a:gd name="T8" fmla="*/ 87 w 465"/>
                      <a:gd name="T9" fmla="*/ 126 h 288"/>
                      <a:gd name="T10" fmla="*/ 70 w 465"/>
                      <a:gd name="T11" fmla="*/ 124 h 288"/>
                      <a:gd name="T12" fmla="*/ 1 w 465"/>
                      <a:gd name="T13" fmla="*/ 189 h 288"/>
                      <a:gd name="T14" fmla="*/ 67 w 465"/>
                      <a:gd name="T15" fmla="*/ 257 h 288"/>
                      <a:gd name="T16" fmla="*/ 100 w 465"/>
                      <a:gd name="T17" fmla="*/ 250 h 288"/>
                      <a:gd name="T18" fmla="*/ 174 w 465"/>
                      <a:gd name="T19" fmla="*/ 279 h 288"/>
                      <a:gd name="T20" fmla="*/ 238 w 465"/>
                      <a:gd name="T21" fmla="*/ 262 h 288"/>
                      <a:gd name="T22" fmla="*/ 293 w 465"/>
                      <a:gd name="T23" fmla="*/ 288 h 288"/>
                      <a:gd name="T24" fmla="*/ 360 w 465"/>
                      <a:gd name="T25" fmla="*/ 250 h 288"/>
                      <a:gd name="T26" fmla="*/ 391 w 465"/>
                      <a:gd name="T27" fmla="*/ 259 h 288"/>
                      <a:gd name="T28" fmla="*/ 463 w 465"/>
                      <a:gd name="T29" fmla="*/ 181 h 288"/>
                      <a:gd name="T30" fmla="*/ 399 w 465"/>
                      <a:gd name="T31"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5" h="288">
                        <a:moveTo>
                          <a:pt x="399" y="98"/>
                        </a:moveTo>
                        <a:cubicBezTo>
                          <a:pt x="395" y="45"/>
                          <a:pt x="353" y="2"/>
                          <a:pt x="302" y="1"/>
                        </a:cubicBezTo>
                        <a:cubicBezTo>
                          <a:pt x="259" y="0"/>
                          <a:pt x="223" y="28"/>
                          <a:pt x="207" y="67"/>
                        </a:cubicBezTo>
                        <a:cubicBezTo>
                          <a:pt x="196" y="62"/>
                          <a:pt x="185" y="59"/>
                          <a:pt x="173" y="59"/>
                        </a:cubicBezTo>
                        <a:cubicBezTo>
                          <a:pt x="131" y="58"/>
                          <a:pt x="96" y="87"/>
                          <a:pt x="87" y="126"/>
                        </a:cubicBezTo>
                        <a:cubicBezTo>
                          <a:pt x="82" y="125"/>
                          <a:pt x="76" y="124"/>
                          <a:pt x="70" y="124"/>
                        </a:cubicBezTo>
                        <a:cubicBezTo>
                          <a:pt x="33" y="123"/>
                          <a:pt x="2" y="152"/>
                          <a:pt x="1" y="189"/>
                        </a:cubicBezTo>
                        <a:cubicBezTo>
                          <a:pt x="0" y="226"/>
                          <a:pt x="30" y="256"/>
                          <a:pt x="67" y="257"/>
                        </a:cubicBezTo>
                        <a:cubicBezTo>
                          <a:pt x="79" y="257"/>
                          <a:pt x="90" y="255"/>
                          <a:pt x="100" y="250"/>
                        </a:cubicBezTo>
                        <a:cubicBezTo>
                          <a:pt x="116" y="267"/>
                          <a:pt x="143" y="278"/>
                          <a:pt x="174" y="279"/>
                        </a:cubicBezTo>
                        <a:cubicBezTo>
                          <a:pt x="198" y="280"/>
                          <a:pt x="221" y="273"/>
                          <a:pt x="238" y="262"/>
                        </a:cubicBezTo>
                        <a:cubicBezTo>
                          <a:pt x="251" y="278"/>
                          <a:pt x="271" y="287"/>
                          <a:pt x="293" y="288"/>
                        </a:cubicBezTo>
                        <a:cubicBezTo>
                          <a:pt x="321" y="288"/>
                          <a:pt x="346" y="273"/>
                          <a:pt x="360" y="250"/>
                        </a:cubicBezTo>
                        <a:cubicBezTo>
                          <a:pt x="370" y="256"/>
                          <a:pt x="380" y="259"/>
                          <a:pt x="391" y="259"/>
                        </a:cubicBezTo>
                        <a:cubicBezTo>
                          <a:pt x="430" y="260"/>
                          <a:pt x="462" y="225"/>
                          <a:pt x="463" y="181"/>
                        </a:cubicBezTo>
                        <a:cubicBezTo>
                          <a:pt x="465" y="137"/>
                          <a:pt x="436" y="102"/>
                          <a:pt x="399" y="98"/>
                        </a:cubicBezTo>
                        <a:close/>
                      </a:path>
                    </a:pathLst>
                  </a:custGeom>
                  <a:solidFill>
                    <a:schemeClr val="bg1"/>
                  </a:solidFill>
                  <a:ln>
                    <a:noFill/>
                  </a:ln>
                  <a:effectLst>
                    <a:outerShdw dist="38100" dir="2700000" algn="tl" rotWithShape="0">
                      <a:prstClr val="black">
                        <a:alpha val="15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p>
                </p:txBody>
              </p:sp>
              <p:sp>
                <p:nvSpPr>
                  <p:cNvPr id="86" name="Freeform 11"/>
                  <p:cNvSpPr>
                    <a:spLocks noEditPoints="1"/>
                  </p:cNvSpPr>
                  <p:nvPr/>
                </p:nvSpPr>
                <p:spPr bwMode="auto">
                  <a:xfrm>
                    <a:off x="3578" y="2141"/>
                    <a:ext cx="254" cy="253"/>
                  </a:xfrm>
                  <a:custGeom>
                    <a:avLst/>
                    <a:gdLst>
                      <a:gd name="T0" fmla="*/ 98 w 107"/>
                      <a:gd name="T1" fmla="*/ 58 h 106"/>
                      <a:gd name="T2" fmla="*/ 104 w 107"/>
                      <a:gd name="T3" fmla="*/ 50 h 106"/>
                      <a:gd name="T4" fmla="*/ 104 w 107"/>
                      <a:gd name="T5" fmla="*/ 36 h 106"/>
                      <a:gd name="T6" fmla="*/ 103 w 107"/>
                      <a:gd name="T7" fmla="*/ 35 h 106"/>
                      <a:gd name="T8" fmla="*/ 102 w 107"/>
                      <a:gd name="T9" fmla="*/ 34 h 106"/>
                      <a:gd name="T10" fmla="*/ 101 w 107"/>
                      <a:gd name="T11" fmla="*/ 34 h 106"/>
                      <a:gd name="T12" fmla="*/ 94 w 107"/>
                      <a:gd name="T13" fmla="*/ 35 h 106"/>
                      <a:gd name="T14" fmla="*/ 96 w 107"/>
                      <a:gd name="T15" fmla="*/ 25 h 106"/>
                      <a:gd name="T16" fmla="*/ 88 w 107"/>
                      <a:gd name="T17" fmla="*/ 13 h 106"/>
                      <a:gd name="T18" fmla="*/ 87 w 107"/>
                      <a:gd name="T19" fmla="*/ 12 h 106"/>
                      <a:gd name="T20" fmla="*/ 86 w 107"/>
                      <a:gd name="T21" fmla="*/ 12 h 106"/>
                      <a:gd name="T22" fmla="*/ 84 w 107"/>
                      <a:gd name="T23" fmla="*/ 12 h 106"/>
                      <a:gd name="T24" fmla="*/ 74 w 107"/>
                      <a:gd name="T25" fmla="*/ 13 h 106"/>
                      <a:gd name="T26" fmla="*/ 74 w 107"/>
                      <a:gd name="T27" fmla="*/ 4 h 106"/>
                      <a:gd name="T28" fmla="*/ 63 w 107"/>
                      <a:gd name="T29" fmla="*/ 0 h 106"/>
                      <a:gd name="T30" fmla="*/ 61 w 107"/>
                      <a:gd name="T31" fmla="*/ 1 h 106"/>
                      <a:gd name="T32" fmla="*/ 58 w 107"/>
                      <a:gd name="T33" fmla="*/ 9 h 106"/>
                      <a:gd name="T34" fmla="*/ 50 w 107"/>
                      <a:gd name="T35" fmla="*/ 2 h 106"/>
                      <a:gd name="T36" fmla="*/ 49 w 107"/>
                      <a:gd name="T37" fmla="*/ 1 h 106"/>
                      <a:gd name="T38" fmla="*/ 48 w 107"/>
                      <a:gd name="T39" fmla="*/ 0 h 106"/>
                      <a:gd name="T40" fmla="*/ 47 w 107"/>
                      <a:gd name="T41" fmla="*/ 0 h 106"/>
                      <a:gd name="T42" fmla="*/ 37 w 107"/>
                      <a:gd name="T43" fmla="*/ 3 h 106"/>
                      <a:gd name="T44" fmla="*/ 36 w 107"/>
                      <a:gd name="T45" fmla="*/ 12 h 106"/>
                      <a:gd name="T46" fmla="*/ 25 w 107"/>
                      <a:gd name="T47" fmla="*/ 11 h 106"/>
                      <a:gd name="T48" fmla="*/ 23 w 107"/>
                      <a:gd name="T49" fmla="*/ 10 h 106"/>
                      <a:gd name="T50" fmla="*/ 21 w 107"/>
                      <a:gd name="T51" fmla="*/ 10 h 106"/>
                      <a:gd name="T52" fmla="*/ 13 w 107"/>
                      <a:gd name="T53" fmla="*/ 22 h 106"/>
                      <a:gd name="T54" fmla="*/ 14 w 107"/>
                      <a:gd name="T55" fmla="*/ 33 h 106"/>
                      <a:gd name="T56" fmla="*/ 7 w 107"/>
                      <a:gd name="T57" fmla="*/ 30 h 106"/>
                      <a:gd name="T58" fmla="*/ 6 w 107"/>
                      <a:gd name="T59" fmla="*/ 31 h 106"/>
                      <a:gd name="T60" fmla="*/ 5 w 107"/>
                      <a:gd name="T61" fmla="*/ 31 h 106"/>
                      <a:gd name="T62" fmla="*/ 1 w 107"/>
                      <a:gd name="T63" fmla="*/ 43 h 106"/>
                      <a:gd name="T64" fmla="*/ 9 w 107"/>
                      <a:gd name="T65" fmla="*/ 48 h 106"/>
                      <a:gd name="T66" fmla="*/ 3 w 107"/>
                      <a:gd name="T67" fmla="*/ 56 h 106"/>
                      <a:gd name="T68" fmla="*/ 3 w 107"/>
                      <a:gd name="T69" fmla="*/ 71 h 106"/>
                      <a:gd name="T70" fmla="*/ 13 w 107"/>
                      <a:gd name="T71" fmla="*/ 71 h 106"/>
                      <a:gd name="T72" fmla="*/ 11 w 107"/>
                      <a:gd name="T73" fmla="*/ 82 h 106"/>
                      <a:gd name="T74" fmla="*/ 18 w 107"/>
                      <a:gd name="T75" fmla="*/ 94 h 106"/>
                      <a:gd name="T76" fmla="*/ 27 w 107"/>
                      <a:gd name="T77" fmla="*/ 89 h 106"/>
                      <a:gd name="T78" fmla="*/ 31 w 107"/>
                      <a:gd name="T79" fmla="*/ 99 h 106"/>
                      <a:gd name="T80" fmla="*/ 43 w 107"/>
                      <a:gd name="T81" fmla="*/ 105 h 106"/>
                      <a:gd name="T82" fmla="*/ 48 w 107"/>
                      <a:gd name="T83" fmla="*/ 98 h 106"/>
                      <a:gd name="T84" fmla="*/ 57 w 107"/>
                      <a:gd name="T85" fmla="*/ 104 h 106"/>
                      <a:gd name="T86" fmla="*/ 70 w 107"/>
                      <a:gd name="T87" fmla="*/ 104 h 106"/>
                      <a:gd name="T88" fmla="*/ 71 w 107"/>
                      <a:gd name="T89" fmla="*/ 94 h 106"/>
                      <a:gd name="T90" fmla="*/ 82 w 107"/>
                      <a:gd name="T91" fmla="*/ 95 h 106"/>
                      <a:gd name="T92" fmla="*/ 93 w 107"/>
                      <a:gd name="T93" fmla="*/ 89 h 106"/>
                      <a:gd name="T94" fmla="*/ 89 w 107"/>
                      <a:gd name="T95" fmla="*/ 80 h 106"/>
                      <a:gd name="T96" fmla="*/ 99 w 107"/>
                      <a:gd name="T97" fmla="*/ 75 h 106"/>
                      <a:gd name="T98" fmla="*/ 106 w 107"/>
                      <a:gd name="T99" fmla="*/ 64 h 106"/>
                      <a:gd name="T100" fmla="*/ 57 w 107"/>
                      <a:gd name="T101" fmla="*/ 80 h 106"/>
                      <a:gd name="T102" fmla="*/ 51 w 107"/>
                      <a:gd name="T103" fmla="*/ 26 h 106"/>
                      <a:gd name="T104" fmla="*/ 57 w 107"/>
                      <a:gd name="T105"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106">
                        <a:moveTo>
                          <a:pt x="104" y="60"/>
                        </a:moveTo>
                        <a:cubicBezTo>
                          <a:pt x="98" y="58"/>
                          <a:pt x="98" y="58"/>
                          <a:pt x="98" y="58"/>
                        </a:cubicBezTo>
                        <a:cubicBezTo>
                          <a:pt x="98" y="56"/>
                          <a:pt x="98" y="54"/>
                          <a:pt x="98" y="51"/>
                        </a:cubicBezTo>
                        <a:cubicBezTo>
                          <a:pt x="104" y="50"/>
                          <a:pt x="104" y="50"/>
                          <a:pt x="104" y="50"/>
                        </a:cubicBezTo>
                        <a:cubicBezTo>
                          <a:pt x="105" y="49"/>
                          <a:pt x="107" y="48"/>
                          <a:pt x="106" y="46"/>
                        </a:cubicBezTo>
                        <a:cubicBezTo>
                          <a:pt x="104" y="36"/>
                          <a:pt x="104" y="36"/>
                          <a:pt x="104" y="36"/>
                        </a:cubicBezTo>
                        <a:cubicBezTo>
                          <a:pt x="104" y="36"/>
                          <a:pt x="104" y="36"/>
                          <a:pt x="104" y="36"/>
                        </a:cubicBezTo>
                        <a:cubicBezTo>
                          <a:pt x="103" y="35"/>
                          <a:pt x="103" y="35"/>
                          <a:pt x="103" y="35"/>
                        </a:cubicBezTo>
                        <a:cubicBezTo>
                          <a:pt x="103" y="34"/>
                          <a:pt x="103" y="34"/>
                          <a:pt x="103" y="34"/>
                        </a:cubicBezTo>
                        <a:cubicBezTo>
                          <a:pt x="102" y="34"/>
                          <a:pt x="102" y="34"/>
                          <a:pt x="102" y="34"/>
                        </a:cubicBezTo>
                        <a:cubicBezTo>
                          <a:pt x="102" y="34"/>
                          <a:pt x="102" y="34"/>
                          <a:pt x="101" y="34"/>
                        </a:cubicBezTo>
                        <a:cubicBezTo>
                          <a:pt x="101" y="34"/>
                          <a:pt x="101" y="34"/>
                          <a:pt x="101" y="34"/>
                        </a:cubicBezTo>
                        <a:cubicBezTo>
                          <a:pt x="101" y="34"/>
                          <a:pt x="101" y="34"/>
                          <a:pt x="101" y="34"/>
                        </a:cubicBezTo>
                        <a:cubicBezTo>
                          <a:pt x="94" y="35"/>
                          <a:pt x="94" y="35"/>
                          <a:pt x="94" y="35"/>
                        </a:cubicBezTo>
                        <a:cubicBezTo>
                          <a:pt x="93" y="33"/>
                          <a:pt x="92" y="31"/>
                          <a:pt x="91" y="29"/>
                        </a:cubicBezTo>
                        <a:cubicBezTo>
                          <a:pt x="96" y="25"/>
                          <a:pt x="96" y="25"/>
                          <a:pt x="96" y="25"/>
                        </a:cubicBezTo>
                        <a:cubicBezTo>
                          <a:pt x="96" y="24"/>
                          <a:pt x="97" y="22"/>
                          <a:pt x="95" y="21"/>
                        </a:cubicBezTo>
                        <a:cubicBezTo>
                          <a:pt x="88" y="13"/>
                          <a:pt x="88" y="13"/>
                          <a:pt x="88" y="13"/>
                        </a:cubicBezTo>
                        <a:cubicBezTo>
                          <a:pt x="88" y="13"/>
                          <a:pt x="88" y="12"/>
                          <a:pt x="87" y="12"/>
                        </a:cubicBezTo>
                        <a:cubicBezTo>
                          <a:pt x="87" y="12"/>
                          <a:pt x="87" y="12"/>
                          <a:pt x="87" y="12"/>
                        </a:cubicBezTo>
                        <a:cubicBezTo>
                          <a:pt x="87" y="12"/>
                          <a:pt x="87" y="12"/>
                          <a:pt x="86" y="12"/>
                        </a:cubicBezTo>
                        <a:cubicBezTo>
                          <a:pt x="86" y="12"/>
                          <a:pt x="86" y="12"/>
                          <a:pt x="86" y="12"/>
                        </a:cubicBezTo>
                        <a:cubicBezTo>
                          <a:pt x="85" y="12"/>
                          <a:pt x="85" y="12"/>
                          <a:pt x="85" y="12"/>
                        </a:cubicBezTo>
                        <a:cubicBezTo>
                          <a:pt x="85" y="12"/>
                          <a:pt x="85" y="12"/>
                          <a:pt x="84" y="12"/>
                        </a:cubicBezTo>
                        <a:cubicBezTo>
                          <a:pt x="80" y="17"/>
                          <a:pt x="80" y="17"/>
                          <a:pt x="80" y="17"/>
                        </a:cubicBezTo>
                        <a:cubicBezTo>
                          <a:pt x="78" y="16"/>
                          <a:pt x="76" y="15"/>
                          <a:pt x="74" y="13"/>
                        </a:cubicBezTo>
                        <a:cubicBezTo>
                          <a:pt x="76" y="8"/>
                          <a:pt x="76" y="8"/>
                          <a:pt x="76" y="8"/>
                        </a:cubicBezTo>
                        <a:cubicBezTo>
                          <a:pt x="76" y="6"/>
                          <a:pt x="76" y="4"/>
                          <a:pt x="74" y="4"/>
                        </a:cubicBezTo>
                        <a:cubicBezTo>
                          <a:pt x="64" y="1"/>
                          <a:pt x="64" y="1"/>
                          <a:pt x="64" y="1"/>
                        </a:cubicBezTo>
                        <a:cubicBezTo>
                          <a:pt x="64" y="0"/>
                          <a:pt x="63" y="0"/>
                          <a:pt x="63" y="0"/>
                        </a:cubicBezTo>
                        <a:cubicBezTo>
                          <a:pt x="62" y="1"/>
                          <a:pt x="62" y="1"/>
                          <a:pt x="62" y="1"/>
                        </a:cubicBezTo>
                        <a:cubicBezTo>
                          <a:pt x="61" y="1"/>
                          <a:pt x="61" y="1"/>
                          <a:pt x="61" y="1"/>
                        </a:cubicBezTo>
                        <a:cubicBezTo>
                          <a:pt x="61" y="2"/>
                          <a:pt x="60" y="2"/>
                          <a:pt x="60" y="3"/>
                        </a:cubicBezTo>
                        <a:cubicBezTo>
                          <a:pt x="58" y="9"/>
                          <a:pt x="58" y="9"/>
                          <a:pt x="58" y="9"/>
                        </a:cubicBezTo>
                        <a:cubicBezTo>
                          <a:pt x="56" y="8"/>
                          <a:pt x="54" y="8"/>
                          <a:pt x="52" y="8"/>
                        </a:cubicBezTo>
                        <a:cubicBezTo>
                          <a:pt x="50" y="2"/>
                          <a:pt x="50" y="2"/>
                          <a:pt x="50" y="2"/>
                        </a:cubicBezTo>
                        <a:cubicBezTo>
                          <a:pt x="50" y="2"/>
                          <a:pt x="50" y="2"/>
                          <a:pt x="50" y="1"/>
                        </a:cubicBezTo>
                        <a:cubicBezTo>
                          <a:pt x="50" y="1"/>
                          <a:pt x="49" y="1"/>
                          <a:pt x="49" y="1"/>
                        </a:cubicBezTo>
                        <a:cubicBezTo>
                          <a:pt x="49" y="1"/>
                          <a:pt x="49" y="1"/>
                          <a:pt x="49" y="1"/>
                        </a:cubicBezTo>
                        <a:cubicBezTo>
                          <a:pt x="49" y="1"/>
                          <a:pt x="49" y="1"/>
                          <a:pt x="48" y="0"/>
                        </a:cubicBezTo>
                        <a:cubicBezTo>
                          <a:pt x="48" y="0"/>
                          <a:pt x="48" y="0"/>
                          <a:pt x="47" y="0"/>
                        </a:cubicBezTo>
                        <a:cubicBezTo>
                          <a:pt x="47" y="0"/>
                          <a:pt x="47" y="0"/>
                          <a:pt x="47" y="0"/>
                        </a:cubicBezTo>
                        <a:cubicBezTo>
                          <a:pt x="47" y="0"/>
                          <a:pt x="47" y="0"/>
                          <a:pt x="47" y="0"/>
                        </a:cubicBezTo>
                        <a:cubicBezTo>
                          <a:pt x="37" y="3"/>
                          <a:pt x="37" y="3"/>
                          <a:pt x="37" y="3"/>
                        </a:cubicBezTo>
                        <a:cubicBezTo>
                          <a:pt x="35" y="3"/>
                          <a:pt x="34" y="4"/>
                          <a:pt x="34" y="6"/>
                        </a:cubicBezTo>
                        <a:cubicBezTo>
                          <a:pt x="36" y="12"/>
                          <a:pt x="36" y="12"/>
                          <a:pt x="36" y="12"/>
                        </a:cubicBezTo>
                        <a:cubicBezTo>
                          <a:pt x="34" y="13"/>
                          <a:pt x="32" y="14"/>
                          <a:pt x="30" y="15"/>
                        </a:cubicBezTo>
                        <a:cubicBezTo>
                          <a:pt x="25" y="11"/>
                          <a:pt x="25" y="11"/>
                          <a:pt x="25" y="11"/>
                        </a:cubicBezTo>
                        <a:cubicBezTo>
                          <a:pt x="25" y="10"/>
                          <a:pt x="25" y="10"/>
                          <a:pt x="24" y="10"/>
                        </a:cubicBezTo>
                        <a:cubicBezTo>
                          <a:pt x="23" y="10"/>
                          <a:pt x="23" y="10"/>
                          <a:pt x="23" y="10"/>
                        </a:cubicBezTo>
                        <a:cubicBezTo>
                          <a:pt x="22" y="10"/>
                          <a:pt x="22" y="10"/>
                          <a:pt x="22" y="10"/>
                        </a:cubicBezTo>
                        <a:cubicBezTo>
                          <a:pt x="22" y="10"/>
                          <a:pt x="21" y="10"/>
                          <a:pt x="21" y="10"/>
                        </a:cubicBezTo>
                        <a:cubicBezTo>
                          <a:pt x="13" y="17"/>
                          <a:pt x="13" y="17"/>
                          <a:pt x="13" y="17"/>
                        </a:cubicBezTo>
                        <a:cubicBezTo>
                          <a:pt x="12" y="19"/>
                          <a:pt x="12" y="21"/>
                          <a:pt x="13" y="22"/>
                        </a:cubicBezTo>
                        <a:cubicBezTo>
                          <a:pt x="18" y="27"/>
                          <a:pt x="18" y="27"/>
                          <a:pt x="18" y="27"/>
                        </a:cubicBezTo>
                        <a:cubicBezTo>
                          <a:pt x="16" y="28"/>
                          <a:pt x="15" y="30"/>
                          <a:pt x="14" y="33"/>
                        </a:cubicBezTo>
                        <a:cubicBezTo>
                          <a:pt x="8" y="31"/>
                          <a:pt x="8" y="31"/>
                          <a:pt x="8" y="31"/>
                        </a:cubicBezTo>
                        <a:cubicBezTo>
                          <a:pt x="8" y="30"/>
                          <a:pt x="8" y="30"/>
                          <a:pt x="7" y="30"/>
                        </a:cubicBezTo>
                        <a:cubicBezTo>
                          <a:pt x="7" y="31"/>
                          <a:pt x="7" y="31"/>
                          <a:pt x="6" y="31"/>
                        </a:cubicBezTo>
                        <a:cubicBezTo>
                          <a:pt x="6" y="31"/>
                          <a:pt x="6" y="31"/>
                          <a:pt x="6" y="31"/>
                        </a:cubicBezTo>
                        <a:cubicBezTo>
                          <a:pt x="6" y="31"/>
                          <a:pt x="5" y="31"/>
                          <a:pt x="6" y="31"/>
                        </a:cubicBezTo>
                        <a:cubicBezTo>
                          <a:pt x="5" y="31"/>
                          <a:pt x="5" y="31"/>
                          <a:pt x="5" y="31"/>
                        </a:cubicBezTo>
                        <a:cubicBezTo>
                          <a:pt x="5" y="32"/>
                          <a:pt x="5" y="32"/>
                          <a:pt x="5" y="33"/>
                        </a:cubicBezTo>
                        <a:cubicBezTo>
                          <a:pt x="1" y="43"/>
                          <a:pt x="1" y="43"/>
                          <a:pt x="1" y="43"/>
                        </a:cubicBezTo>
                        <a:cubicBezTo>
                          <a:pt x="1" y="44"/>
                          <a:pt x="2" y="46"/>
                          <a:pt x="3" y="46"/>
                        </a:cubicBezTo>
                        <a:cubicBezTo>
                          <a:pt x="9" y="48"/>
                          <a:pt x="9" y="48"/>
                          <a:pt x="9" y="48"/>
                        </a:cubicBezTo>
                        <a:cubicBezTo>
                          <a:pt x="9" y="50"/>
                          <a:pt x="9" y="53"/>
                          <a:pt x="9" y="56"/>
                        </a:cubicBezTo>
                        <a:cubicBezTo>
                          <a:pt x="9" y="56"/>
                          <a:pt x="9" y="56"/>
                          <a:pt x="3" y="56"/>
                        </a:cubicBezTo>
                        <a:cubicBezTo>
                          <a:pt x="1" y="57"/>
                          <a:pt x="0" y="58"/>
                          <a:pt x="1" y="60"/>
                        </a:cubicBezTo>
                        <a:cubicBezTo>
                          <a:pt x="3" y="71"/>
                          <a:pt x="3" y="71"/>
                          <a:pt x="3" y="71"/>
                        </a:cubicBezTo>
                        <a:cubicBezTo>
                          <a:pt x="3" y="72"/>
                          <a:pt x="5" y="73"/>
                          <a:pt x="6" y="73"/>
                        </a:cubicBezTo>
                        <a:cubicBezTo>
                          <a:pt x="13" y="71"/>
                          <a:pt x="13" y="71"/>
                          <a:pt x="13" y="71"/>
                        </a:cubicBezTo>
                        <a:cubicBezTo>
                          <a:pt x="14" y="73"/>
                          <a:pt x="15" y="75"/>
                          <a:pt x="16" y="77"/>
                        </a:cubicBezTo>
                        <a:cubicBezTo>
                          <a:pt x="11" y="82"/>
                          <a:pt x="11" y="82"/>
                          <a:pt x="11" y="82"/>
                        </a:cubicBezTo>
                        <a:cubicBezTo>
                          <a:pt x="10" y="83"/>
                          <a:pt x="10" y="84"/>
                          <a:pt x="11" y="85"/>
                        </a:cubicBezTo>
                        <a:cubicBezTo>
                          <a:pt x="18" y="94"/>
                          <a:pt x="18" y="94"/>
                          <a:pt x="18" y="94"/>
                        </a:cubicBezTo>
                        <a:cubicBezTo>
                          <a:pt x="19" y="95"/>
                          <a:pt x="21" y="94"/>
                          <a:pt x="23" y="94"/>
                        </a:cubicBezTo>
                        <a:cubicBezTo>
                          <a:pt x="27" y="89"/>
                          <a:pt x="27" y="89"/>
                          <a:pt x="27" y="89"/>
                        </a:cubicBezTo>
                        <a:cubicBezTo>
                          <a:pt x="29" y="90"/>
                          <a:pt x="31" y="92"/>
                          <a:pt x="33" y="93"/>
                        </a:cubicBezTo>
                        <a:cubicBezTo>
                          <a:pt x="31" y="99"/>
                          <a:pt x="31" y="99"/>
                          <a:pt x="31" y="99"/>
                        </a:cubicBezTo>
                        <a:cubicBezTo>
                          <a:pt x="30" y="100"/>
                          <a:pt x="31" y="102"/>
                          <a:pt x="33" y="103"/>
                        </a:cubicBezTo>
                        <a:cubicBezTo>
                          <a:pt x="43" y="105"/>
                          <a:pt x="43" y="105"/>
                          <a:pt x="43" y="105"/>
                        </a:cubicBezTo>
                        <a:cubicBezTo>
                          <a:pt x="45" y="106"/>
                          <a:pt x="46" y="105"/>
                          <a:pt x="47" y="104"/>
                        </a:cubicBezTo>
                        <a:cubicBezTo>
                          <a:pt x="48" y="98"/>
                          <a:pt x="48" y="98"/>
                          <a:pt x="48" y="98"/>
                        </a:cubicBezTo>
                        <a:cubicBezTo>
                          <a:pt x="51" y="98"/>
                          <a:pt x="53" y="98"/>
                          <a:pt x="55" y="98"/>
                        </a:cubicBezTo>
                        <a:cubicBezTo>
                          <a:pt x="57" y="104"/>
                          <a:pt x="57" y="104"/>
                          <a:pt x="57" y="104"/>
                        </a:cubicBezTo>
                        <a:cubicBezTo>
                          <a:pt x="57" y="105"/>
                          <a:pt x="58" y="106"/>
                          <a:pt x="60" y="106"/>
                        </a:cubicBezTo>
                        <a:cubicBezTo>
                          <a:pt x="70" y="104"/>
                          <a:pt x="70" y="104"/>
                          <a:pt x="70" y="104"/>
                        </a:cubicBezTo>
                        <a:cubicBezTo>
                          <a:pt x="72" y="104"/>
                          <a:pt x="73" y="102"/>
                          <a:pt x="73" y="101"/>
                        </a:cubicBezTo>
                        <a:cubicBezTo>
                          <a:pt x="71" y="94"/>
                          <a:pt x="71" y="94"/>
                          <a:pt x="71" y="94"/>
                        </a:cubicBezTo>
                        <a:cubicBezTo>
                          <a:pt x="74" y="93"/>
                          <a:pt x="76" y="92"/>
                          <a:pt x="78" y="91"/>
                        </a:cubicBezTo>
                        <a:cubicBezTo>
                          <a:pt x="82" y="95"/>
                          <a:pt x="82" y="95"/>
                          <a:pt x="82" y="95"/>
                        </a:cubicBezTo>
                        <a:cubicBezTo>
                          <a:pt x="83" y="97"/>
                          <a:pt x="84" y="97"/>
                          <a:pt x="85" y="96"/>
                        </a:cubicBezTo>
                        <a:cubicBezTo>
                          <a:pt x="93" y="89"/>
                          <a:pt x="93" y="89"/>
                          <a:pt x="93" y="89"/>
                        </a:cubicBezTo>
                        <a:cubicBezTo>
                          <a:pt x="95" y="87"/>
                          <a:pt x="95" y="86"/>
                          <a:pt x="93" y="85"/>
                        </a:cubicBezTo>
                        <a:cubicBezTo>
                          <a:pt x="89" y="80"/>
                          <a:pt x="89" y="80"/>
                          <a:pt x="89" y="80"/>
                        </a:cubicBezTo>
                        <a:cubicBezTo>
                          <a:pt x="91" y="78"/>
                          <a:pt x="92" y="76"/>
                          <a:pt x="93" y="74"/>
                        </a:cubicBezTo>
                        <a:cubicBezTo>
                          <a:pt x="99" y="75"/>
                          <a:pt x="99" y="75"/>
                          <a:pt x="99" y="75"/>
                        </a:cubicBezTo>
                        <a:cubicBezTo>
                          <a:pt x="101" y="76"/>
                          <a:pt x="101" y="75"/>
                          <a:pt x="102" y="74"/>
                        </a:cubicBezTo>
                        <a:cubicBezTo>
                          <a:pt x="106" y="64"/>
                          <a:pt x="106" y="64"/>
                          <a:pt x="106" y="64"/>
                        </a:cubicBezTo>
                        <a:cubicBezTo>
                          <a:pt x="106" y="62"/>
                          <a:pt x="106" y="61"/>
                          <a:pt x="104" y="60"/>
                        </a:cubicBezTo>
                        <a:close/>
                        <a:moveTo>
                          <a:pt x="57" y="80"/>
                        </a:moveTo>
                        <a:cubicBezTo>
                          <a:pt x="42" y="81"/>
                          <a:pt x="28" y="71"/>
                          <a:pt x="27" y="56"/>
                        </a:cubicBezTo>
                        <a:cubicBezTo>
                          <a:pt x="25" y="41"/>
                          <a:pt x="36" y="28"/>
                          <a:pt x="51" y="26"/>
                        </a:cubicBezTo>
                        <a:cubicBezTo>
                          <a:pt x="66" y="24"/>
                          <a:pt x="79" y="35"/>
                          <a:pt x="80" y="50"/>
                        </a:cubicBezTo>
                        <a:cubicBezTo>
                          <a:pt x="82" y="65"/>
                          <a:pt x="71" y="78"/>
                          <a:pt x="57" y="80"/>
                        </a:cubicBezTo>
                        <a:close/>
                      </a:path>
                    </a:pathLst>
                  </a:custGeom>
                  <a:solidFill>
                    <a:schemeClr val="accent4"/>
                  </a:solidFill>
                  <a:ln>
                    <a:noFill/>
                  </a:ln>
                  <a:effectLst>
                    <a:outerShdw dist="38100" dir="2700000" algn="tl" rotWithShape="0">
                      <a:prstClr val="black">
                        <a:alpha val="16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p>
                </p:txBody>
              </p:sp>
              <p:sp>
                <p:nvSpPr>
                  <p:cNvPr id="87" name="Freeform 12"/>
                  <p:cNvSpPr>
                    <a:spLocks noEditPoints="1"/>
                  </p:cNvSpPr>
                  <p:nvPr/>
                </p:nvSpPr>
                <p:spPr bwMode="auto">
                  <a:xfrm>
                    <a:off x="3813" y="1976"/>
                    <a:ext cx="361" cy="368"/>
                  </a:xfrm>
                  <a:custGeom>
                    <a:avLst/>
                    <a:gdLst>
                      <a:gd name="T0" fmla="*/ 152 w 152"/>
                      <a:gd name="T1" fmla="*/ 77 h 154"/>
                      <a:gd name="T2" fmla="*/ 150 w 152"/>
                      <a:gd name="T3" fmla="*/ 60 h 154"/>
                      <a:gd name="T4" fmla="*/ 149 w 152"/>
                      <a:gd name="T5" fmla="*/ 58 h 154"/>
                      <a:gd name="T6" fmla="*/ 148 w 152"/>
                      <a:gd name="T7" fmla="*/ 58 h 154"/>
                      <a:gd name="T8" fmla="*/ 147 w 152"/>
                      <a:gd name="T9" fmla="*/ 57 h 154"/>
                      <a:gd name="T10" fmla="*/ 137 w 152"/>
                      <a:gd name="T11" fmla="*/ 58 h 154"/>
                      <a:gd name="T12" fmla="*/ 140 w 152"/>
                      <a:gd name="T13" fmla="*/ 43 h 154"/>
                      <a:gd name="T14" fmla="*/ 132 w 152"/>
                      <a:gd name="T15" fmla="*/ 25 h 154"/>
                      <a:gd name="T16" fmla="*/ 130 w 152"/>
                      <a:gd name="T17" fmla="*/ 24 h 154"/>
                      <a:gd name="T18" fmla="*/ 129 w 152"/>
                      <a:gd name="T19" fmla="*/ 23 h 154"/>
                      <a:gd name="T20" fmla="*/ 128 w 152"/>
                      <a:gd name="T21" fmla="*/ 24 h 154"/>
                      <a:gd name="T22" fmla="*/ 119 w 152"/>
                      <a:gd name="T23" fmla="*/ 30 h 154"/>
                      <a:gd name="T24" fmla="*/ 115 w 152"/>
                      <a:gd name="T25" fmla="*/ 15 h 154"/>
                      <a:gd name="T26" fmla="*/ 98 w 152"/>
                      <a:gd name="T27" fmla="*/ 4 h 154"/>
                      <a:gd name="T28" fmla="*/ 96 w 152"/>
                      <a:gd name="T29" fmla="*/ 4 h 154"/>
                      <a:gd name="T30" fmla="*/ 94 w 152"/>
                      <a:gd name="T31" fmla="*/ 5 h 154"/>
                      <a:gd name="T32" fmla="*/ 93 w 152"/>
                      <a:gd name="T33" fmla="*/ 6 h 154"/>
                      <a:gd name="T34" fmla="*/ 80 w 152"/>
                      <a:gd name="T35" fmla="*/ 13 h 154"/>
                      <a:gd name="T36" fmla="*/ 78 w 152"/>
                      <a:gd name="T37" fmla="*/ 2 h 154"/>
                      <a:gd name="T38" fmla="*/ 76 w 152"/>
                      <a:gd name="T39" fmla="*/ 1 h 154"/>
                      <a:gd name="T40" fmla="*/ 75 w 152"/>
                      <a:gd name="T41" fmla="*/ 0 h 154"/>
                      <a:gd name="T42" fmla="*/ 56 w 152"/>
                      <a:gd name="T43" fmla="*/ 7 h 154"/>
                      <a:gd name="T44" fmla="*/ 48 w 152"/>
                      <a:gd name="T45" fmla="*/ 20 h 154"/>
                      <a:gd name="T46" fmla="*/ 41 w 152"/>
                      <a:gd name="T47" fmla="*/ 11 h 154"/>
                      <a:gd name="T48" fmla="*/ 39 w 152"/>
                      <a:gd name="T49" fmla="*/ 11 h 154"/>
                      <a:gd name="T50" fmla="*/ 38 w 152"/>
                      <a:gd name="T51" fmla="*/ 11 h 154"/>
                      <a:gd name="T52" fmla="*/ 24 w 152"/>
                      <a:gd name="T53" fmla="*/ 21 h 154"/>
                      <a:gd name="T54" fmla="*/ 29 w 152"/>
                      <a:gd name="T55" fmla="*/ 34 h 154"/>
                      <a:gd name="T56" fmla="*/ 15 w 152"/>
                      <a:gd name="T57" fmla="*/ 38 h 154"/>
                      <a:gd name="T58" fmla="*/ 11 w 152"/>
                      <a:gd name="T59" fmla="*/ 38 h 154"/>
                      <a:gd name="T60" fmla="*/ 10 w 152"/>
                      <a:gd name="T61" fmla="*/ 39 h 154"/>
                      <a:gd name="T62" fmla="*/ 3 w 152"/>
                      <a:gd name="T63" fmla="*/ 55 h 154"/>
                      <a:gd name="T64" fmla="*/ 14 w 152"/>
                      <a:gd name="T65" fmla="*/ 64 h 154"/>
                      <a:gd name="T66" fmla="*/ 3 w 152"/>
                      <a:gd name="T67" fmla="*/ 75 h 154"/>
                      <a:gd name="T68" fmla="*/ 2 w 152"/>
                      <a:gd name="T69" fmla="*/ 95 h 154"/>
                      <a:gd name="T70" fmla="*/ 15 w 152"/>
                      <a:gd name="T71" fmla="*/ 97 h 154"/>
                      <a:gd name="T72" fmla="*/ 11 w 152"/>
                      <a:gd name="T73" fmla="*/ 111 h 154"/>
                      <a:gd name="T74" fmla="*/ 20 w 152"/>
                      <a:gd name="T75" fmla="*/ 130 h 154"/>
                      <a:gd name="T76" fmla="*/ 33 w 152"/>
                      <a:gd name="T77" fmla="*/ 125 h 154"/>
                      <a:gd name="T78" fmla="*/ 37 w 152"/>
                      <a:gd name="T79" fmla="*/ 139 h 154"/>
                      <a:gd name="T80" fmla="*/ 53 w 152"/>
                      <a:gd name="T81" fmla="*/ 151 h 154"/>
                      <a:gd name="T82" fmla="*/ 62 w 152"/>
                      <a:gd name="T83" fmla="*/ 140 h 154"/>
                      <a:gd name="T84" fmla="*/ 73 w 152"/>
                      <a:gd name="T85" fmla="*/ 151 h 154"/>
                      <a:gd name="T86" fmla="*/ 93 w 152"/>
                      <a:gd name="T87" fmla="*/ 153 h 154"/>
                      <a:gd name="T88" fmla="*/ 95 w 152"/>
                      <a:gd name="T89" fmla="*/ 139 h 154"/>
                      <a:gd name="T90" fmla="*/ 110 w 152"/>
                      <a:gd name="T91" fmla="*/ 143 h 154"/>
                      <a:gd name="T92" fmla="*/ 128 w 152"/>
                      <a:gd name="T93" fmla="*/ 134 h 154"/>
                      <a:gd name="T94" fmla="*/ 123 w 152"/>
                      <a:gd name="T95" fmla="*/ 121 h 154"/>
                      <a:gd name="T96" fmla="*/ 137 w 152"/>
                      <a:gd name="T97" fmla="*/ 116 h 154"/>
                      <a:gd name="T98" fmla="*/ 148 w 152"/>
                      <a:gd name="T99" fmla="*/ 101 h 154"/>
                      <a:gd name="T100" fmla="*/ 138 w 152"/>
                      <a:gd name="T101" fmla="*/ 91 h 154"/>
                      <a:gd name="T102" fmla="*/ 148 w 152"/>
                      <a:gd name="T103" fmla="*/ 81 h 154"/>
                      <a:gd name="T104" fmla="*/ 37 w 152"/>
                      <a:gd name="T105" fmla="*/ 77 h 154"/>
                      <a:gd name="T106" fmla="*/ 114 w 152"/>
                      <a:gd name="T107" fmla="*/ 7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154">
                        <a:moveTo>
                          <a:pt x="148" y="81"/>
                        </a:moveTo>
                        <a:cubicBezTo>
                          <a:pt x="150" y="80"/>
                          <a:pt x="152" y="78"/>
                          <a:pt x="152" y="77"/>
                        </a:cubicBezTo>
                        <a:cubicBezTo>
                          <a:pt x="151" y="68"/>
                          <a:pt x="151" y="64"/>
                          <a:pt x="151" y="62"/>
                        </a:cubicBezTo>
                        <a:cubicBezTo>
                          <a:pt x="150" y="60"/>
                          <a:pt x="150" y="60"/>
                          <a:pt x="150" y="60"/>
                        </a:cubicBezTo>
                        <a:cubicBezTo>
                          <a:pt x="150" y="59"/>
                          <a:pt x="150" y="59"/>
                          <a:pt x="149" y="58"/>
                        </a:cubicBezTo>
                        <a:cubicBezTo>
                          <a:pt x="149" y="58"/>
                          <a:pt x="149" y="58"/>
                          <a:pt x="149" y="58"/>
                        </a:cubicBezTo>
                        <a:cubicBezTo>
                          <a:pt x="148" y="58"/>
                          <a:pt x="148" y="58"/>
                          <a:pt x="148" y="58"/>
                        </a:cubicBezTo>
                        <a:cubicBezTo>
                          <a:pt x="148" y="58"/>
                          <a:pt x="148" y="58"/>
                          <a:pt x="148" y="58"/>
                        </a:cubicBezTo>
                        <a:cubicBezTo>
                          <a:pt x="148" y="57"/>
                          <a:pt x="147" y="57"/>
                          <a:pt x="147" y="57"/>
                        </a:cubicBezTo>
                        <a:cubicBezTo>
                          <a:pt x="147" y="57"/>
                          <a:pt x="147" y="57"/>
                          <a:pt x="147" y="57"/>
                        </a:cubicBezTo>
                        <a:cubicBezTo>
                          <a:pt x="146" y="57"/>
                          <a:pt x="146" y="57"/>
                          <a:pt x="146" y="57"/>
                        </a:cubicBezTo>
                        <a:cubicBezTo>
                          <a:pt x="137" y="58"/>
                          <a:pt x="137" y="58"/>
                          <a:pt x="137" y="58"/>
                        </a:cubicBezTo>
                        <a:cubicBezTo>
                          <a:pt x="136" y="55"/>
                          <a:pt x="134" y="52"/>
                          <a:pt x="133" y="48"/>
                        </a:cubicBezTo>
                        <a:cubicBezTo>
                          <a:pt x="140" y="43"/>
                          <a:pt x="140" y="43"/>
                          <a:pt x="140" y="43"/>
                        </a:cubicBezTo>
                        <a:cubicBezTo>
                          <a:pt x="142" y="42"/>
                          <a:pt x="142" y="39"/>
                          <a:pt x="141" y="38"/>
                        </a:cubicBezTo>
                        <a:cubicBezTo>
                          <a:pt x="132" y="25"/>
                          <a:pt x="132" y="25"/>
                          <a:pt x="132" y="25"/>
                        </a:cubicBezTo>
                        <a:cubicBezTo>
                          <a:pt x="131" y="25"/>
                          <a:pt x="131" y="24"/>
                          <a:pt x="130" y="24"/>
                        </a:cubicBezTo>
                        <a:cubicBezTo>
                          <a:pt x="130" y="24"/>
                          <a:pt x="130" y="24"/>
                          <a:pt x="130" y="24"/>
                        </a:cubicBezTo>
                        <a:cubicBezTo>
                          <a:pt x="130" y="24"/>
                          <a:pt x="130" y="24"/>
                          <a:pt x="129" y="24"/>
                        </a:cubicBezTo>
                        <a:cubicBezTo>
                          <a:pt x="129" y="24"/>
                          <a:pt x="129" y="23"/>
                          <a:pt x="129" y="23"/>
                        </a:cubicBezTo>
                        <a:cubicBezTo>
                          <a:pt x="128" y="23"/>
                          <a:pt x="128" y="24"/>
                          <a:pt x="128" y="24"/>
                        </a:cubicBezTo>
                        <a:cubicBezTo>
                          <a:pt x="128" y="24"/>
                          <a:pt x="128" y="24"/>
                          <a:pt x="128" y="24"/>
                        </a:cubicBezTo>
                        <a:cubicBezTo>
                          <a:pt x="127" y="24"/>
                          <a:pt x="127" y="24"/>
                          <a:pt x="126" y="24"/>
                        </a:cubicBezTo>
                        <a:cubicBezTo>
                          <a:pt x="119" y="30"/>
                          <a:pt x="119" y="30"/>
                          <a:pt x="119" y="30"/>
                        </a:cubicBezTo>
                        <a:cubicBezTo>
                          <a:pt x="117" y="28"/>
                          <a:pt x="114" y="25"/>
                          <a:pt x="111" y="24"/>
                        </a:cubicBezTo>
                        <a:cubicBezTo>
                          <a:pt x="115" y="15"/>
                          <a:pt x="115" y="15"/>
                          <a:pt x="115" y="15"/>
                        </a:cubicBezTo>
                        <a:cubicBezTo>
                          <a:pt x="116" y="14"/>
                          <a:pt x="115" y="11"/>
                          <a:pt x="113" y="10"/>
                        </a:cubicBezTo>
                        <a:cubicBezTo>
                          <a:pt x="98" y="4"/>
                          <a:pt x="98" y="4"/>
                          <a:pt x="98" y="4"/>
                        </a:cubicBezTo>
                        <a:cubicBezTo>
                          <a:pt x="98" y="4"/>
                          <a:pt x="97" y="3"/>
                          <a:pt x="97" y="3"/>
                        </a:cubicBezTo>
                        <a:cubicBezTo>
                          <a:pt x="96" y="3"/>
                          <a:pt x="96" y="4"/>
                          <a:pt x="96" y="4"/>
                        </a:cubicBezTo>
                        <a:cubicBezTo>
                          <a:pt x="95" y="4"/>
                          <a:pt x="95" y="4"/>
                          <a:pt x="95" y="4"/>
                        </a:cubicBezTo>
                        <a:cubicBezTo>
                          <a:pt x="95" y="4"/>
                          <a:pt x="94" y="4"/>
                          <a:pt x="94" y="5"/>
                        </a:cubicBezTo>
                        <a:cubicBezTo>
                          <a:pt x="94" y="5"/>
                          <a:pt x="94" y="5"/>
                          <a:pt x="94" y="5"/>
                        </a:cubicBezTo>
                        <a:cubicBezTo>
                          <a:pt x="93" y="5"/>
                          <a:pt x="93" y="6"/>
                          <a:pt x="93" y="6"/>
                        </a:cubicBezTo>
                        <a:cubicBezTo>
                          <a:pt x="90" y="15"/>
                          <a:pt x="90" y="15"/>
                          <a:pt x="90" y="15"/>
                        </a:cubicBezTo>
                        <a:cubicBezTo>
                          <a:pt x="86" y="14"/>
                          <a:pt x="83" y="13"/>
                          <a:pt x="80" y="13"/>
                        </a:cubicBezTo>
                        <a:cubicBezTo>
                          <a:pt x="79" y="4"/>
                          <a:pt x="79" y="4"/>
                          <a:pt x="79" y="4"/>
                        </a:cubicBezTo>
                        <a:cubicBezTo>
                          <a:pt x="79" y="3"/>
                          <a:pt x="79" y="3"/>
                          <a:pt x="78" y="2"/>
                        </a:cubicBezTo>
                        <a:cubicBezTo>
                          <a:pt x="78" y="2"/>
                          <a:pt x="78" y="1"/>
                          <a:pt x="77" y="1"/>
                        </a:cubicBezTo>
                        <a:cubicBezTo>
                          <a:pt x="77" y="1"/>
                          <a:pt x="76" y="1"/>
                          <a:pt x="76" y="1"/>
                        </a:cubicBezTo>
                        <a:cubicBezTo>
                          <a:pt x="76" y="0"/>
                          <a:pt x="76" y="0"/>
                          <a:pt x="76" y="0"/>
                        </a:cubicBezTo>
                        <a:cubicBezTo>
                          <a:pt x="75" y="0"/>
                          <a:pt x="75" y="0"/>
                          <a:pt x="75" y="0"/>
                        </a:cubicBezTo>
                        <a:cubicBezTo>
                          <a:pt x="59" y="2"/>
                          <a:pt x="59" y="2"/>
                          <a:pt x="59" y="2"/>
                        </a:cubicBezTo>
                        <a:cubicBezTo>
                          <a:pt x="57" y="2"/>
                          <a:pt x="56" y="5"/>
                          <a:pt x="56" y="7"/>
                        </a:cubicBezTo>
                        <a:cubicBezTo>
                          <a:pt x="57" y="16"/>
                          <a:pt x="57" y="16"/>
                          <a:pt x="57" y="16"/>
                        </a:cubicBezTo>
                        <a:cubicBezTo>
                          <a:pt x="54" y="17"/>
                          <a:pt x="50" y="18"/>
                          <a:pt x="48" y="20"/>
                        </a:cubicBezTo>
                        <a:cubicBezTo>
                          <a:pt x="42" y="13"/>
                          <a:pt x="42" y="13"/>
                          <a:pt x="42" y="13"/>
                        </a:cubicBezTo>
                        <a:cubicBezTo>
                          <a:pt x="42" y="12"/>
                          <a:pt x="41" y="11"/>
                          <a:pt x="41" y="11"/>
                        </a:cubicBezTo>
                        <a:cubicBezTo>
                          <a:pt x="41" y="11"/>
                          <a:pt x="41" y="11"/>
                          <a:pt x="40" y="11"/>
                        </a:cubicBezTo>
                        <a:cubicBezTo>
                          <a:pt x="40" y="11"/>
                          <a:pt x="40" y="11"/>
                          <a:pt x="39" y="11"/>
                        </a:cubicBezTo>
                        <a:cubicBezTo>
                          <a:pt x="39" y="11"/>
                          <a:pt x="39" y="11"/>
                          <a:pt x="39" y="11"/>
                        </a:cubicBezTo>
                        <a:cubicBezTo>
                          <a:pt x="38" y="11"/>
                          <a:pt x="38" y="11"/>
                          <a:pt x="38" y="11"/>
                        </a:cubicBezTo>
                        <a:cubicBezTo>
                          <a:pt x="38" y="11"/>
                          <a:pt x="38" y="11"/>
                          <a:pt x="37" y="11"/>
                        </a:cubicBezTo>
                        <a:cubicBezTo>
                          <a:pt x="24" y="21"/>
                          <a:pt x="24" y="21"/>
                          <a:pt x="24" y="21"/>
                        </a:cubicBezTo>
                        <a:cubicBezTo>
                          <a:pt x="22" y="22"/>
                          <a:pt x="22" y="24"/>
                          <a:pt x="23" y="26"/>
                        </a:cubicBezTo>
                        <a:cubicBezTo>
                          <a:pt x="29" y="34"/>
                          <a:pt x="29" y="34"/>
                          <a:pt x="29" y="34"/>
                        </a:cubicBezTo>
                        <a:cubicBezTo>
                          <a:pt x="26" y="37"/>
                          <a:pt x="25" y="39"/>
                          <a:pt x="23" y="42"/>
                        </a:cubicBezTo>
                        <a:cubicBezTo>
                          <a:pt x="15" y="38"/>
                          <a:pt x="15" y="38"/>
                          <a:pt x="15" y="38"/>
                        </a:cubicBezTo>
                        <a:cubicBezTo>
                          <a:pt x="14" y="38"/>
                          <a:pt x="14" y="38"/>
                          <a:pt x="13" y="38"/>
                        </a:cubicBezTo>
                        <a:cubicBezTo>
                          <a:pt x="13" y="38"/>
                          <a:pt x="12" y="38"/>
                          <a:pt x="11" y="38"/>
                        </a:cubicBezTo>
                        <a:cubicBezTo>
                          <a:pt x="11" y="38"/>
                          <a:pt x="11" y="38"/>
                          <a:pt x="11" y="39"/>
                        </a:cubicBezTo>
                        <a:cubicBezTo>
                          <a:pt x="10" y="39"/>
                          <a:pt x="10" y="39"/>
                          <a:pt x="10" y="39"/>
                        </a:cubicBezTo>
                        <a:cubicBezTo>
                          <a:pt x="10" y="39"/>
                          <a:pt x="10" y="40"/>
                          <a:pt x="10" y="40"/>
                        </a:cubicBezTo>
                        <a:cubicBezTo>
                          <a:pt x="3" y="55"/>
                          <a:pt x="3" y="55"/>
                          <a:pt x="3" y="55"/>
                        </a:cubicBezTo>
                        <a:cubicBezTo>
                          <a:pt x="2" y="57"/>
                          <a:pt x="3" y="59"/>
                          <a:pt x="5" y="60"/>
                        </a:cubicBezTo>
                        <a:cubicBezTo>
                          <a:pt x="14" y="64"/>
                          <a:pt x="14" y="64"/>
                          <a:pt x="14" y="64"/>
                        </a:cubicBezTo>
                        <a:cubicBezTo>
                          <a:pt x="13" y="67"/>
                          <a:pt x="12" y="70"/>
                          <a:pt x="12" y="73"/>
                        </a:cubicBezTo>
                        <a:cubicBezTo>
                          <a:pt x="12" y="73"/>
                          <a:pt x="12" y="73"/>
                          <a:pt x="3" y="75"/>
                        </a:cubicBezTo>
                        <a:cubicBezTo>
                          <a:pt x="1" y="75"/>
                          <a:pt x="0" y="77"/>
                          <a:pt x="0" y="79"/>
                        </a:cubicBezTo>
                        <a:cubicBezTo>
                          <a:pt x="2" y="95"/>
                          <a:pt x="2" y="95"/>
                          <a:pt x="2" y="95"/>
                        </a:cubicBezTo>
                        <a:cubicBezTo>
                          <a:pt x="2" y="96"/>
                          <a:pt x="4" y="98"/>
                          <a:pt x="6" y="98"/>
                        </a:cubicBezTo>
                        <a:cubicBezTo>
                          <a:pt x="15" y="97"/>
                          <a:pt x="15" y="97"/>
                          <a:pt x="15" y="97"/>
                        </a:cubicBezTo>
                        <a:cubicBezTo>
                          <a:pt x="16" y="100"/>
                          <a:pt x="18" y="104"/>
                          <a:pt x="19" y="106"/>
                        </a:cubicBezTo>
                        <a:cubicBezTo>
                          <a:pt x="11" y="111"/>
                          <a:pt x="11" y="111"/>
                          <a:pt x="11" y="111"/>
                        </a:cubicBezTo>
                        <a:cubicBezTo>
                          <a:pt x="10" y="113"/>
                          <a:pt x="10" y="115"/>
                          <a:pt x="11" y="117"/>
                        </a:cubicBezTo>
                        <a:cubicBezTo>
                          <a:pt x="20" y="130"/>
                          <a:pt x="20" y="130"/>
                          <a:pt x="20" y="130"/>
                        </a:cubicBezTo>
                        <a:cubicBezTo>
                          <a:pt x="21" y="131"/>
                          <a:pt x="24" y="132"/>
                          <a:pt x="25" y="131"/>
                        </a:cubicBezTo>
                        <a:cubicBezTo>
                          <a:pt x="33" y="125"/>
                          <a:pt x="33" y="125"/>
                          <a:pt x="33" y="125"/>
                        </a:cubicBezTo>
                        <a:cubicBezTo>
                          <a:pt x="35" y="127"/>
                          <a:pt x="38" y="129"/>
                          <a:pt x="41" y="131"/>
                        </a:cubicBezTo>
                        <a:cubicBezTo>
                          <a:pt x="37" y="139"/>
                          <a:pt x="37" y="139"/>
                          <a:pt x="37" y="139"/>
                        </a:cubicBezTo>
                        <a:cubicBezTo>
                          <a:pt x="36" y="141"/>
                          <a:pt x="37" y="144"/>
                          <a:pt x="39" y="144"/>
                        </a:cubicBezTo>
                        <a:cubicBezTo>
                          <a:pt x="53" y="151"/>
                          <a:pt x="53" y="151"/>
                          <a:pt x="53" y="151"/>
                        </a:cubicBezTo>
                        <a:cubicBezTo>
                          <a:pt x="55" y="152"/>
                          <a:pt x="57" y="151"/>
                          <a:pt x="58" y="149"/>
                        </a:cubicBezTo>
                        <a:cubicBezTo>
                          <a:pt x="62" y="140"/>
                          <a:pt x="62" y="140"/>
                          <a:pt x="62" y="140"/>
                        </a:cubicBezTo>
                        <a:cubicBezTo>
                          <a:pt x="65" y="141"/>
                          <a:pt x="68" y="141"/>
                          <a:pt x="72" y="142"/>
                        </a:cubicBezTo>
                        <a:cubicBezTo>
                          <a:pt x="73" y="151"/>
                          <a:pt x="73" y="151"/>
                          <a:pt x="73" y="151"/>
                        </a:cubicBezTo>
                        <a:cubicBezTo>
                          <a:pt x="74" y="153"/>
                          <a:pt x="75" y="154"/>
                          <a:pt x="77" y="154"/>
                        </a:cubicBezTo>
                        <a:cubicBezTo>
                          <a:pt x="93" y="153"/>
                          <a:pt x="93" y="153"/>
                          <a:pt x="93" y="153"/>
                        </a:cubicBezTo>
                        <a:cubicBezTo>
                          <a:pt x="94" y="153"/>
                          <a:pt x="96" y="151"/>
                          <a:pt x="96" y="148"/>
                        </a:cubicBezTo>
                        <a:cubicBezTo>
                          <a:pt x="95" y="139"/>
                          <a:pt x="95" y="139"/>
                          <a:pt x="95" y="139"/>
                        </a:cubicBezTo>
                        <a:cubicBezTo>
                          <a:pt x="98" y="138"/>
                          <a:pt x="101" y="136"/>
                          <a:pt x="104" y="135"/>
                        </a:cubicBezTo>
                        <a:cubicBezTo>
                          <a:pt x="110" y="143"/>
                          <a:pt x="110" y="143"/>
                          <a:pt x="110" y="143"/>
                        </a:cubicBezTo>
                        <a:cubicBezTo>
                          <a:pt x="111" y="144"/>
                          <a:pt x="113" y="144"/>
                          <a:pt x="115" y="143"/>
                        </a:cubicBezTo>
                        <a:cubicBezTo>
                          <a:pt x="128" y="134"/>
                          <a:pt x="128" y="134"/>
                          <a:pt x="128" y="134"/>
                        </a:cubicBezTo>
                        <a:cubicBezTo>
                          <a:pt x="130" y="133"/>
                          <a:pt x="130" y="130"/>
                          <a:pt x="128" y="129"/>
                        </a:cubicBezTo>
                        <a:cubicBezTo>
                          <a:pt x="123" y="121"/>
                          <a:pt x="123" y="121"/>
                          <a:pt x="123" y="121"/>
                        </a:cubicBezTo>
                        <a:cubicBezTo>
                          <a:pt x="125" y="118"/>
                          <a:pt x="127" y="116"/>
                          <a:pt x="129" y="113"/>
                        </a:cubicBezTo>
                        <a:cubicBezTo>
                          <a:pt x="137" y="116"/>
                          <a:pt x="137" y="116"/>
                          <a:pt x="137" y="116"/>
                        </a:cubicBezTo>
                        <a:cubicBezTo>
                          <a:pt x="139" y="117"/>
                          <a:pt x="141" y="116"/>
                          <a:pt x="142" y="115"/>
                        </a:cubicBezTo>
                        <a:cubicBezTo>
                          <a:pt x="148" y="101"/>
                          <a:pt x="148" y="101"/>
                          <a:pt x="148" y="101"/>
                        </a:cubicBezTo>
                        <a:cubicBezTo>
                          <a:pt x="149" y="98"/>
                          <a:pt x="148" y="96"/>
                          <a:pt x="147" y="95"/>
                        </a:cubicBezTo>
                        <a:cubicBezTo>
                          <a:pt x="138" y="91"/>
                          <a:pt x="138" y="91"/>
                          <a:pt x="138" y="91"/>
                        </a:cubicBezTo>
                        <a:cubicBezTo>
                          <a:pt x="139" y="88"/>
                          <a:pt x="139" y="85"/>
                          <a:pt x="139" y="82"/>
                        </a:cubicBezTo>
                        <a:cubicBezTo>
                          <a:pt x="148" y="81"/>
                          <a:pt x="148" y="81"/>
                          <a:pt x="148" y="81"/>
                        </a:cubicBezTo>
                        <a:close/>
                        <a:moveTo>
                          <a:pt x="76" y="116"/>
                        </a:moveTo>
                        <a:cubicBezTo>
                          <a:pt x="54" y="116"/>
                          <a:pt x="37" y="99"/>
                          <a:pt x="37" y="77"/>
                        </a:cubicBezTo>
                        <a:cubicBezTo>
                          <a:pt x="37" y="56"/>
                          <a:pt x="54" y="39"/>
                          <a:pt x="76" y="39"/>
                        </a:cubicBezTo>
                        <a:cubicBezTo>
                          <a:pt x="97" y="39"/>
                          <a:pt x="114" y="56"/>
                          <a:pt x="114" y="77"/>
                        </a:cubicBezTo>
                        <a:cubicBezTo>
                          <a:pt x="114" y="99"/>
                          <a:pt x="97" y="116"/>
                          <a:pt x="76" y="116"/>
                        </a:cubicBezTo>
                        <a:close/>
                      </a:path>
                    </a:pathLst>
                  </a:custGeom>
                  <a:solidFill>
                    <a:schemeClr val="accent4"/>
                  </a:solidFill>
                  <a:ln>
                    <a:noFill/>
                  </a:ln>
                  <a:effectLst>
                    <a:outerShdw dist="38100" dir="2700000" algn="tl" rotWithShape="0">
                      <a:prstClr val="black">
                        <a:alpha val="15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p>
                </p:txBody>
              </p:sp>
            </p:grpSp>
          </p:grpSp>
          <p:sp>
            <p:nvSpPr>
              <p:cNvPr id="136" name="Rectangle 135"/>
              <p:cNvSpPr/>
              <p:nvPr/>
            </p:nvSpPr>
            <p:spPr>
              <a:xfrm>
                <a:off x="9491231" y="2113898"/>
                <a:ext cx="1268372" cy="762308"/>
              </a:xfrm>
              <a:prstGeom prst="rect">
                <a:avLst/>
              </a:prstGeom>
              <a:noFill/>
              <a:effectLst/>
            </p:spPr>
            <p:txBody>
              <a:bodyPr wrap="none" lIns="137124" tIns="73133" rIns="137124" bIns="73133" anchor="ctr" anchorCtr="0">
                <a:spAutoFit/>
              </a:bodyPr>
              <a:lstStyle/>
              <a:p>
                <a:pPr algn="ctr"/>
                <a:r>
                  <a:rPr lang="en-US" sz="2000" dirty="0">
                    <a:solidFill>
                      <a:schemeClr val="accent4"/>
                    </a:solidFill>
                  </a:rPr>
                  <a:t>20k+</a:t>
                </a:r>
              </a:p>
            </p:txBody>
          </p:sp>
          <p:cxnSp>
            <p:nvCxnSpPr>
              <p:cNvPr id="69" name="Straight Connector 68"/>
              <p:cNvCxnSpPr/>
              <p:nvPr/>
            </p:nvCxnSpPr>
            <p:spPr>
              <a:xfrm>
                <a:off x="9229033" y="2865469"/>
                <a:ext cx="2052384" cy="0"/>
              </a:xfrm>
              <a:prstGeom prst="line">
                <a:avLst/>
              </a:prstGeom>
              <a:ln w="381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70" name="Pentagon 8">
              <a:extLst>
                <a:ext uri="{FF2B5EF4-FFF2-40B4-BE49-F238E27FC236}">
                  <a16:creationId xmlns:a16="http://schemas.microsoft.com/office/drawing/2014/main" id="{59D71D65-2E25-5948-996A-22D5E08F14C9}"/>
                </a:ext>
              </a:extLst>
            </p:cNvPr>
            <p:cNvSpPr/>
            <p:nvPr/>
          </p:nvSpPr>
          <p:spPr>
            <a:xfrm>
              <a:off x="365693" y="871281"/>
              <a:ext cx="3576148" cy="1719518"/>
            </a:xfrm>
            <a:prstGeom prst="homePlate">
              <a:avLst>
                <a:gd name="adj" fmla="val 34750"/>
              </a:avLst>
            </a:prstGeom>
            <a:solidFill>
              <a:schemeClr val="accent2">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TextBox 70">
              <a:extLst>
                <a:ext uri="{FF2B5EF4-FFF2-40B4-BE49-F238E27FC236}">
                  <a16:creationId xmlns:a16="http://schemas.microsoft.com/office/drawing/2014/main" id="{542B6F92-F0BC-1C49-AAEE-FA9820F30D46}"/>
                </a:ext>
              </a:extLst>
            </p:cNvPr>
            <p:cNvSpPr txBox="1"/>
            <p:nvPr/>
          </p:nvSpPr>
          <p:spPr>
            <a:xfrm>
              <a:off x="503579" y="1567622"/>
              <a:ext cx="3304833" cy="276999"/>
            </a:xfrm>
            <a:prstGeom prst="rect">
              <a:avLst/>
            </a:prstGeom>
            <a:noFill/>
          </p:spPr>
          <p:txBody>
            <a:bodyPr wrap="square" lIns="0" tIns="0" rIns="0" bIns="0" rtlCol="0">
              <a:spAutoFit/>
            </a:bodyPr>
            <a:lstStyle/>
            <a:p>
              <a:pPr>
                <a:lnSpc>
                  <a:spcPct val="90000"/>
                </a:lnSpc>
              </a:pPr>
              <a:r>
                <a:rPr lang="zh-CN" altLang="en-US" sz="2000" dirty="0">
                  <a:solidFill>
                    <a:schemeClr val="bg1"/>
                  </a:solidFill>
                </a:rPr>
                <a:t>经过验证的成熟超融合架构</a:t>
              </a:r>
              <a:endParaRPr lang="en-US" sz="2000" dirty="0">
                <a:solidFill>
                  <a:schemeClr val="bg1"/>
                </a:solidFill>
              </a:endParaRPr>
            </a:p>
          </p:txBody>
        </p:sp>
        <p:sp>
          <p:nvSpPr>
            <p:cNvPr id="74" name="Right Triangle 73">
              <a:extLst>
                <a:ext uri="{FF2B5EF4-FFF2-40B4-BE49-F238E27FC236}">
                  <a16:creationId xmlns:a16="http://schemas.microsoft.com/office/drawing/2014/main" id="{F685C22A-F4A5-444C-8415-9ED10B290B22}"/>
                </a:ext>
              </a:extLst>
            </p:cNvPr>
            <p:cNvSpPr/>
            <p:nvPr/>
          </p:nvSpPr>
          <p:spPr>
            <a:xfrm flipH="1">
              <a:off x="11159708" y="2203929"/>
              <a:ext cx="496411" cy="386870"/>
            </a:xfrm>
            <a:prstGeom prst="rtTriangle">
              <a:avLst/>
            </a:prstGeom>
            <a:solidFill>
              <a:schemeClr val="accent1"/>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chemeClr val="bg1"/>
                </a:solidFill>
                <a:effectLst/>
                <a:uLnTx/>
                <a:uFillTx/>
              </a:endParaRPr>
            </a:p>
          </p:txBody>
        </p:sp>
      </p:grpSp>
      <p:grpSp>
        <p:nvGrpSpPr>
          <p:cNvPr id="43" name="Group 42">
            <a:extLst>
              <a:ext uri="{FF2B5EF4-FFF2-40B4-BE49-F238E27FC236}">
                <a16:creationId xmlns:a16="http://schemas.microsoft.com/office/drawing/2014/main" id="{54A874AB-7856-654A-8DDE-062DA0256E19}"/>
              </a:ext>
            </a:extLst>
          </p:cNvPr>
          <p:cNvGrpSpPr/>
          <p:nvPr/>
        </p:nvGrpSpPr>
        <p:grpSpPr>
          <a:xfrm>
            <a:off x="339308" y="2742289"/>
            <a:ext cx="11464062" cy="1725095"/>
            <a:chOff x="340201" y="2770705"/>
            <a:chExt cx="11464062" cy="1725095"/>
          </a:xfrm>
        </p:grpSpPr>
        <p:sp>
          <p:nvSpPr>
            <p:cNvPr id="366" name="Rectangle 365">
              <a:extLst>
                <a:ext uri="{FF2B5EF4-FFF2-40B4-BE49-F238E27FC236}">
                  <a16:creationId xmlns:a16="http://schemas.microsoft.com/office/drawing/2014/main" id="{E6D3158F-D11B-844F-A690-E48DB58CFC05}"/>
                </a:ext>
              </a:extLst>
            </p:cNvPr>
            <p:cNvSpPr/>
            <p:nvPr/>
          </p:nvSpPr>
          <p:spPr>
            <a:xfrm>
              <a:off x="3007201" y="2776281"/>
              <a:ext cx="8648918" cy="1719519"/>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8" name="Pentagon 8">
              <a:extLst>
                <a:ext uri="{FF2B5EF4-FFF2-40B4-BE49-F238E27FC236}">
                  <a16:creationId xmlns:a16="http://schemas.microsoft.com/office/drawing/2014/main" id="{6BFF396E-8DFC-044D-B8C0-DAB13D450ECA}"/>
                </a:ext>
              </a:extLst>
            </p:cNvPr>
            <p:cNvSpPr/>
            <p:nvPr/>
          </p:nvSpPr>
          <p:spPr>
            <a:xfrm>
              <a:off x="340201" y="2776281"/>
              <a:ext cx="3576148" cy="1719518"/>
            </a:xfrm>
            <a:prstGeom prst="homePlate">
              <a:avLst>
                <a:gd name="adj" fmla="val 34750"/>
              </a:avLst>
            </a:prstGeom>
            <a:solidFill>
              <a:schemeClr val="accent3">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9" name="TextBox 368">
              <a:extLst>
                <a:ext uri="{FF2B5EF4-FFF2-40B4-BE49-F238E27FC236}">
                  <a16:creationId xmlns:a16="http://schemas.microsoft.com/office/drawing/2014/main" id="{A1BE49A7-A6B2-7241-B88C-EBE51B3D16A2}"/>
                </a:ext>
              </a:extLst>
            </p:cNvPr>
            <p:cNvSpPr txBox="1"/>
            <p:nvPr/>
          </p:nvSpPr>
          <p:spPr>
            <a:xfrm>
              <a:off x="504472" y="3516355"/>
              <a:ext cx="3141442" cy="276999"/>
            </a:xfrm>
            <a:prstGeom prst="rect">
              <a:avLst/>
            </a:prstGeom>
            <a:noFill/>
          </p:spPr>
          <p:txBody>
            <a:bodyPr wrap="square" lIns="0" tIns="0" rIns="0" bIns="0" rtlCol="0">
              <a:spAutoFit/>
            </a:bodyPr>
            <a:lstStyle/>
            <a:p>
              <a:pPr>
                <a:lnSpc>
                  <a:spcPct val="90000"/>
                </a:lnSpc>
              </a:pPr>
              <a:r>
                <a:rPr lang="zh-CN" altLang="en-US" sz="2000" dirty="0">
                  <a:solidFill>
                    <a:schemeClr val="bg1"/>
                  </a:solidFill>
                </a:rPr>
                <a:t>丰富的生态系统</a:t>
              </a:r>
              <a:endParaRPr lang="en-US" sz="2000" dirty="0">
                <a:solidFill>
                  <a:schemeClr val="bg1"/>
                </a:solidFill>
              </a:endParaRPr>
            </a:p>
          </p:txBody>
        </p:sp>
        <p:sp>
          <p:nvSpPr>
            <p:cNvPr id="370" name="Right Triangle 369">
              <a:extLst>
                <a:ext uri="{FF2B5EF4-FFF2-40B4-BE49-F238E27FC236}">
                  <a16:creationId xmlns:a16="http://schemas.microsoft.com/office/drawing/2014/main" id="{C2D898F0-32F9-0949-8768-6FEDFCCB840D}"/>
                </a:ext>
              </a:extLst>
            </p:cNvPr>
            <p:cNvSpPr/>
            <p:nvPr/>
          </p:nvSpPr>
          <p:spPr>
            <a:xfrm flipH="1">
              <a:off x="11160601" y="4105732"/>
              <a:ext cx="496411" cy="386870"/>
            </a:xfrm>
            <a:prstGeom prst="rtTriangle">
              <a:avLst/>
            </a:prstGeom>
            <a:solidFill>
              <a:schemeClr val="accent1"/>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chemeClr val="bg1"/>
                </a:solidFill>
                <a:effectLst/>
                <a:uLnTx/>
                <a:uFillTx/>
              </a:endParaRPr>
            </a:p>
          </p:txBody>
        </p:sp>
        <p:sp>
          <p:nvSpPr>
            <p:cNvPr id="489" name="Rectangle 488">
              <a:extLst>
                <a:ext uri="{FF2B5EF4-FFF2-40B4-BE49-F238E27FC236}">
                  <a16:creationId xmlns:a16="http://schemas.microsoft.com/office/drawing/2014/main" id="{C1FA8775-8EFF-4A46-8AEA-3D4AD17CEB43}"/>
                </a:ext>
              </a:extLst>
            </p:cNvPr>
            <p:cNvSpPr/>
            <p:nvPr/>
          </p:nvSpPr>
          <p:spPr>
            <a:xfrm>
              <a:off x="3827743" y="2770705"/>
              <a:ext cx="3040568" cy="455471"/>
            </a:xfrm>
            <a:prstGeom prst="rect">
              <a:avLst/>
            </a:prstGeom>
            <a:noFill/>
            <a:effectLst/>
          </p:spPr>
          <p:txBody>
            <a:bodyPr wrap="none" lIns="137124" tIns="73133" rIns="137124" bIns="73133" anchor="ctr" anchorCtr="0">
              <a:spAutoFit/>
            </a:bodyPr>
            <a:lstStyle/>
            <a:p>
              <a:pPr algn="ctr"/>
              <a:r>
                <a:rPr lang="en-US" sz="2000" dirty="0">
                  <a:solidFill>
                    <a:schemeClr val="accent3"/>
                  </a:solidFill>
                </a:rPr>
                <a:t>Ready Node OEM Partners</a:t>
              </a:r>
            </a:p>
          </p:txBody>
        </p:sp>
        <p:cxnSp>
          <p:nvCxnSpPr>
            <p:cNvPr id="490" name="Straight Connector 489">
              <a:extLst>
                <a:ext uri="{FF2B5EF4-FFF2-40B4-BE49-F238E27FC236}">
                  <a16:creationId xmlns:a16="http://schemas.microsoft.com/office/drawing/2014/main" id="{F2E52156-9C1F-E34C-AD15-1F8264C9D201}"/>
                </a:ext>
              </a:extLst>
            </p:cNvPr>
            <p:cNvCxnSpPr>
              <a:cxnSpLocks/>
            </p:cNvCxnSpPr>
            <p:nvPr/>
          </p:nvCxnSpPr>
          <p:spPr>
            <a:xfrm>
              <a:off x="3863658" y="3242674"/>
              <a:ext cx="3105350" cy="9265"/>
            </a:xfrm>
            <a:prstGeom prst="line">
              <a:avLst/>
            </a:prstGeom>
            <a:ln w="38100">
              <a:solidFill>
                <a:schemeClr val="accent3"/>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1" name="Rectangle 490">
              <a:extLst>
                <a:ext uri="{FF2B5EF4-FFF2-40B4-BE49-F238E27FC236}">
                  <a16:creationId xmlns:a16="http://schemas.microsoft.com/office/drawing/2014/main" id="{1CFEF053-D425-8141-A502-41733512EFD2}"/>
                </a:ext>
              </a:extLst>
            </p:cNvPr>
            <p:cNvSpPr/>
            <p:nvPr/>
          </p:nvSpPr>
          <p:spPr>
            <a:xfrm>
              <a:off x="7694612" y="2824985"/>
              <a:ext cx="3333084" cy="455471"/>
            </a:xfrm>
            <a:prstGeom prst="rect">
              <a:avLst/>
            </a:prstGeom>
            <a:noFill/>
            <a:effectLst/>
          </p:spPr>
          <p:txBody>
            <a:bodyPr wrap="none" lIns="137124" tIns="73133" rIns="137124" bIns="73133" anchor="ctr" anchorCtr="0">
              <a:spAutoFit/>
            </a:bodyPr>
            <a:lstStyle/>
            <a:p>
              <a:pPr algn="ctr"/>
              <a:r>
                <a:rPr lang="en-US" sz="2000" dirty="0">
                  <a:solidFill>
                    <a:schemeClr val="accent6"/>
                  </a:solidFill>
                </a:rPr>
                <a:t>Technology Partner Programs</a:t>
              </a:r>
            </a:p>
          </p:txBody>
        </p:sp>
        <p:cxnSp>
          <p:nvCxnSpPr>
            <p:cNvPr id="492" name="Straight Connector 491">
              <a:extLst>
                <a:ext uri="{FF2B5EF4-FFF2-40B4-BE49-F238E27FC236}">
                  <a16:creationId xmlns:a16="http://schemas.microsoft.com/office/drawing/2014/main" id="{7DC12691-6CD9-B64F-BF75-209FBC50AD4C}"/>
                </a:ext>
              </a:extLst>
            </p:cNvPr>
            <p:cNvCxnSpPr>
              <a:cxnSpLocks/>
            </p:cNvCxnSpPr>
            <p:nvPr/>
          </p:nvCxnSpPr>
          <p:spPr>
            <a:xfrm>
              <a:off x="7466012" y="3271982"/>
              <a:ext cx="3811842" cy="4618"/>
            </a:xfrm>
            <a:prstGeom prst="line">
              <a:avLst/>
            </a:prstGeom>
            <a:ln w="381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3" name="Rectangle 492">
              <a:extLst>
                <a:ext uri="{FF2B5EF4-FFF2-40B4-BE49-F238E27FC236}">
                  <a16:creationId xmlns:a16="http://schemas.microsoft.com/office/drawing/2014/main" id="{226AF765-9F6C-7B47-887B-2068DFAB6BA3}"/>
                </a:ext>
              </a:extLst>
            </p:cNvPr>
            <p:cNvSpPr/>
            <p:nvPr/>
          </p:nvSpPr>
          <p:spPr>
            <a:xfrm>
              <a:off x="8685212" y="3410875"/>
              <a:ext cx="3119051" cy="886358"/>
            </a:xfrm>
            <a:prstGeom prst="rect">
              <a:avLst/>
            </a:prstGeom>
            <a:noFill/>
            <a:effectLst/>
          </p:spPr>
          <p:txBody>
            <a:bodyPr wrap="none" lIns="137124" tIns="73133" rIns="137124" bIns="73133" anchor="ctr" anchorCtr="0">
              <a:spAutoFit/>
            </a:bodyPr>
            <a:lstStyle/>
            <a:p>
              <a:r>
                <a:rPr lang="en-US" sz="1600" dirty="0" err="1">
                  <a:solidFill>
                    <a:schemeClr val="tx2"/>
                  </a:solidFill>
                </a:rPr>
                <a:t>ReadyLabs</a:t>
              </a:r>
              <a:endParaRPr lang="en-US" sz="1600" dirty="0">
                <a:solidFill>
                  <a:schemeClr val="tx2"/>
                </a:solidFill>
              </a:endParaRPr>
            </a:p>
            <a:p>
              <a:r>
                <a:rPr lang="en-US" sz="1600" dirty="0">
                  <a:solidFill>
                    <a:schemeClr val="tx2"/>
                  </a:solidFill>
                </a:rPr>
                <a:t>Mature HCL Certification</a:t>
              </a:r>
            </a:p>
            <a:p>
              <a:r>
                <a:rPr lang="en-US" sz="1600" dirty="0">
                  <a:solidFill>
                    <a:schemeClr val="tx2"/>
                  </a:solidFill>
                </a:rPr>
                <a:t>VMware Ready SW solutions</a:t>
              </a:r>
            </a:p>
          </p:txBody>
        </p:sp>
        <p:pic>
          <p:nvPicPr>
            <p:cNvPr id="19" name="Picture 18">
              <a:extLst>
                <a:ext uri="{FF2B5EF4-FFF2-40B4-BE49-F238E27FC236}">
                  <a16:creationId xmlns:a16="http://schemas.microsoft.com/office/drawing/2014/main" id="{F25AB75F-2BCB-644D-9E34-9155052401D7}"/>
                </a:ext>
              </a:extLst>
            </p:cNvPr>
            <p:cNvPicPr>
              <a:picLocks noChangeAspect="1"/>
            </p:cNvPicPr>
            <p:nvPr/>
          </p:nvPicPr>
          <p:blipFill rotWithShape="1">
            <a:blip r:embed="rId4"/>
            <a:srcRect l="26417" t="12887" r="26974" b="12499"/>
            <a:stretch/>
          </p:blipFill>
          <p:spPr>
            <a:xfrm>
              <a:off x="7540370" y="3351137"/>
              <a:ext cx="1169105" cy="1056127"/>
            </a:xfrm>
            <a:prstGeom prst="rect">
              <a:avLst/>
            </a:prstGeom>
          </p:spPr>
        </p:pic>
        <p:grpSp>
          <p:nvGrpSpPr>
            <p:cNvPr id="583" name="Group 582">
              <a:extLst>
                <a:ext uri="{FF2B5EF4-FFF2-40B4-BE49-F238E27FC236}">
                  <a16:creationId xmlns:a16="http://schemas.microsoft.com/office/drawing/2014/main" id="{E190E369-D7CF-EC47-BD0E-0B4477908260}"/>
                </a:ext>
              </a:extLst>
            </p:cNvPr>
            <p:cNvGrpSpPr/>
            <p:nvPr/>
          </p:nvGrpSpPr>
          <p:grpSpPr>
            <a:xfrm>
              <a:off x="3941383" y="3294314"/>
              <a:ext cx="2850052" cy="1187009"/>
              <a:chOff x="2894560" y="4585941"/>
              <a:chExt cx="4797527" cy="1301852"/>
            </a:xfrm>
          </p:grpSpPr>
          <p:grpSp>
            <p:nvGrpSpPr>
              <p:cNvPr id="584" name="Group 15">
                <a:extLst>
                  <a:ext uri="{FF2B5EF4-FFF2-40B4-BE49-F238E27FC236}">
                    <a16:creationId xmlns:a16="http://schemas.microsoft.com/office/drawing/2014/main" id="{513AB13C-7123-544F-8B00-83DBD5B7D5DB}"/>
                  </a:ext>
                </a:extLst>
              </p:cNvPr>
              <p:cNvGrpSpPr>
                <a:grpSpLocks noChangeAspect="1"/>
              </p:cNvGrpSpPr>
              <p:nvPr/>
            </p:nvGrpSpPr>
            <p:grpSpPr bwMode="auto">
              <a:xfrm>
                <a:off x="4976689" y="4585941"/>
                <a:ext cx="552954" cy="292027"/>
                <a:chOff x="1804" y="1088"/>
                <a:chExt cx="4070" cy="2148"/>
              </a:xfrm>
              <a:solidFill>
                <a:schemeClr val="tx2"/>
              </a:solidFill>
            </p:grpSpPr>
            <p:sp>
              <p:nvSpPr>
                <p:cNvPr id="670" name="Rectangle 16">
                  <a:extLst>
                    <a:ext uri="{FF2B5EF4-FFF2-40B4-BE49-F238E27FC236}">
                      <a16:creationId xmlns:a16="http://schemas.microsoft.com/office/drawing/2014/main" id="{2D615AF8-B47A-074E-BDC4-9833F9678EDF}"/>
                    </a:ext>
                  </a:extLst>
                </p:cNvPr>
                <p:cNvSpPr>
                  <a:spLocks noChangeArrowheads="1"/>
                </p:cNvSpPr>
                <p:nvPr/>
              </p:nvSpPr>
              <p:spPr bwMode="auto">
                <a:xfrm>
                  <a:off x="2955" y="2516"/>
                  <a:ext cx="180" cy="70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Freeform 17">
                  <a:extLst>
                    <a:ext uri="{FF2B5EF4-FFF2-40B4-BE49-F238E27FC236}">
                      <a16:creationId xmlns:a16="http://schemas.microsoft.com/office/drawing/2014/main" id="{DCA810FE-8781-3948-BD4E-12CAF3740C45}"/>
                    </a:ext>
                  </a:extLst>
                </p:cNvPr>
                <p:cNvSpPr>
                  <a:spLocks/>
                </p:cNvSpPr>
                <p:nvPr/>
              </p:nvSpPr>
              <p:spPr bwMode="auto">
                <a:xfrm>
                  <a:off x="4033" y="2504"/>
                  <a:ext cx="540" cy="732"/>
                </a:xfrm>
                <a:custGeom>
                  <a:avLst/>
                  <a:gdLst>
                    <a:gd name="T0" fmla="*/ 306 w 306"/>
                    <a:gd name="T1" fmla="*/ 122 h 414"/>
                    <a:gd name="T2" fmla="*/ 221 w 306"/>
                    <a:gd name="T3" fmla="*/ 100 h 414"/>
                    <a:gd name="T4" fmla="*/ 110 w 306"/>
                    <a:gd name="T5" fmla="*/ 207 h 414"/>
                    <a:gd name="T6" fmla="*/ 221 w 306"/>
                    <a:gd name="T7" fmla="*/ 314 h 414"/>
                    <a:gd name="T8" fmla="*/ 306 w 306"/>
                    <a:gd name="T9" fmla="*/ 293 h 414"/>
                    <a:gd name="T10" fmla="*/ 306 w 306"/>
                    <a:gd name="T11" fmla="*/ 400 h 414"/>
                    <a:gd name="T12" fmla="*/ 214 w 306"/>
                    <a:gd name="T13" fmla="*/ 414 h 414"/>
                    <a:gd name="T14" fmla="*/ 0 w 306"/>
                    <a:gd name="T15" fmla="*/ 207 h 414"/>
                    <a:gd name="T16" fmla="*/ 214 w 306"/>
                    <a:gd name="T17" fmla="*/ 0 h 414"/>
                    <a:gd name="T18" fmla="*/ 306 w 306"/>
                    <a:gd name="T19" fmla="*/ 14 h 414"/>
                    <a:gd name="T20" fmla="*/ 306 w 306"/>
                    <a:gd name="T21" fmla="*/ 1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414">
                      <a:moveTo>
                        <a:pt x="306" y="122"/>
                      </a:moveTo>
                      <a:cubicBezTo>
                        <a:pt x="302" y="119"/>
                        <a:pt x="269" y="100"/>
                        <a:pt x="221" y="100"/>
                      </a:cubicBezTo>
                      <a:cubicBezTo>
                        <a:pt x="155" y="100"/>
                        <a:pt x="110" y="146"/>
                        <a:pt x="110" y="207"/>
                      </a:cubicBezTo>
                      <a:cubicBezTo>
                        <a:pt x="110" y="267"/>
                        <a:pt x="153" y="314"/>
                        <a:pt x="221" y="314"/>
                      </a:cubicBezTo>
                      <a:cubicBezTo>
                        <a:pt x="268" y="314"/>
                        <a:pt x="301" y="295"/>
                        <a:pt x="306" y="293"/>
                      </a:cubicBezTo>
                      <a:cubicBezTo>
                        <a:pt x="306" y="400"/>
                        <a:pt x="306" y="400"/>
                        <a:pt x="306" y="400"/>
                      </a:cubicBezTo>
                      <a:cubicBezTo>
                        <a:pt x="293" y="404"/>
                        <a:pt x="259" y="414"/>
                        <a:pt x="214" y="414"/>
                      </a:cubicBezTo>
                      <a:cubicBezTo>
                        <a:pt x="100" y="414"/>
                        <a:pt x="0" y="336"/>
                        <a:pt x="0" y="207"/>
                      </a:cubicBezTo>
                      <a:cubicBezTo>
                        <a:pt x="0" y="87"/>
                        <a:pt x="90" y="0"/>
                        <a:pt x="214" y="0"/>
                      </a:cubicBezTo>
                      <a:cubicBezTo>
                        <a:pt x="261" y="0"/>
                        <a:pt x="296" y="11"/>
                        <a:pt x="306" y="14"/>
                      </a:cubicBezTo>
                      <a:lnTo>
                        <a:pt x="306"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Freeform 18">
                  <a:extLst>
                    <a:ext uri="{FF2B5EF4-FFF2-40B4-BE49-F238E27FC236}">
                      <a16:creationId xmlns:a16="http://schemas.microsoft.com/office/drawing/2014/main" id="{6C600B4B-E611-0941-8B27-B8A409965B51}"/>
                    </a:ext>
                  </a:extLst>
                </p:cNvPr>
                <p:cNvSpPr>
                  <a:spLocks/>
                </p:cNvSpPr>
                <p:nvPr/>
              </p:nvSpPr>
              <p:spPr bwMode="auto">
                <a:xfrm>
                  <a:off x="2171" y="2504"/>
                  <a:ext cx="540" cy="732"/>
                </a:xfrm>
                <a:custGeom>
                  <a:avLst/>
                  <a:gdLst>
                    <a:gd name="T0" fmla="*/ 306 w 306"/>
                    <a:gd name="T1" fmla="*/ 122 h 414"/>
                    <a:gd name="T2" fmla="*/ 221 w 306"/>
                    <a:gd name="T3" fmla="*/ 100 h 414"/>
                    <a:gd name="T4" fmla="*/ 110 w 306"/>
                    <a:gd name="T5" fmla="*/ 207 h 414"/>
                    <a:gd name="T6" fmla="*/ 221 w 306"/>
                    <a:gd name="T7" fmla="*/ 314 h 414"/>
                    <a:gd name="T8" fmla="*/ 306 w 306"/>
                    <a:gd name="T9" fmla="*/ 293 h 414"/>
                    <a:gd name="T10" fmla="*/ 306 w 306"/>
                    <a:gd name="T11" fmla="*/ 400 h 414"/>
                    <a:gd name="T12" fmla="*/ 213 w 306"/>
                    <a:gd name="T13" fmla="*/ 414 h 414"/>
                    <a:gd name="T14" fmla="*/ 0 w 306"/>
                    <a:gd name="T15" fmla="*/ 207 h 414"/>
                    <a:gd name="T16" fmla="*/ 213 w 306"/>
                    <a:gd name="T17" fmla="*/ 0 h 414"/>
                    <a:gd name="T18" fmla="*/ 306 w 306"/>
                    <a:gd name="T19" fmla="*/ 14 h 414"/>
                    <a:gd name="T20" fmla="*/ 306 w 306"/>
                    <a:gd name="T21" fmla="*/ 1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414">
                      <a:moveTo>
                        <a:pt x="306" y="122"/>
                      </a:moveTo>
                      <a:cubicBezTo>
                        <a:pt x="301" y="119"/>
                        <a:pt x="269" y="100"/>
                        <a:pt x="221" y="100"/>
                      </a:cubicBezTo>
                      <a:cubicBezTo>
                        <a:pt x="155" y="100"/>
                        <a:pt x="110" y="146"/>
                        <a:pt x="110" y="207"/>
                      </a:cubicBezTo>
                      <a:cubicBezTo>
                        <a:pt x="110" y="267"/>
                        <a:pt x="153" y="314"/>
                        <a:pt x="221" y="314"/>
                      </a:cubicBezTo>
                      <a:cubicBezTo>
                        <a:pt x="268" y="314"/>
                        <a:pt x="301" y="295"/>
                        <a:pt x="306" y="293"/>
                      </a:cubicBezTo>
                      <a:cubicBezTo>
                        <a:pt x="306" y="400"/>
                        <a:pt x="306" y="400"/>
                        <a:pt x="306" y="400"/>
                      </a:cubicBezTo>
                      <a:cubicBezTo>
                        <a:pt x="293" y="404"/>
                        <a:pt x="258" y="414"/>
                        <a:pt x="213" y="414"/>
                      </a:cubicBezTo>
                      <a:cubicBezTo>
                        <a:pt x="100" y="414"/>
                        <a:pt x="0" y="336"/>
                        <a:pt x="0" y="207"/>
                      </a:cubicBezTo>
                      <a:cubicBezTo>
                        <a:pt x="0" y="87"/>
                        <a:pt x="90" y="0"/>
                        <a:pt x="213" y="0"/>
                      </a:cubicBezTo>
                      <a:cubicBezTo>
                        <a:pt x="261" y="0"/>
                        <a:pt x="296" y="11"/>
                        <a:pt x="306" y="14"/>
                      </a:cubicBezTo>
                      <a:lnTo>
                        <a:pt x="306"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Freeform 19">
                  <a:extLst>
                    <a:ext uri="{FF2B5EF4-FFF2-40B4-BE49-F238E27FC236}">
                      <a16:creationId xmlns:a16="http://schemas.microsoft.com/office/drawing/2014/main" id="{1DB8316F-ADC6-0E40-B9E0-20343909A2E7}"/>
                    </a:ext>
                  </a:extLst>
                </p:cNvPr>
                <p:cNvSpPr>
                  <a:spLocks noEditPoints="1"/>
                </p:cNvSpPr>
                <p:nvPr/>
              </p:nvSpPr>
              <p:spPr bwMode="auto">
                <a:xfrm>
                  <a:off x="4760" y="2504"/>
                  <a:ext cx="747" cy="732"/>
                </a:xfrm>
                <a:custGeom>
                  <a:avLst/>
                  <a:gdLst>
                    <a:gd name="T0" fmla="*/ 423 w 423"/>
                    <a:gd name="T1" fmla="*/ 207 h 414"/>
                    <a:gd name="T2" fmla="*/ 212 w 423"/>
                    <a:gd name="T3" fmla="*/ 414 h 414"/>
                    <a:gd name="T4" fmla="*/ 0 w 423"/>
                    <a:gd name="T5" fmla="*/ 207 h 414"/>
                    <a:gd name="T6" fmla="*/ 212 w 423"/>
                    <a:gd name="T7" fmla="*/ 0 h 414"/>
                    <a:gd name="T8" fmla="*/ 423 w 423"/>
                    <a:gd name="T9" fmla="*/ 207 h 414"/>
                    <a:gd name="T10" fmla="*/ 212 w 423"/>
                    <a:gd name="T11" fmla="*/ 102 h 414"/>
                    <a:gd name="T12" fmla="*/ 107 w 423"/>
                    <a:gd name="T13" fmla="*/ 207 h 414"/>
                    <a:gd name="T14" fmla="*/ 212 w 423"/>
                    <a:gd name="T15" fmla="*/ 312 h 414"/>
                    <a:gd name="T16" fmla="*/ 316 w 423"/>
                    <a:gd name="T17" fmla="*/ 207 h 414"/>
                    <a:gd name="T18" fmla="*/ 212 w 423"/>
                    <a:gd name="T19" fmla="*/ 10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14">
                      <a:moveTo>
                        <a:pt x="423" y="207"/>
                      </a:moveTo>
                      <a:cubicBezTo>
                        <a:pt x="423" y="322"/>
                        <a:pt x="335" y="414"/>
                        <a:pt x="212" y="414"/>
                      </a:cubicBezTo>
                      <a:cubicBezTo>
                        <a:pt x="89" y="414"/>
                        <a:pt x="0" y="322"/>
                        <a:pt x="0" y="207"/>
                      </a:cubicBezTo>
                      <a:cubicBezTo>
                        <a:pt x="0" y="93"/>
                        <a:pt x="89" y="0"/>
                        <a:pt x="212" y="0"/>
                      </a:cubicBezTo>
                      <a:cubicBezTo>
                        <a:pt x="335" y="0"/>
                        <a:pt x="423" y="93"/>
                        <a:pt x="423" y="207"/>
                      </a:cubicBezTo>
                      <a:close/>
                      <a:moveTo>
                        <a:pt x="212" y="102"/>
                      </a:moveTo>
                      <a:cubicBezTo>
                        <a:pt x="152" y="102"/>
                        <a:pt x="107" y="149"/>
                        <a:pt x="107" y="207"/>
                      </a:cubicBezTo>
                      <a:cubicBezTo>
                        <a:pt x="107" y="265"/>
                        <a:pt x="152" y="312"/>
                        <a:pt x="212" y="312"/>
                      </a:cubicBezTo>
                      <a:cubicBezTo>
                        <a:pt x="272" y="312"/>
                        <a:pt x="316" y="265"/>
                        <a:pt x="316" y="207"/>
                      </a:cubicBezTo>
                      <a:cubicBezTo>
                        <a:pt x="316" y="149"/>
                        <a:pt x="272" y="102"/>
                        <a:pt x="212" y="1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Freeform 20">
                  <a:extLst>
                    <a:ext uri="{FF2B5EF4-FFF2-40B4-BE49-F238E27FC236}">
                      <a16:creationId xmlns:a16="http://schemas.microsoft.com/office/drawing/2014/main" id="{76D49F85-25FE-7F45-ABB7-B24D12DC0DCE}"/>
                    </a:ext>
                  </a:extLst>
                </p:cNvPr>
                <p:cNvSpPr>
                  <a:spLocks/>
                </p:cNvSpPr>
                <p:nvPr/>
              </p:nvSpPr>
              <p:spPr bwMode="auto">
                <a:xfrm>
                  <a:off x="3373" y="2504"/>
                  <a:ext cx="487" cy="732"/>
                </a:xfrm>
                <a:custGeom>
                  <a:avLst/>
                  <a:gdLst>
                    <a:gd name="T0" fmla="*/ 248 w 276"/>
                    <a:gd name="T1" fmla="*/ 98 h 414"/>
                    <a:gd name="T2" fmla="*/ 169 w 276"/>
                    <a:gd name="T3" fmla="*/ 86 h 414"/>
                    <a:gd name="T4" fmla="*/ 106 w 276"/>
                    <a:gd name="T5" fmla="*/ 118 h 414"/>
                    <a:gd name="T6" fmla="*/ 153 w 276"/>
                    <a:gd name="T7" fmla="*/ 157 h 414"/>
                    <a:gd name="T8" fmla="*/ 181 w 276"/>
                    <a:gd name="T9" fmla="*/ 165 h 414"/>
                    <a:gd name="T10" fmla="*/ 276 w 276"/>
                    <a:gd name="T11" fmla="*/ 280 h 414"/>
                    <a:gd name="T12" fmla="*/ 110 w 276"/>
                    <a:gd name="T13" fmla="*/ 414 h 414"/>
                    <a:gd name="T14" fmla="*/ 1 w 276"/>
                    <a:gd name="T15" fmla="*/ 404 h 414"/>
                    <a:gd name="T16" fmla="*/ 1 w 276"/>
                    <a:gd name="T17" fmla="*/ 311 h 414"/>
                    <a:gd name="T18" fmla="*/ 97 w 276"/>
                    <a:gd name="T19" fmla="*/ 326 h 414"/>
                    <a:gd name="T20" fmla="*/ 170 w 276"/>
                    <a:gd name="T21" fmla="*/ 289 h 414"/>
                    <a:gd name="T22" fmla="*/ 125 w 276"/>
                    <a:gd name="T23" fmla="*/ 249 h 414"/>
                    <a:gd name="T24" fmla="*/ 103 w 276"/>
                    <a:gd name="T25" fmla="*/ 242 h 414"/>
                    <a:gd name="T26" fmla="*/ 0 w 276"/>
                    <a:gd name="T27" fmla="*/ 125 h 414"/>
                    <a:gd name="T28" fmla="*/ 149 w 276"/>
                    <a:gd name="T29" fmla="*/ 0 h 414"/>
                    <a:gd name="T30" fmla="*/ 248 w 276"/>
                    <a:gd name="T31" fmla="*/ 12 h 414"/>
                    <a:gd name="T32" fmla="*/ 248 w 276"/>
                    <a:gd name="T33" fmla="*/ 9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6" h="414">
                      <a:moveTo>
                        <a:pt x="248" y="98"/>
                      </a:moveTo>
                      <a:cubicBezTo>
                        <a:pt x="246" y="97"/>
                        <a:pt x="204" y="86"/>
                        <a:pt x="169" y="86"/>
                      </a:cubicBezTo>
                      <a:cubicBezTo>
                        <a:pt x="128" y="86"/>
                        <a:pt x="106" y="99"/>
                        <a:pt x="106" y="118"/>
                      </a:cubicBezTo>
                      <a:cubicBezTo>
                        <a:pt x="106" y="143"/>
                        <a:pt x="136" y="151"/>
                        <a:pt x="153" y="157"/>
                      </a:cubicBezTo>
                      <a:cubicBezTo>
                        <a:pt x="181" y="165"/>
                        <a:pt x="181" y="165"/>
                        <a:pt x="181" y="165"/>
                      </a:cubicBezTo>
                      <a:cubicBezTo>
                        <a:pt x="246" y="186"/>
                        <a:pt x="276" y="231"/>
                        <a:pt x="276" y="280"/>
                      </a:cubicBezTo>
                      <a:cubicBezTo>
                        <a:pt x="276" y="381"/>
                        <a:pt x="188" y="414"/>
                        <a:pt x="110" y="414"/>
                      </a:cubicBezTo>
                      <a:cubicBezTo>
                        <a:pt x="56" y="414"/>
                        <a:pt x="6" y="405"/>
                        <a:pt x="1" y="404"/>
                      </a:cubicBezTo>
                      <a:cubicBezTo>
                        <a:pt x="1" y="311"/>
                        <a:pt x="1" y="311"/>
                        <a:pt x="1" y="311"/>
                      </a:cubicBezTo>
                      <a:cubicBezTo>
                        <a:pt x="10" y="314"/>
                        <a:pt x="52" y="326"/>
                        <a:pt x="97" y="326"/>
                      </a:cubicBezTo>
                      <a:cubicBezTo>
                        <a:pt x="147" y="326"/>
                        <a:pt x="170" y="312"/>
                        <a:pt x="170" y="289"/>
                      </a:cubicBezTo>
                      <a:cubicBezTo>
                        <a:pt x="170" y="269"/>
                        <a:pt x="150" y="257"/>
                        <a:pt x="125" y="249"/>
                      </a:cubicBezTo>
                      <a:cubicBezTo>
                        <a:pt x="119" y="247"/>
                        <a:pt x="110" y="244"/>
                        <a:pt x="103" y="242"/>
                      </a:cubicBezTo>
                      <a:cubicBezTo>
                        <a:pt x="47" y="224"/>
                        <a:pt x="0" y="191"/>
                        <a:pt x="0" y="125"/>
                      </a:cubicBezTo>
                      <a:cubicBezTo>
                        <a:pt x="0" y="50"/>
                        <a:pt x="56" y="0"/>
                        <a:pt x="149" y="0"/>
                      </a:cubicBezTo>
                      <a:cubicBezTo>
                        <a:pt x="199" y="0"/>
                        <a:pt x="245" y="11"/>
                        <a:pt x="248" y="12"/>
                      </a:cubicBezTo>
                      <a:lnTo>
                        <a:pt x="248" y="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Freeform 21">
                  <a:extLst>
                    <a:ext uri="{FF2B5EF4-FFF2-40B4-BE49-F238E27FC236}">
                      <a16:creationId xmlns:a16="http://schemas.microsoft.com/office/drawing/2014/main" id="{1B38E0EE-5024-3F46-B2DA-65F588F3D902}"/>
                    </a:ext>
                  </a:extLst>
                </p:cNvPr>
                <p:cNvSpPr>
                  <a:spLocks/>
                </p:cNvSpPr>
                <p:nvPr/>
              </p:nvSpPr>
              <p:spPr bwMode="auto">
                <a:xfrm>
                  <a:off x="1804" y="1666"/>
                  <a:ext cx="178" cy="364"/>
                </a:xfrm>
                <a:custGeom>
                  <a:avLst/>
                  <a:gdLst>
                    <a:gd name="T0" fmla="*/ 101 w 101"/>
                    <a:gd name="T1" fmla="*/ 50 h 206"/>
                    <a:gd name="T2" fmla="*/ 51 w 101"/>
                    <a:gd name="T3" fmla="*/ 0 h 206"/>
                    <a:gd name="T4" fmla="*/ 0 w 101"/>
                    <a:gd name="T5" fmla="*/ 50 h 206"/>
                    <a:gd name="T6" fmla="*/ 0 w 101"/>
                    <a:gd name="T7" fmla="*/ 155 h 206"/>
                    <a:gd name="T8" fmla="*/ 51 w 101"/>
                    <a:gd name="T9" fmla="*/ 206 h 206"/>
                    <a:gd name="T10" fmla="*/ 101 w 101"/>
                    <a:gd name="T11" fmla="*/ 155 h 206"/>
                    <a:gd name="T12" fmla="*/ 101 w 101"/>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1" h="206">
                      <a:moveTo>
                        <a:pt x="101" y="50"/>
                      </a:moveTo>
                      <a:cubicBezTo>
                        <a:pt x="101" y="23"/>
                        <a:pt x="78" y="0"/>
                        <a:pt x="51" y="0"/>
                      </a:cubicBezTo>
                      <a:cubicBezTo>
                        <a:pt x="23" y="0"/>
                        <a:pt x="0" y="23"/>
                        <a:pt x="0" y="50"/>
                      </a:cubicBezTo>
                      <a:cubicBezTo>
                        <a:pt x="0" y="155"/>
                        <a:pt x="0" y="155"/>
                        <a:pt x="0" y="155"/>
                      </a:cubicBezTo>
                      <a:cubicBezTo>
                        <a:pt x="0" y="183"/>
                        <a:pt x="23" y="206"/>
                        <a:pt x="51" y="206"/>
                      </a:cubicBezTo>
                      <a:cubicBezTo>
                        <a:pt x="78" y="206"/>
                        <a:pt x="101" y="183"/>
                        <a:pt x="101" y="155"/>
                      </a:cubicBezTo>
                      <a:lnTo>
                        <a:pt x="101"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Freeform 22">
                  <a:extLst>
                    <a:ext uri="{FF2B5EF4-FFF2-40B4-BE49-F238E27FC236}">
                      <a16:creationId xmlns:a16="http://schemas.microsoft.com/office/drawing/2014/main" id="{B1BDA747-78CD-184E-9CC9-96A9847CB5EB}"/>
                    </a:ext>
                  </a:extLst>
                </p:cNvPr>
                <p:cNvSpPr>
                  <a:spLocks/>
                </p:cNvSpPr>
                <p:nvPr/>
              </p:nvSpPr>
              <p:spPr bwMode="auto">
                <a:xfrm>
                  <a:off x="2291" y="1422"/>
                  <a:ext cx="177" cy="608"/>
                </a:xfrm>
                <a:custGeom>
                  <a:avLst/>
                  <a:gdLst>
                    <a:gd name="T0" fmla="*/ 100 w 100"/>
                    <a:gd name="T1" fmla="*/ 50 h 344"/>
                    <a:gd name="T2" fmla="*/ 50 w 100"/>
                    <a:gd name="T3" fmla="*/ 0 h 344"/>
                    <a:gd name="T4" fmla="*/ 0 w 100"/>
                    <a:gd name="T5" fmla="*/ 50 h 344"/>
                    <a:gd name="T6" fmla="*/ 0 w 100"/>
                    <a:gd name="T7" fmla="*/ 293 h 344"/>
                    <a:gd name="T8" fmla="*/ 50 w 100"/>
                    <a:gd name="T9" fmla="*/ 344 h 344"/>
                    <a:gd name="T10" fmla="*/ 100 w 100"/>
                    <a:gd name="T11" fmla="*/ 293 h 344"/>
                    <a:gd name="T12" fmla="*/ 100 w 100"/>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0" h="344">
                      <a:moveTo>
                        <a:pt x="100" y="50"/>
                      </a:moveTo>
                      <a:cubicBezTo>
                        <a:pt x="100" y="23"/>
                        <a:pt x="78" y="0"/>
                        <a:pt x="50" y="0"/>
                      </a:cubicBezTo>
                      <a:cubicBezTo>
                        <a:pt x="23" y="0"/>
                        <a:pt x="0" y="23"/>
                        <a:pt x="0" y="50"/>
                      </a:cubicBezTo>
                      <a:cubicBezTo>
                        <a:pt x="0" y="293"/>
                        <a:pt x="0" y="293"/>
                        <a:pt x="0" y="293"/>
                      </a:cubicBezTo>
                      <a:cubicBezTo>
                        <a:pt x="0" y="321"/>
                        <a:pt x="23" y="344"/>
                        <a:pt x="50" y="344"/>
                      </a:cubicBezTo>
                      <a:cubicBezTo>
                        <a:pt x="78" y="344"/>
                        <a:pt x="100" y="321"/>
                        <a:pt x="100" y="293"/>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Freeform 23">
                  <a:extLst>
                    <a:ext uri="{FF2B5EF4-FFF2-40B4-BE49-F238E27FC236}">
                      <a16:creationId xmlns:a16="http://schemas.microsoft.com/office/drawing/2014/main" id="{7A637876-8C3A-F04F-B4CD-A9AD7F7DEB81}"/>
                    </a:ext>
                  </a:extLst>
                </p:cNvPr>
                <p:cNvSpPr>
                  <a:spLocks/>
                </p:cNvSpPr>
                <p:nvPr/>
              </p:nvSpPr>
              <p:spPr bwMode="auto">
                <a:xfrm>
                  <a:off x="2778" y="1088"/>
                  <a:ext cx="177" cy="1117"/>
                </a:xfrm>
                <a:custGeom>
                  <a:avLst/>
                  <a:gdLst>
                    <a:gd name="T0" fmla="*/ 100 w 100"/>
                    <a:gd name="T1" fmla="*/ 50 h 632"/>
                    <a:gd name="T2" fmla="*/ 50 w 100"/>
                    <a:gd name="T3" fmla="*/ 0 h 632"/>
                    <a:gd name="T4" fmla="*/ 0 w 100"/>
                    <a:gd name="T5" fmla="*/ 50 h 632"/>
                    <a:gd name="T6" fmla="*/ 0 w 100"/>
                    <a:gd name="T7" fmla="*/ 582 h 632"/>
                    <a:gd name="T8" fmla="*/ 50 w 100"/>
                    <a:gd name="T9" fmla="*/ 632 h 632"/>
                    <a:gd name="T10" fmla="*/ 100 w 100"/>
                    <a:gd name="T11" fmla="*/ 582 h 632"/>
                    <a:gd name="T12" fmla="*/ 100 w 100"/>
                    <a:gd name="T13" fmla="*/ 50 h 632"/>
                  </a:gdLst>
                  <a:ahLst/>
                  <a:cxnLst>
                    <a:cxn ang="0">
                      <a:pos x="T0" y="T1"/>
                    </a:cxn>
                    <a:cxn ang="0">
                      <a:pos x="T2" y="T3"/>
                    </a:cxn>
                    <a:cxn ang="0">
                      <a:pos x="T4" y="T5"/>
                    </a:cxn>
                    <a:cxn ang="0">
                      <a:pos x="T6" y="T7"/>
                    </a:cxn>
                    <a:cxn ang="0">
                      <a:pos x="T8" y="T9"/>
                    </a:cxn>
                    <a:cxn ang="0">
                      <a:pos x="T10" y="T11"/>
                    </a:cxn>
                    <a:cxn ang="0">
                      <a:pos x="T12" y="T13"/>
                    </a:cxn>
                  </a:cxnLst>
                  <a:rect l="0" t="0" r="r" b="b"/>
                  <a:pathLst>
                    <a:path w="100" h="632">
                      <a:moveTo>
                        <a:pt x="100" y="50"/>
                      </a:moveTo>
                      <a:cubicBezTo>
                        <a:pt x="100" y="23"/>
                        <a:pt x="78" y="0"/>
                        <a:pt x="50" y="0"/>
                      </a:cubicBezTo>
                      <a:cubicBezTo>
                        <a:pt x="22" y="0"/>
                        <a:pt x="0" y="23"/>
                        <a:pt x="0" y="50"/>
                      </a:cubicBezTo>
                      <a:cubicBezTo>
                        <a:pt x="0" y="582"/>
                        <a:pt x="0" y="582"/>
                        <a:pt x="0" y="582"/>
                      </a:cubicBezTo>
                      <a:cubicBezTo>
                        <a:pt x="0" y="610"/>
                        <a:pt x="22" y="632"/>
                        <a:pt x="50" y="632"/>
                      </a:cubicBezTo>
                      <a:cubicBezTo>
                        <a:pt x="78" y="632"/>
                        <a:pt x="100" y="610"/>
                        <a:pt x="100" y="582"/>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Freeform 24">
                  <a:extLst>
                    <a:ext uri="{FF2B5EF4-FFF2-40B4-BE49-F238E27FC236}">
                      <a16:creationId xmlns:a16="http://schemas.microsoft.com/office/drawing/2014/main" id="{A9CF5C4B-F935-744F-AFE8-51B55DDF15D2}"/>
                    </a:ext>
                  </a:extLst>
                </p:cNvPr>
                <p:cNvSpPr>
                  <a:spLocks/>
                </p:cNvSpPr>
                <p:nvPr/>
              </p:nvSpPr>
              <p:spPr bwMode="auto">
                <a:xfrm>
                  <a:off x="3264" y="1422"/>
                  <a:ext cx="178" cy="608"/>
                </a:xfrm>
                <a:custGeom>
                  <a:avLst/>
                  <a:gdLst>
                    <a:gd name="T0" fmla="*/ 101 w 101"/>
                    <a:gd name="T1" fmla="*/ 50 h 344"/>
                    <a:gd name="T2" fmla="*/ 51 w 101"/>
                    <a:gd name="T3" fmla="*/ 0 h 344"/>
                    <a:gd name="T4" fmla="*/ 0 w 101"/>
                    <a:gd name="T5" fmla="*/ 50 h 344"/>
                    <a:gd name="T6" fmla="*/ 0 w 101"/>
                    <a:gd name="T7" fmla="*/ 293 h 344"/>
                    <a:gd name="T8" fmla="*/ 51 w 101"/>
                    <a:gd name="T9" fmla="*/ 344 h 344"/>
                    <a:gd name="T10" fmla="*/ 101 w 101"/>
                    <a:gd name="T11" fmla="*/ 293 h 344"/>
                    <a:gd name="T12" fmla="*/ 101 w 101"/>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1" h="344">
                      <a:moveTo>
                        <a:pt x="101" y="50"/>
                      </a:moveTo>
                      <a:cubicBezTo>
                        <a:pt x="101" y="23"/>
                        <a:pt x="78" y="0"/>
                        <a:pt x="51" y="0"/>
                      </a:cubicBezTo>
                      <a:cubicBezTo>
                        <a:pt x="23" y="0"/>
                        <a:pt x="0" y="23"/>
                        <a:pt x="0" y="50"/>
                      </a:cubicBezTo>
                      <a:cubicBezTo>
                        <a:pt x="0" y="293"/>
                        <a:pt x="0" y="293"/>
                        <a:pt x="0" y="293"/>
                      </a:cubicBezTo>
                      <a:cubicBezTo>
                        <a:pt x="0" y="321"/>
                        <a:pt x="23" y="344"/>
                        <a:pt x="51" y="344"/>
                      </a:cubicBezTo>
                      <a:cubicBezTo>
                        <a:pt x="78" y="344"/>
                        <a:pt x="101" y="321"/>
                        <a:pt x="101" y="293"/>
                      </a:cubicBezTo>
                      <a:lnTo>
                        <a:pt x="101"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Freeform 25">
                  <a:extLst>
                    <a:ext uri="{FF2B5EF4-FFF2-40B4-BE49-F238E27FC236}">
                      <a16:creationId xmlns:a16="http://schemas.microsoft.com/office/drawing/2014/main" id="{8A693931-DDF3-9740-AE75-DB20E0CB4AA6}"/>
                    </a:ext>
                  </a:extLst>
                </p:cNvPr>
                <p:cNvSpPr>
                  <a:spLocks/>
                </p:cNvSpPr>
                <p:nvPr/>
              </p:nvSpPr>
              <p:spPr bwMode="auto">
                <a:xfrm>
                  <a:off x="3751" y="1666"/>
                  <a:ext cx="176" cy="364"/>
                </a:xfrm>
                <a:custGeom>
                  <a:avLst/>
                  <a:gdLst>
                    <a:gd name="T0" fmla="*/ 100 w 100"/>
                    <a:gd name="T1" fmla="*/ 50 h 206"/>
                    <a:gd name="T2" fmla="*/ 50 w 100"/>
                    <a:gd name="T3" fmla="*/ 0 h 206"/>
                    <a:gd name="T4" fmla="*/ 0 w 100"/>
                    <a:gd name="T5" fmla="*/ 50 h 206"/>
                    <a:gd name="T6" fmla="*/ 0 w 100"/>
                    <a:gd name="T7" fmla="*/ 155 h 206"/>
                    <a:gd name="T8" fmla="*/ 50 w 100"/>
                    <a:gd name="T9" fmla="*/ 206 h 206"/>
                    <a:gd name="T10" fmla="*/ 100 w 100"/>
                    <a:gd name="T11" fmla="*/ 155 h 206"/>
                    <a:gd name="T12" fmla="*/ 100 w 100"/>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0" h="206">
                      <a:moveTo>
                        <a:pt x="100" y="50"/>
                      </a:moveTo>
                      <a:cubicBezTo>
                        <a:pt x="100" y="23"/>
                        <a:pt x="78" y="0"/>
                        <a:pt x="50" y="0"/>
                      </a:cubicBezTo>
                      <a:cubicBezTo>
                        <a:pt x="23" y="0"/>
                        <a:pt x="0" y="23"/>
                        <a:pt x="0" y="50"/>
                      </a:cubicBezTo>
                      <a:cubicBezTo>
                        <a:pt x="0" y="155"/>
                        <a:pt x="0" y="155"/>
                        <a:pt x="0" y="155"/>
                      </a:cubicBezTo>
                      <a:cubicBezTo>
                        <a:pt x="0" y="183"/>
                        <a:pt x="23" y="206"/>
                        <a:pt x="50" y="206"/>
                      </a:cubicBezTo>
                      <a:cubicBezTo>
                        <a:pt x="78" y="206"/>
                        <a:pt x="100" y="183"/>
                        <a:pt x="100" y="155"/>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Freeform 26">
                  <a:extLst>
                    <a:ext uri="{FF2B5EF4-FFF2-40B4-BE49-F238E27FC236}">
                      <a16:creationId xmlns:a16="http://schemas.microsoft.com/office/drawing/2014/main" id="{B20180F9-C875-B741-8907-137CA47087DD}"/>
                    </a:ext>
                  </a:extLst>
                </p:cNvPr>
                <p:cNvSpPr>
                  <a:spLocks/>
                </p:cNvSpPr>
                <p:nvPr/>
              </p:nvSpPr>
              <p:spPr bwMode="auto">
                <a:xfrm>
                  <a:off x="4238" y="1422"/>
                  <a:ext cx="176" cy="608"/>
                </a:xfrm>
                <a:custGeom>
                  <a:avLst/>
                  <a:gdLst>
                    <a:gd name="T0" fmla="*/ 100 w 100"/>
                    <a:gd name="T1" fmla="*/ 50 h 344"/>
                    <a:gd name="T2" fmla="*/ 50 w 100"/>
                    <a:gd name="T3" fmla="*/ 0 h 344"/>
                    <a:gd name="T4" fmla="*/ 0 w 100"/>
                    <a:gd name="T5" fmla="*/ 50 h 344"/>
                    <a:gd name="T6" fmla="*/ 0 w 100"/>
                    <a:gd name="T7" fmla="*/ 293 h 344"/>
                    <a:gd name="T8" fmla="*/ 50 w 100"/>
                    <a:gd name="T9" fmla="*/ 344 h 344"/>
                    <a:gd name="T10" fmla="*/ 100 w 100"/>
                    <a:gd name="T11" fmla="*/ 293 h 344"/>
                    <a:gd name="T12" fmla="*/ 100 w 100"/>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0" h="344">
                      <a:moveTo>
                        <a:pt x="100" y="50"/>
                      </a:moveTo>
                      <a:cubicBezTo>
                        <a:pt x="100" y="23"/>
                        <a:pt x="78" y="0"/>
                        <a:pt x="50" y="0"/>
                      </a:cubicBezTo>
                      <a:cubicBezTo>
                        <a:pt x="22" y="0"/>
                        <a:pt x="0" y="23"/>
                        <a:pt x="0" y="50"/>
                      </a:cubicBezTo>
                      <a:cubicBezTo>
                        <a:pt x="0" y="293"/>
                        <a:pt x="0" y="293"/>
                        <a:pt x="0" y="293"/>
                      </a:cubicBezTo>
                      <a:cubicBezTo>
                        <a:pt x="0" y="321"/>
                        <a:pt x="22" y="344"/>
                        <a:pt x="50" y="344"/>
                      </a:cubicBezTo>
                      <a:cubicBezTo>
                        <a:pt x="78" y="344"/>
                        <a:pt x="100" y="321"/>
                        <a:pt x="100" y="293"/>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Freeform 27">
                  <a:extLst>
                    <a:ext uri="{FF2B5EF4-FFF2-40B4-BE49-F238E27FC236}">
                      <a16:creationId xmlns:a16="http://schemas.microsoft.com/office/drawing/2014/main" id="{4A2BA244-7502-D047-814E-5FD6826DC0AE}"/>
                    </a:ext>
                  </a:extLst>
                </p:cNvPr>
                <p:cNvSpPr>
                  <a:spLocks/>
                </p:cNvSpPr>
                <p:nvPr/>
              </p:nvSpPr>
              <p:spPr bwMode="auto">
                <a:xfrm>
                  <a:off x="4725" y="1088"/>
                  <a:ext cx="176" cy="1117"/>
                </a:xfrm>
                <a:custGeom>
                  <a:avLst/>
                  <a:gdLst>
                    <a:gd name="T0" fmla="*/ 100 w 100"/>
                    <a:gd name="T1" fmla="*/ 50 h 632"/>
                    <a:gd name="T2" fmla="*/ 50 w 100"/>
                    <a:gd name="T3" fmla="*/ 0 h 632"/>
                    <a:gd name="T4" fmla="*/ 0 w 100"/>
                    <a:gd name="T5" fmla="*/ 50 h 632"/>
                    <a:gd name="T6" fmla="*/ 0 w 100"/>
                    <a:gd name="T7" fmla="*/ 582 h 632"/>
                    <a:gd name="T8" fmla="*/ 50 w 100"/>
                    <a:gd name="T9" fmla="*/ 632 h 632"/>
                    <a:gd name="T10" fmla="*/ 100 w 100"/>
                    <a:gd name="T11" fmla="*/ 582 h 632"/>
                    <a:gd name="T12" fmla="*/ 100 w 100"/>
                    <a:gd name="T13" fmla="*/ 50 h 632"/>
                  </a:gdLst>
                  <a:ahLst/>
                  <a:cxnLst>
                    <a:cxn ang="0">
                      <a:pos x="T0" y="T1"/>
                    </a:cxn>
                    <a:cxn ang="0">
                      <a:pos x="T2" y="T3"/>
                    </a:cxn>
                    <a:cxn ang="0">
                      <a:pos x="T4" y="T5"/>
                    </a:cxn>
                    <a:cxn ang="0">
                      <a:pos x="T6" y="T7"/>
                    </a:cxn>
                    <a:cxn ang="0">
                      <a:pos x="T8" y="T9"/>
                    </a:cxn>
                    <a:cxn ang="0">
                      <a:pos x="T10" y="T11"/>
                    </a:cxn>
                    <a:cxn ang="0">
                      <a:pos x="T12" y="T13"/>
                    </a:cxn>
                  </a:cxnLst>
                  <a:rect l="0" t="0" r="r" b="b"/>
                  <a:pathLst>
                    <a:path w="100" h="632">
                      <a:moveTo>
                        <a:pt x="100" y="50"/>
                      </a:moveTo>
                      <a:cubicBezTo>
                        <a:pt x="100" y="23"/>
                        <a:pt x="78" y="0"/>
                        <a:pt x="50" y="0"/>
                      </a:cubicBezTo>
                      <a:cubicBezTo>
                        <a:pt x="22" y="0"/>
                        <a:pt x="0" y="23"/>
                        <a:pt x="0" y="50"/>
                      </a:cubicBezTo>
                      <a:cubicBezTo>
                        <a:pt x="0" y="582"/>
                        <a:pt x="0" y="582"/>
                        <a:pt x="0" y="582"/>
                      </a:cubicBezTo>
                      <a:cubicBezTo>
                        <a:pt x="0" y="610"/>
                        <a:pt x="22" y="632"/>
                        <a:pt x="50" y="632"/>
                      </a:cubicBezTo>
                      <a:cubicBezTo>
                        <a:pt x="78" y="632"/>
                        <a:pt x="100" y="610"/>
                        <a:pt x="100" y="582"/>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28">
                  <a:extLst>
                    <a:ext uri="{FF2B5EF4-FFF2-40B4-BE49-F238E27FC236}">
                      <a16:creationId xmlns:a16="http://schemas.microsoft.com/office/drawing/2014/main" id="{91E1D039-6E91-D24D-A0A8-3173A3C8084C}"/>
                    </a:ext>
                  </a:extLst>
                </p:cNvPr>
                <p:cNvSpPr>
                  <a:spLocks/>
                </p:cNvSpPr>
                <p:nvPr/>
              </p:nvSpPr>
              <p:spPr bwMode="auto">
                <a:xfrm>
                  <a:off x="5210" y="1422"/>
                  <a:ext cx="178" cy="608"/>
                </a:xfrm>
                <a:custGeom>
                  <a:avLst/>
                  <a:gdLst>
                    <a:gd name="T0" fmla="*/ 101 w 101"/>
                    <a:gd name="T1" fmla="*/ 50 h 344"/>
                    <a:gd name="T2" fmla="*/ 50 w 101"/>
                    <a:gd name="T3" fmla="*/ 0 h 344"/>
                    <a:gd name="T4" fmla="*/ 0 w 101"/>
                    <a:gd name="T5" fmla="*/ 50 h 344"/>
                    <a:gd name="T6" fmla="*/ 0 w 101"/>
                    <a:gd name="T7" fmla="*/ 293 h 344"/>
                    <a:gd name="T8" fmla="*/ 50 w 101"/>
                    <a:gd name="T9" fmla="*/ 344 h 344"/>
                    <a:gd name="T10" fmla="*/ 101 w 101"/>
                    <a:gd name="T11" fmla="*/ 293 h 344"/>
                    <a:gd name="T12" fmla="*/ 101 w 101"/>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1" h="344">
                      <a:moveTo>
                        <a:pt x="101" y="50"/>
                      </a:moveTo>
                      <a:cubicBezTo>
                        <a:pt x="101" y="23"/>
                        <a:pt x="78" y="0"/>
                        <a:pt x="50" y="0"/>
                      </a:cubicBezTo>
                      <a:cubicBezTo>
                        <a:pt x="22" y="0"/>
                        <a:pt x="0" y="23"/>
                        <a:pt x="0" y="50"/>
                      </a:cubicBezTo>
                      <a:cubicBezTo>
                        <a:pt x="0" y="293"/>
                        <a:pt x="0" y="293"/>
                        <a:pt x="0" y="293"/>
                      </a:cubicBezTo>
                      <a:cubicBezTo>
                        <a:pt x="0" y="321"/>
                        <a:pt x="22" y="344"/>
                        <a:pt x="50" y="344"/>
                      </a:cubicBezTo>
                      <a:cubicBezTo>
                        <a:pt x="78" y="344"/>
                        <a:pt x="101" y="321"/>
                        <a:pt x="101" y="293"/>
                      </a:cubicBezTo>
                      <a:lnTo>
                        <a:pt x="101"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Freeform 29">
                  <a:extLst>
                    <a:ext uri="{FF2B5EF4-FFF2-40B4-BE49-F238E27FC236}">
                      <a16:creationId xmlns:a16="http://schemas.microsoft.com/office/drawing/2014/main" id="{9C6F1CCF-231E-2F46-8DBF-05355FDD492F}"/>
                    </a:ext>
                  </a:extLst>
                </p:cNvPr>
                <p:cNvSpPr>
                  <a:spLocks/>
                </p:cNvSpPr>
                <p:nvPr/>
              </p:nvSpPr>
              <p:spPr bwMode="auto">
                <a:xfrm>
                  <a:off x="5697" y="1666"/>
                  <a:ext cx="177" cy="364"/>
                </a:xfrm>
                <a:custGeom>
                  <a:avLst/>
                  <a:gdLst>
                    <a:gd name="T0" fmla="*/ 100 w 100"/>
                    <a:gd name="T1" fmla="*/ 50 h 206"/>
                    <a:gd name="T2" fmla="*/ 50 w 100"/>
                    <a:gd name="T3" fmla="*/ 0 h 206"/>
                    <a:gd name="T4" fmla="*/ 0 w 100"/>
                    <a:gd name="T5" fmla="*/ 50 h 206"/>
                    <a:gd name="T6" fmla="*/ 0 w 100"/>
                    <a:gd name="T7" fmla="*/ 155 h 206"/>
                    <a:gd name="T8" fmla="*/ 50 w 100"/>
                    <a:gd name="T9" fmla="*/ 206 h 206"/>
                    <a:gd name="T10" fmla="*/ 100 w 100"/>
                    <a:gd name="T11" fmla="*/ 155 h 206"/>
                    <a:gd name="T12" fmla="*/ 100 w 100"/>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0" h="206">
                      <a:moveTo>
                        <a:pt x="100" y="50"/>
                      </a:moveTo>
                      <a:cubicBezTo>
                        <a:pt x="100" y="23"/>
                        <a:pt x="78" y="0"/>
                        <a:pt x="50" y="0"/>
                      </a:cubicBezTo>
                      <a:cubicBezTo>
                        <a:pt x="22" y="0"/>
                        <a:pt x="0" y="23"/>
                        <a:pt x="0" y="50"/>
                      </a:cubicBezTo>
                      <a:cubicBezTo>
                        <a:pt x="0" y="155"/>
                        <a:pt x="0" y="155"/>
                        <a:pt x="0" y="155"/>
                      </a:cubicBezTo>
                      <a:cubicBezTo>
                        <a:pt x="0" y="183"/>
                        <a:pt x="22" y="206"/>
                        <a:pt x="50" y="206"/>
                      </a:cubicBezTo>
                      <a:cubicBezTo>
                        <a:pt x="78" y="206"/>
                        <a:pt x="100" y="183"/>
                        <a:pt x="100" y="155"/>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85" name="Picture 584">
                <a:extLst>
                  <a:ext uri="{FF2B5EF4-FFF2-40B4-BE49-F238E27FC236}">
                    <a16:creationId xmlns:a16="http://schemas.microsoft.com/office/drawing/2014/main" id="{397EFED5-24C5-D047-BCDC-E596145365CF}"/>
                  </a:ext>
                </a:extLst>
              </p:cNvPr>
              <p:cNvPicPr>
                <a:picLocks noChangeAspect="1"/>
              </p:cNvPicPr>
              <p:nvPr/>
            </p:nvPicPr>
            <p:blipFill>
              <a:blip r:embed="rId5" cstate="screen">
                <a:grayscl/>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a:off x="2914861" y="4678586"/>
                <a:ext cx="902425" cy="150879"/>
              </a:xfrm>
              <a:prstGeom prst="rect">
                <a:avLst/>
              </a:prstGeom>
            </p:spPr>
          </p:pic>
          <p:grpSp>
            <p:nvGrpSpPr>
              <p:cNvPr id="586" name="Group 58">
                <a:extLst>
                  <a:ext uri="{FF2B5EF4-FFF2-40B4-BE49-F238E27FC236}">
                    <a16:creationId xmlns:a16="http://schemas.microsoft.com/office/drawing/2014/main" id="{B62F9F02-08C2-FB45-947D-9C926800758B}"/>
                  </a:ext>
                </a:extLst>
              </p:cNvPr>
              <p:cNvGrpSpPr>
                <a:grpSpLocks noChangeAspect="1"/>
              </p:cNvGrpSpPr>
              <p:nvPr/>
            </p:nvGrpSpPr>
            <p:grpSpPr bwMode="auto">
              <a:xfrm>
                <a:off x="4226907" y="5065559"/>
                <a:ext cx="379832" cy="365034"/>
                <a:chOff x="1771" y="277"/>
                <a:chExt cx="924" cy="888"/>
              </a:xfrm>
              <a:solidFill>
                <a:schemeClr val="tx2"/>
              </a:solidFill>
            </p:grpSpPr>
            <p:sp>
              <p:nvSpPr>
                <p:cNvPr id="656" name="Freeform 59">
                  <a:extLst>
                    <a:ext uri="{FF2B5EF4-FFF2-40B4-BE49-F238E27FC236}">
                      <a16:creationId xmlns:a16="http://schemas.microsoft.com/office/drawing/2014/main" id="{64BEAB43-EA89-FE44-972B-C57D69A42555}"/>
                    </a:ext>
                  </a:extLst>
                </p:cNvPr>
                <p:cNvSpPr>
                  <a:spLocks/>
                </p:cNvSpPr>
                <p:nvPr/>
              </p:nvSpPr>
              <p:spPr bwMode="auto">
                <a:xfrm>
                  <a:off x="1830" y="394"/>
                  <a:ext cx="335" cy="405"/>
                </a:xfrm>
                <a:custGeom>
                  <a:avLst/>
                  <a:gdLst>
                    <a:gd name="T0" fmla="*/ 46 w 191"/>
                    <a:gd name="T1" fmla="*/ 0 h 231"/>
                    <a:gd name="T2" fmla="*/ 3 w 191"/>
                    <a:gd name="T3" fmla="*/ 84 h 231"/>
                    <a:gd name="T4" fmla="*/ 30 w 191"/>
                    <a:gd name="T5" fmla="*/ 135 h 231"/>
                    <a:gd name="T6" fmla="*/ 188 w 191"/>
                    <a:gd name="T7" fmla="*/ 230 h 231"/>
                    <a:gd name="T8" fmla="*/ 190 w 191"/>
                    <a:gd name="T9" fmla="*/ 230 h 231"/>
                    <a:gd name="T10" fmla="*/ 190 w 191"/>
                    <a:gd name="T11" fmla="*/ 228 h 231"/>
                    <a:gd name="T12" fmla="*/ 46 w 191"/>
                    <a:gd name="T13" fmla="*/ 0 h 231"/>
                  </a:gdLst>
                  <a:ahLst/>
                  <a:cxnLst>
                    <a:cxn ang="0">
                      <a:pos x="T0" y="T1"/>
                    </a:cxn>
                    <a:cxn ang="0">
                      <a:pos x="T2" y="T3"/>
                    </a:cxn>
                    <a:cxn ang="0">
                      <a:pos x="T4" y="T5"/>
                    </a:cxn>
                    <a:cxn ang="0">
                      <a:pos x="T6" y="T7"/>
                    </a:cxn>
                    <a:cxn ang="0">
                      <a:pos x="T8" y="T9"/>
                    </a:cxn>
                    <a:cxn ang="0">
                      <a:pos x="T10" y="T11"/>
                    </a:cxn>
                    <a:cxn ang="0">
                      <a:pos x="T12" y="T13"/>
                    </a:cxn>
                  </a:cxnLst>
                  <a:rect l="0" t="0" r="r" b="b"/>
                  <a:pathLst>
                    <a:path w="191" h="231">
                      <a:moveTo>
                        <a:pt x="46" y="0"/>
                      </a:moveTo>
                      <a:cubicBezTo>
                        <a:pt x="45" y="0"/>
                        <a:pt x="0" y="43"/>
                        <a:pt x="3" y="84"/>
                      </a:cubicBezTo>
                      <a:cubicBezTo>
                        <a:pt x="5" y="116"/>
                        <a:pt x="30" y="135"/>
                        <a:pt x="30" y="135"/>
                      </a:cubicBezTo>
                      <a:cubicBezTo>
                        <a:pt x="70" y="172"/>
                        <a:pt x="166" y="220"/>
                        <a:pt x="188" y="230"/>
                      </a:cubicBezTo>
                      <a:cubicBezTo>
                        <a:pt x="188" y="230"/>
                        <a:pt x="189" y="231"/>
                        <a:pt x="190" y="230"/>
                      </a:cubicBezTo>
                      <a:cubicBezTo>
                        <a:pt x="190" y="230"/>
                        <a:pt x="191" y="229"/>
                        <a:pt x="190" y="228"/>
                      </a:cubicBezTo>
                      <a:cubicBezTo>
                        <a:pt x="129" y="99"/>
                        <a:pt x="46"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Freeform 60">
                  <a:extLst>
                    <a:ext uri="{FF2B5EF4-FFF2-40B4-BE49-F238E27FC236}">
                      <a16:creationId xmlns:a16="http://schemas.microsoft.com/office/drawing/2014/main" id="{DBBD2DFB-21CC-D94A-96AE-557846DE3BA1}"/>
                    </a:ext>
                  </a:extLst>
                </p:cNvPr>
                <p:cNvSpPr>
                  <a:spLocks/>
                </p:cNvSpPr>
                <p:nvPr/>
              </p:nvSpPr>
              <p:spPr bwMode="auto">
                <a:xfrm>
                  <a:off x="1853" y="852"/>
                  <a:ext cx="284" cy="103"/>
                </a:xfrm>
                <a:custGeom>
                  <a:avLst/>
                  <a:gdLst>
                    <a:gd name="T0" fmla="*/ 160 w 162"/>
                    <a:gd name="T1" fmla="*/ 0 h 59"/>
                    <a:gd name="T2" fmla="*/ 0 w 162"/>
                    <a:gd name="T3" fmla="*/ 6 h 59"/>
                    <a:gd name="T4" fmla="*/ 0 w 162"/>
                    <a:gd name="T5" fmla="*/ 6 h 59"/>
                    <a:gd name="T6" fmla="*/ 78 w 162"/>
                    <a:gd name="T7" fmla="*/ 52 h 59"/>
                    <a:gd name="T8" fmla="*/ 161 w 162"/>
                    <a:gd name="T9" fmla="*/ 3 h 59"/>
                    <a:gd name="T10" fmla="*/ 161 w 162"/>
                    <a:gd name="T11" fmla="*/ 3 h 59"/>
                    <a:gd name="T12" fmla="*/ 162 w 162"/>
                    <a:gd name="T13" fmla="*/ 1 h 59"/>
                    <a:gd name="T14" fmla="*/ 160 w 162"/>
                    <a:gd name="T15" fmla="*/ 0 h 59"/>
                    <a:gd name="T16" fmla="*/ 160 w 162"/>
                    <a:gd name="T17" fmla="*/ 0 h 59"/>
                    <a:gd name="T18" fmla="*/ 160 w 162"/>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59">
                      <a:moveTo>
                        <a:pt x="160" y="0"/>
                      </a:moveTo>
                      <a:cubicBezTo>
                        <a:pt x="0" y="6"/>
                        <a:pt x="0" y="6"/>
                        <a:pt x="0" y="6"/>
                      </a:cubicBezTo>
                      <a:cubicBezTo>
                        <a:pt x="0" y="6"/>
                        <a:pt x="0" y="6"/>
                        <a:pt x="0" y="6"/>
                      </a:cubicBezTo>
                      <a:cubicBezTo>
                        <a:pt x="17" y="35"/>
                        <a:pt x="46" y="59"/>
                        <a:pt x="78" y="52"/>
                      </a:cubicBezTo>
                      <a:cubicBezTo>
                        <a:pt x="98" y="47"/>
                        <a:pt x="146" y="14"/>
                        <a:pt x="161" y="3"/>
                      </a:cubicBezTo>
                      <a:cubicBezTo>
                        <a:pt x="161" y="3"/>
                        <a:pt x="161" y="3"/>
                        <a:pt x="161" y="3"/>
                      </a:cubicBezTo>
                      <a:cubicBezTo>
                        <a:pt x="162" y="2"/>
                        <a:pt x="162" y="1"/>
                        <a:pt x="162" y="1"/>
                      </a:cubicBezTo>
                      <a:cubicBezTo>
                        <a:pt x="161" y="0"/>
                        <a:pt x="160" y="0"/>
                        <a:pt x="160" y="0"/>
                      </a:cubicBezTo>
                      <a:cubicBezTo>
                        <a:pt x="160" y="0"/>
                        <a:pt x="160" y="0"/>
                        <a:pt x="160" y="0"/>
                      </a:cubicBezTo>
                      <a:cubicBezTo>
                        <a:pt x="160" y="0"/>
                        <a:pt x="160" y="0"/>
                        <a:pt x="1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Freeform 61">
                  <a:extLst>
                    <a:ext uri="{FF2B5EF4-FFF2-40B4-BE49-F238E27FC236}">
                      <a16:creationId xmlns:a16="http://schemas.microsoft.com/office/drawing/2014/main" id="{0D6646F2-DCB6-9446-A93E-824E6ADB81D0}"/>
                    </a:ext>
                  </a:extLst>
                </p:cNvPr>
                <p:cNvSpPr>
                  <a:spLocks/>
                </p:cNvSpPr>
                <p:nvPr/>
              </p:nvSpPr>
              <p:spPr bwMode="auto">
                <a:xfrm>
                  <a:off x="1773" y="620"/>
                  <a:ext cx="369" cy="212"/>
                </a:xfrm>
                <a:custGeom>
                  <a:avLst/>
                  <a:gdLst>
                    <a:gd name="T0" fmla="*/ 4 w 211"/>
                    <a:gd name="T1" fmla="*/ 0 h 121"/>
                    <a:gd name="T2" fmla="*/ 0 w 211"/>
                    <a:gd name="T3" fmla="*/ 14 h 121"/>
                    <a:gd name="T4" fmla="*/ 0 w 211"/>
                    <a:gd name="T5" fmla="*/ 43 h 121"/>
                    <a:gd name="T6" fmla="*/ 7 w 211"/>
                    <a:gd name="T7" fmla="*/ 68 h 121"/>
                    <a:gd name="T8" fmla="*/ 58 w 211"/>
                    <a:gd name="T9" fmla="*/ 114 h 121"/>
                    <a:gd name="T10" fmla="*/ 88 w 211"/>
                    <a:gd name="T11" fmla="*/ 120 h 121"/>
                    <a:gd name="T12" fmla="*/ 90 w 211"/>
                    <a:gd name="T13" fmla="*/ 121 h 121"/>
                    <a:gd name="T14" fmla="*/ 179 w 211"/>
                    <a:gd name="T15" fmla="*/ 121 h 121"/>
                    <a:gd name="T16" fmla="*/ 208 w 211"/>
                    <a:gd name="T17" fmla="*/ 120 h 121"/>
                    <a:gd name="T18" fmla="*/ 211 w 211"/>
                    <a:gd name="T19" fmla="*/ 120 h 121"/>
                    <a:gd name="T20" fmla="*/ 210 w 211"/>
                    <a:gd name="T21" fmla="*/ 118 h 121"/>
                    <a:gd name="T22" fmla="*/ 4 w 211"/>
                    <a:gd name="T2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21">
                      <a:moveTo>
                        <a:pt x="4" y="0"/>
                      </a:moveTo>
                      <a:cubicBezTo>
                        <a:pt x="2" y="5"/>
                        <a:pt x="1" y="9"/>
                        <a:pt x="0" y="14"/>
                      </a:cubicBezTo>
                      <a:cubicBezTo>
                        <a:pt x="0" y="43"/>
                        <a:pt x="0" y="43"/>
                        <a:pt x="0" y="43"/>
                      </a:cubicBezTo>
                      <a:cubicBezTo>
                        <a:pt x="2" y="58"/>
                        <a:pt x="7" y="68"/>
                        <a:pt x="7" y="68"/>
                      </a:cubicBezTo>
                      <a:cubicBezTo>
                        <a:pt x="25" y="104"/>
                        <a:pt x="58" y="114"/>
                        <a:pt x="58" y="114"/>
                      </a:cubicBezTo>
                      <a:cubicBezTo>
                        <a:pt x="74" y="120"/>
                        <a:pt x="88" y="120"/>
                        <a:pt x="88" y="120"/>
                      </a:cubicBezTo>
                      <a:cubicBezTo>
                        <a:pt x="88" y="120"/>
                        <a:pt x="90" y="120"/>
                        <a:pt x="90" y="121"/>
                      </a:cubicBezTo>
                      <a:cubicBezTo>
                        <a:pt x="179" y="121"/>
                        <a:pt x="179" y="121"/>
                        <a:pt x="179" y="121"/>
                      </a:cubicBezTo>
                      <a:cubicBezTo>
                        <a:pt x="192" y="120"/>
                        <a:pt x="202" y="120"/>
                        <a:pt x="208" y="120"/>
                      </a:cubicBezTo>
                      <a:cubicBezTo>
                        <a:pt x="210" y="120"/>
                        <a:pt x="211" y="120"/>
                        <a:pt x="211" y="120"/>
                      </a:cubicBezTo>
                      <a:cubicBezTo>
                        <a:pt x="211" y="118"/>
                        <a:pt x="210" y="118"/>
                        <a:pt x="210" y="118"/>
                      </a:cubicBezTo>
                      <a:cubicBezTo>
                        <a:pt x="141" y="72"/>
                        <a:pt x="5"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Freeform 62">
                  <a:extLst>
                    <a:ext uri="{FF2B5EF4-FFF2-40B4-BE49-F238E27FC236}">
                      <a16:creationId xmlns:a16="http://schemas.microsoft.com/office/drawing/2014/main" id="{20942380-A4C6-814E-B52F-54B53DDC09B0}"/>
                    </a:ext>
                  </a:extLst>
                </p:cNvPr>
                <p:cNvSpPr>
                  <a:spLocks/>
                </p:cNvSpPr>
                <p:nvPr/>
              </p:nvSpPr>
              <p:spPr bwMode="auto">
                <a:xfrm>
                  <a:off x="2011" y="277"/>
                  <a:ext cx="231" cy="499"/>
                </a:xfrm>
                <a:custGeom>
                  <a:avLst/>
                  <a:gdLst>
                    <a:gd name="T0" fmla="*/ 59 w 132"/>
                    <a:gd name="T1" fmla="*/ 5 h 285"/>
                    <a:gd name="T2" fmla="*/ 7 w 132"/>
                    <a:gd name="T3" fmla="*/ 53 h 285"/>
                    <a:gd name="T4" fmla="*/ 7 w 132"/>
                    <a:gd name="T5" fmla="*/ 102 h 285"/>
                    <a:gd name="T6" fmla="*/ 106 w 132"/>
                    <a:gd name="T7" fmla="*/ 284 h 285"/>
                    <a:gd name="T8" fmla="*/ 108 w 132"/>
                    <a:gd name="T9" fmla="*/ 285 h 285"/>
                    <a:gd name="T10" fmla="*/ 109 w 132"/>
                    <a:gd name="T11" fmla="*/ 283 h 285"/>
                    <a:gd name="T12" fmla="*/ 109 w 132"/>
                    <a:gd name="T13" fmla="*/ 283 h 285"/>
                    <a:gd name="T14" fmla="*/ 85 w 132"/>
                    <a:gd name="T15" fmla="*/ 0 h 285"/>
                    <a:gd name="T16" fmla="*/ 59 w 132"/>
                    <a:gd name="T17" fmla="*/ 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285">
                      <a:moveTo>
                        <a:pt x="59" y="5"/>
                      </a:moveTo>
                      <a:cubicBezTo>
                        <a:pt x="17" y="16"/>
                        <a:pt x="7" y="53"/>
                        <a:pt x="7" y="53"/>
                      </a:cubicBezTo>
                      <a:cubicBezTo>
                        <a:pt x="0" y="76"/>
                        <a:pt x="7" y="102"/>
                        <a:pt x="7" y="102"/>
                      </a:cubicBezTo>
                      <a:cubicBezTo>
                        <a:pt x="22" y="163"/>
                        <a:pt x="91" y="263"/>
                        <a:pt x="106" y="284"/>
                      </a:cubicBezTo>
                      <a:cubicBezTo>
                        <a:pt x="106" y="285"/>
                        <a:pt x="108" y="285"/>
                        <a:pt x="108" y="285"/>
                      </a:cubicBezTo>
                      <a:cubicBezTo>
                        <a:pt x="109" y="284"/>
                        <a:pt x="109" y="283"/>
                        <a:pt x="109" y="283"/>
                      </a:cubicBezTo>
                      <a:cubicBezTo>
                        <a:pt x="109" y="283"/>
                        <a:pt x="109" y="283"/>
                        <a:pt x="109" y="283"/>
                      </a:cubicBezTo>
                      <a:cubicBezTo>
                        <a:pt x="132" y="59"/>
                        <a:pt x="85" y="0"/>
                        <a:pt x="85" y="0"/>
                      </a:cubicBezTo>
                      <a:cubicBezTo>
                        <a:pt x="79" y="0"/>
                        <a:pt x="59" y="5"/>
                        <a:pt x="5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Freeform 63">
                  <a:extLst>
                    <a:ext uri="{FF2B5EF4-FFF2-40B4-BE49-F238E27FC236}">
                      <a16:creationId xmlns:a16="http://schemas.microsoft.com/office/drawing/2014/main" id="{341A7EFF-F958-1F45-834B-596BA0E775CA}"/>
                    </a:ext>
                  </a:extLst>
                </p:cNvPr>
                <p:cNvSpPr>
                  <a:spLocks/>
                </p:cNvSpPr>
                <p:nvPr/>
              </p:nvSpPr>
              <p:spPr bwMode="auto">
                <a:xfrm>
                  <a:off x="2210" y="277"/>
                  <a:ext cx="233" cy="499"/>
                </a:xfrm>
                <a:custGeom>
                  <a:avLst/>
                  <a:gdLst>
                    <a:gd name="T0" fmla="*/ 23 w 133"/>
                    <a:gd name="T1" fmla="*/ 283 h 285"/>
                    <a:gd name="T2" fmla="*/ 24 w 133"/>
                    <a:gd name="T3" fmla="*/ 285 h 285"/>
                    <a:gd name="T4" fmla="*/ 26 w 133"/>
                    <a:gd name="T5" fmla="*/ 284 h 285"/>
                    <a:gd name="T6" fmla="*/ 26 w 133"/>
                    <a:gd name="T7" fmla="*/ 284 h 285"/>
                    <a:gd name="T8" fmla="*/ 125 w 133"/>
                    <a:gd name="T9" fmla="*/ 102 h 285"/>
                    <a:gd name="T10" fmla="*/ 126 w 133"/>
                    <a:gd name="T11" fmla="*/ 53 h 285"/>
                    <a:gd name="T12" fmla="*/ 72 w 133"/>
                    <a:gd name="T13" fmla="*/ 5 h 285"/>
                    <a:gd name="T14" fmla="*/ 47 w 133"/>
                    <a:gd name="T15" fmla="*/ 0 h 285"/>
                    <a:gd name="T16" fmla="*/ 23 w 133"/>
                    <a:gd name="T17" fmla="*/ 28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285">
                      <a:moveTo>
                        <a:pt x="23" y="283"/>
                      </a:moveTo>
                      <a:cubicBezTo>
                        <a:pt x="23" y="284"/>
                        <a:pt x="24" y="285"/>
                        <a:pt x="24" y="285"/>
                      </a:cubicBezTo>
                      <a:cubicBezTo>
                        <a:pt x="25" y="285"/>
                        <a:pt x="26" y="284"/>
                        <a:pt x="26" y="284"/>
                      </a:cubicBezTo>
                      <a:cubicBezTo>
                        <a:pt x="26" y="284"/>
                        <a:pt x="26" y="284"/>
                        <a:pt x="26" y="284"/>
                      </a:cubicBezTo>
                      <a:cubicBezTo>
                        <a:pt x="42" y="262"/>
                        <a:pt x="111" y="163"/>
                        <a:pt x="125" y="102"/>
                      </a:cubicBezTo>
                      <a:cubicBezTo>
                        <a:pt x="125" y="102"/>
                        <a:pt x="133" y="72"/>
                        <a:pt x="126" y="53"/>
                      </a:cubicBezTo>
                      <a:cubicBezTo>
                        <a:pt x="126" y="53"/>
                        <a:pt x="115" y="14"/>
                        <a:pt x="72" y="5"/>
                      </a:cubicBezTo>
                      <a:cubicBezTo>
                        <a:pt x="72" y="5"/>
                        <a:pt x="60" y="1"/>
                        <a:pt x="47" y="0"/>
                      </a:cubicBezTo>
                      <a:cubicBezTo>
                        <a:pt x="47" y="0"/>
                        <a:pt x="0" y="59"/>
                        <a:pt x="23" y="28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Freeform 64">
                  <a:extLst>
                    <a:ext uri="{FF2B5EF4-FFF2-40B4-BE49-F238E27FC236}">
                      <a16:creationId xmlns:a16="http://schemas.microsoft.com/office/drawing/2014/main" id="{08359AB5-1A6D-6647-B057-A0637F2D16FF}"/>
                    </a:ext>
                  </a:extLst>
                </p:cNvPr>
                <p:cNvSpPr>
                  <a:spLocks/>
                </p:cNvSpPr>
                <p:nvPr/>
              </p:nvSpPr>
              <p:spPr bwMode="auto">
                <a:xfrm>
                  <a:off x="2315" y="852"/>
                  <a:ext cx="286" cy="115"/>
                </a:xfrm>
                <a:custGeom>
                  <a:avLst/>
                  <a:gdLst>
                    <a:gd name="T0" fmla="*/ 2 w 163"/>
                    <a:gd name="T1" fmla="*/ 0 h 66"/>
                    <a:gd name="T2" fmla="*/ 0 w 163"/>
                    <a:gd name="T3" fmla="*/ 1 h 66"/>
                    <a:gd name="T4" fmla="*/ 0 w 163"/>
                    <a:gd name="T5" fmla="*/ 3 h 66"/>
                    <a:gd name="T6" fmla="*/ 0 w 163"/>
                    <a:gd name="T7" fmla="*/ 3 h 66"/>
                    <a:gd name="T8" fmla="*/ 85 w 163"/>
                    <a:gd name="T9" fmla="*/ 52 h 66"/>
                    <a:gd name="T10" fmla="*/ 163 w 163"/>
                    <a:gd name="T11" fmla="*/ 6 h 66"/>
                    <a:gd name="T12" fmla="*/ 163 w 163"/>
                    <a:gd name="T13" fmla="*/ 6 h 66"/>
                    <a:gd name="T14" fmla="*/ 2 w 163"/>
                    <a:gd name="T15" fmla="*/ 0 h 66"/>
                    <a:gd name="T16" fmla="*/ 2 w 163"/>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66">
                      <a:moveTo>
                        <a:pt x="2" y="0"/>
                      </a:moveTo>
                      <a:cubicBezTo>
                        <a:pt x="2" y="0"/>
                        <a:pt x="0" y="0"/>
                        <a:pt x="0" y="1"/>
                      </a:cubicBezTo>
                      <a:cubicBezTo>
                        <a:pt x="0" y="1"/>
                        <a:pt x="0" y="2"/>
                        <a:pt x="0" y="3"/>
                      </a:cubicBezTo>
                      <a:cubicBezTo>
                        <a:pt x="0" y="3"/>
                        <a:pt x="0" y="3"/>
                        <a:pt x="0" y="3"/>
                      </a:cubicBezTo>
                      <a:cubicBezTo>
                        <a:pt x="16" y="14"/>
                        <a:pt x="62" y="46"/>
                        <a:pt x="85" y="52"/>
                      </a:cubicBezTo>
                      <a:cubicBezTo>
                        <a:pt x="85" y="52"/>
                        <a:pt x="126" y="66"/>
                        <a:pt x="163" y="6"/>
                      </a:cubicBezTo>
                      <a:cubicBezTo>
                        <a:pt x="163" y="6"/>
                        <a:pt x="163" y="6"/>
                        <a:pt x="163" y="6"/>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Freeform 65">
                  <a:extLst>
                    <a:ext uri="{FF2B5EF4-FFF2-40B4-BE49-F238E27FC236}">
                      <a16:creationId xmlns:a16="http://schemas.microsoft.com/office/drawing/2014/main" id="{2C85F029-7B3B-714E-AD91-338E22EDC321}"/>
                    </a:ext>
                  </a:extLst>
                </p:cNvPr>
                <p:cNvSpPr>
                  <a:spLocks/>
                </p:cNvSpPr>
                <p:nvPr/>
              </p:nvSpPr>
              <p:spPr bwMode="auto">
                <a:xfrm>
                  <a:off x="2310" y="620"/>
                  <a:ext cx="385" cy="212"/>
                </a:xfrm>
                <a:custGeom>
                  <a:avLst/>
                  <a:gdLst>
                    <a:gd name="T0" fmla="*/ 2 w 220"/>
                    <a:gd name="T1" fmla="*/ 117 h 121"/>
                    <a:gd name="T2" fmla="*/ 2 w 220"/>
                    <a:gd name="T3" fmla="*/ 117 h 121"/>
                    <a:gd name="T4" fmla="*/ 1 w 220"/>
                    <a:gd name="T5" fmla="*/ 119 h 121"/>
                    <a:gd name="T6" fmla="*/ 2 w 220"/>
                    <a:gd name="T7" fmla="*/ 120 h 121"/>
                    <a:gd name="T8" fmla="*/ 126 w 220"/>
                    <a:gd name="T9" fmla="*/ 120 h 121"/>
                    <a:gd name="T10" fmla="*/ 152 w 220"/>
                    <a:gd name="T11" fmla="*/ 114 h 121"/>
                    <a:gd name="T12" fmla="*/ 205 w 220"/>
                    <a:gd name="T13" fmla="*/ 66 h 121"/>
                    <a:gd name="T14" fmla="*/ 208 w 220"/>
                    <a:gd name="T15" fmla="*/ 0 h 121"/>
                    <a:gd name="T16" fmla="*/ 2 w 220"/>
                    <a:gd name="T17" fmla="*/ 1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121">
                      <a:moveTo>
                        <a:pt x="2" y="117"/>
                      </a:moveTo>
                      <a:cubicBezTo>
                        <a:pt x="2" y="117"/>
                        <a:pt x="2" y="117"/>
                        <a:pt x="2" y="117"/>
                      </a:cubicBezTo>
                      <a:cubicBezTo>
                        <a:pt x="2" y="117"/>
                        <a:pt x="0" y="118"/>
                        <a:pt x="1" y="119"/>
                      </a:cubicBezTo>
                      <a:cubicBezTo>
                        <a:pt x="1" y="119"/>
                        <a:pt x="1" y="120"/>
                        <a:pt x="2" y="120"/>
                      </a:cubicBezTo>
                      <a:cubicBezTo>
                        <a:pt x="28" y="120"/>
                        <a:pt x="123" y="121"/>
                        <a:pt x="126" y="120"/>
                      </a:cubicBezTo>
                      <a:cubicBezTo>
                        <a:pt x="126" y="120"/>
                        <a:pt x="138" y="120"/>
                        <a:pt x="152" y="114"/>
                      </a:cubicBezTo>
                      <a:cubicBezTo>
                        <a:pt x="152" y="114"/>
                        <a:pt x="186" y="104"/>
                        <a:pt x="205" y="66"/>
                      </a:cubicBezTo>
                      <a:cubicBezTo>
                        <a:pt x="205" y="66"/>
                        <a:pt x="220" y="35"/>
                        <a:pt x="208" y="0"/>
                      </a:cubicBezTo>
                      <a:cubicBezTo>
                        <a:pt x="208" y="0"/>
                        <a:pt x="71" y="71"/>
                        <a:pt x="2"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Freeform 66">
                  <a:extLst>
                    <a:ext uri="{FF2B5EF4-FFF2-40B4-BE49-F238E27FC236}">
                      <a16:creationId xmlns:a16="http://schemas.microsoft.com/office/drawing/2014/main" id="{63EE68DC-3DEA-A345-8F42-30F15B8A1636}"/>
                    </a:ext>
                  </a:extLst>
                </p:cNvPr>
                <p:cNvSpPr>
                  <a:spLocks/>
                </p:cNvSpPr>
                <p:nvPr/>
              </p:nvSpPr>
              <p:spPr bwMode="auto">
                <a:xfrm>
                  <a:off x="2289" y="394"/>
                  <a:ext cx="333" cy="405"/>
                </a:xfrm>
                <a:custGeom>
                  <a:avLst/>
                  <a:gdLst>
                    <a:gd name="T0" fmla="*/ 145 w 190"/>
                    <a:gd name="T1" fmla="*/ 0 h 231"/>
                    <a:gd name="T2" fmla="*/ 0 w 190"/>
                    <a:gd name="T3" fmla="*/ 228 h 231"/>
                    <a:gd name="T4" fmla="*/ 1 w 190"/>
                    <a:gd name="T5" fmla="*/ 228 h 231"/>
                    <a:gd name="T6" fmla="*/ 1 w 190"/>
                    <a:gd name="T7" fmla="*/ 230 h 231"/>
                    <a:gd name="T8" fmla="*/ 3 w 190"/>
                    <a:gd name="T9" fmla="*/ 230 h 231"/>
                    <a:gd name="T10" fmla="*/ 161 w 190"/>
                    <a:gd name="T11" fmla="*/ 135 h 231"/>
                    <a:gd name="T12" fmla="*/ 188 w 190"/>
                    <a:gd name="T13" fmla="*/ 84 h 231"/>
                    <a:gd name="T14" fmla="*/ 145 w 190"/>
                    <a:gd name="T15" fmla="*/ 0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31">
                      <a:moveTo>
                        <a:pt x="145" y="0"/>
                      </a:moveTo>
                      <a:cubicBezTo>
                        <a:pt x="144" y="0"/>
                        <a:pt x="61" y="98"/>
                        <a:pt x="0" y="228"/>
                      </a:cubicBezTo>
                      <a:cubicBezTo>
                        <a:pt x="1" y="228"/>
                        <a:pt x="1" y="228"/>
                        <a:pt x="1" y="228"/>
                      </a:cubicBezTo>
                      <a:cubicBezTo>
                        <a:pt x="1" y="228"/>
                        <a:pt x="0" y="229"/>
                        <a:pt x="1" y="230"/>
                      </a:cubicBezTo>
                      <a:cubicBezTo>
                        <a:pt x="1" y="230"/>
                        <a:pt x="2" y="231"/>
                        <a:pt x="3" y="230"/>
                      </a:cubicBezTo>
                      <a:cubicBezTo>
                        <a:pt x="26" y="220"/>
                        <a:pt x="121" y="172"/>
                        <a:pt x="161" y="135"/>
                      </a:cubicBezTo>
                      <a:cubicBezTo>
                        <a:pt x="161" y="135"/>
                        <a:pt x="185" y="115"/>
                        <a:pt x="188" y="84"/>
                      </a:cubicBezTo>
                      <a:cubicBezTo>
                        <a:pt x="190" y="40"/>
                        <a:pt x="145"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Freeform 67">
                  <a:extLst>
                    <a:ext uri="{FF2B5EF4-FFF2-40B4-BE49-F238E27FC236}">
                      <a16:creationId xmlns:a16="http://schemas.microsoft.com/office/drawing/2014/main" id="{F5BFA042-4F51-C64C-95E5-7E89C7ACAFB6}"/>
                    </a:ext>
                  </a:extLst>
                </p:cNvPr>
                <p:cNvSpPr>
                  <a:spLocks/>
                </p:cNvSpPr>
                <p:nvPr/>
              </p:nvSpPr>
              <p:spPr bwMode="auto">
                <a:xfrm>
                  <a:off x="1771" y="1021"/>
                  <a:ext cx="140" cy="142"/>
                </a:xfrm>
                <a:custGeom>
                  <a:avLst/>
                  <a:gdLst>
                    <a:gd name="T0" fmla="*/ 33 w 140"/>
                    <a:gd name="T1" fmla="*/ 58 h 142"/>
                    <a:gd name="T2" fmla="*/ 108 w 140"/>
                    <a:gd name="T3" fmla="*/ 58 h 142"/>
                    <a:gd name="T4" fmla="*/ 108 w 140"/>
                    <a:gd name="T5" fmla="*/ 0 h 142"/>
                    <a:gd name="T6" fmla="*/ 140 w 140"/>
                    <a:gd name="T7" fmla="*/ 0 h 142"/>
                    <a:gd name="T8" fmla="*/ 140 w 140"/>
                    <a:gd name="T9" fmla="*/ 142 h 142"/>
                    <a:gd name="T10" fmla="*/ 108 w 140"/>
                    <a:gd name="T11" fmla="*/ 142 h 142"/>
                    <a:gd name="T12" fmla="*/ 108 w 140"/>
                    <a:gd name="T13" fmla="*/ 83 h 142"/>
                    <a:gd name="T14" fmla="*/ 33 w 140"/>
                    <a:gd name="T15" fmla="*/ 83 h 142"/>
                    <a:gd name="T16" fmla="*/ 33 w 140"/>
                    <a:gd name="T17" fmla="*/ 142 h 142"/>
                    <a:gd name="T18" fmla="*/ 0 w 140"/>
                    <a:gd name="T19" fmla="*/ 142 h 142"/>
                    <a:gd name="T20" fmla="*/ 0 w 140"/>
                    <a:gd name="T21" fmla="*/ 0 h 142"/>
                    <a:gd name="T22" fmla="*/ 33 w 140"/>
                    <a:gd name="T23" fmla="*/ 0 h 142"/>
                    <a:gd name="T24" fmla="*/ 33 w 140"/>
                    <a:gd name="T25" fmla="*/ 58 h 142"/>
                    <a:gd name="T26" fmla="*/ 33 w 140"/>
                    <a:gd name="T27"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142">
                      <a:moveTo>
                        <a:pt x="33" y="58"/>
                      </a:moveTo>
                      <a:lnTo>
                        <a:pt x="108" y="58"/>
                      </a:lnTo>
                      <a:lnTo>
                        <a:pt x="108" y="0"/>
                      </a:lnTo>
                      <a:lnTo>
                        <a:pt x="140" y="0"/>
                      </a:lnTo>
                      <a:lnTo>
                        <a:pt x="140" y="142"/>
                      </a:lnTo>
                      <a:lnTo>
                        <a:pt x="108" y="142"/>
                      </a:lnTo>
                      <a:lnTo>
                        <a:pt x="108" y="83"/>
                      </a:lnTo>
                      <a:lnTo>
                        <a:pt x="33" y="83"/>
                      </a:lnTo>
                      <a:lnTo>
                        <a:pt x="33" y="142"/>
                      </a:lnTo>
                      <a:lnTo>
                        <a:pt x="0" y="142"/>
                      </a:lnTo>
                      <a:lnTo>
                        <a:pt x="0" y="0"/>
                      </a:lnTo>
                      <a:lnTo>
                        <a:pt x="33" y="0"/>
                      </a:lnTo>
                      <a:lnTo>
                        <a:pt x="33" y="58"/>
                      </a:lnTo>
                      <a:lnTo>
                        <a:pt x="33"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68">
                  <a:extLst>
                    <a:ext uri="{FF2B5EF4-FFF2-40B4-BE49-F238E27FC236}">
                      <a16:creationId xmlns:a16="http://schemas.microsoft.com/office/drawing/2014/main" id="{51948640-17EC-B547-A6B5-6F550C044E0A}"/>
                    </a:ext>
                  </a:extLst>
                </p:cNvPr>
                <p:cNvSpPr>
                  <a:spLocks/>
                </p:cNvSpPr>
                <p:nvPr/>
              </p:nvSpPr>
              <p:spPr bwMode="auto">
                <a:xfrm>
                  <a:off x="1939" y="1021"/>
                  <a:ext cx="137" cy="144"/>
                </a:xfrm>
                <a:custGeom>
                  <a:avLst/>
                  <a:gdLst>
                    <a:gd name="T0" fmla="*/ 19 w 78"/>
                    <a:gd name="T1" fmla="*/ 0 h 82"/>
                    <a:gd name="T2" fmla="*/ 0 w 78"/>
                    <a:gd name="T3" fmla="*/ 0 h 82"/>
                    <a:gd name="T4" fmla="*/ 0 w 78"/>
                    <a:gd name="T5" fmla="*/ 49 h 82"/>
                    <a:gd name="T6" fmla="*/ 6 w 78"/>
                    <a:gd name="T7" fmla="*/ 70 h 82"/>
                    <a:gd name="T8" fmla="*/ 40 w 78"/>
                    <a:gd name="T9" fmla="*/ 82 h 82"/>
                    <a:gd name="T10" fmla="*/ 73 w 78"/>
                    <a:gd name="T11" fmla="*/ 70 h 82"/>
                    <a:gd name="T12" fmla="*/ 78 w 78"/>
                    <a:gd name="T13" fmla="*/ 49 h 82"/>
                    <a:gd name="T14" fmla="*/ 78 w 78"/>
                    <a:gd name="T15" fmla="*/ 0 h 82"/>
                    <a:gd name="T16" fmla="*/ 60 w 78"/>
                    <a:gd name="T17" fmla="*/ 0 h 82"/>
                    <a:gd name="T18" fmla="*/ 60 w 78"/>
                    <a:gd name="T19" fmla="*/ 48 h 82"/>
                    <a:gd name="T20" fmla="*/ 40 w 78"/>
                    <a:gd name="T21" fmla="*/ 69 h 82"/>
                    <a:gd name="T22" fmla="*/ 19 w 78"/>
                    <a:gd name="T23" fmla="*/ 48 h 82"/>
                    <a:gd name="T24" fmla="*/ 19 w 78"/>
                    <a:gd name="T2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19" y="0"/>
                      </a:moveTo>
                      <a:cubicBezTo>
                        <a:pt x="19" y="0"/>
                        <a:pt x="19" y="0"/>
                        <a:pt x="0" y="0"/>
                      </a:cubicBezTo>
                      <a:cubicBezTo>
                        <a:pt x="0" y="0"/>
                        <a:pt x="0" y="0"/>
                        <a:pt x="0" y="49"/>
                      </a:cubicBezTo>
                      <a:cubicBezTo>
                        <a:pt x="0" y="60"/>
                        <a:pt x="1" y="67"/>
                        <a:pt x="6" y="70"/>
                      </a:cubicBezTo>
                      <a:cubicBezTo>
                        <a:pt x="13" y="78"/>
                        <a:pt x="24" y="82"/>
                        <a:pt x="40" y="82"/>
                      </a:cubicBezTo>
                      <a:cubicBezTo>
                        <a:pt x="55" y="82"/>
                        <a:pt x="66" y="78"/>
                        <a:pt x="73" y="70"/>
                      </a:cubicBezTo>
                      <a:cubicBezTo>
                        <a:pt x="77" y="67"/>
                        <a:pt x="78" y="60"/>
                        <a:pt x="78" y="49"/>
                      </a:cubicBezTo>
                      <a:cubicBezTo>
                        <a:pt x="78" y="49"/>
                        <a:pt x="78" y="49"/>
                        <a:pt x="78" y="0"/>
                      </a:cubicBezTo>
                      <a:cubicBezTo>
                        <a:pt x="78" y="0"/>
                        <a:pt x="78" y="0"/>
                        <a:pt x="60" y="0"/>
                      </a:cubicBezTo>
                      <a:cubicBezTo>
                        <a:pt x="60" y="0"/>
                        <a:pt x="60" y="0"/>
                        <a:pt x="60" y="48"/>
                      </a:cubicBezTo>
                      <a:cubicBezTo>
                        <a:pt x="60" y="63"/>
                        <a:pt x="55" y="69"/>
                        <a:pt x="40" y="69"/>
                      </a:cubicBezTo>
                      <a:cubicBezTo>
                        <a:pt x="24" y="69"/>
                        <a:pt x="19" y="63"/>
                        <a:pt x="19" y="48"/>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69">
                  <a:extLst>
                    <a:ext uri="{FF2B5EF4-FFF2-40B4-BE49-F238E27FC236}">
                      <a16:creationId xmlns:a16="http://schemas.microsoft.com/office/drawing/2014/main" id="{84818951-5638-744D-B969-E2C56559E5D2}"/>
                    </a:ext>
                  </a:extLst>
                </p:cNvPr>
                <p:cNvSpPr>
                  <a:spLocks noEditPoints="1"/>
                </p:cNvSpPr>
                <p:nvPr/>
              </p:nvSpPr>
              <p:spPr bwMode="auto">
                <a:xfrm>
                  <a:off x="2083" y="1021"/>
                  <a:ext cx="171" cy="142"/>
                </a:xfrm>
                <a:custGeom>
                  <a:avLst/>
                  <a:gdLst>
                    <a:gd name="T0" fmla="*/ 61 w 171"/>
                    <a:gd name="T1" fmla="*/ 83 h 142"/>
                    <a:gd name="T2" fmla="*/ 84 w 171"/>
                    <a:gd name="T3" fmla="*/ 28 h 142"/>
                    <a:gd name="T4" fmla="*/ 108 w 171"/>
                    <a:gd name="T5" fmla="*/ 83 h 142"/>
                    <a:gd name="T6" fmla="*/ 61 w 171"/>
                    <a:gd name="T7" fmla="*/ 83 h 142"/>
                    <a:gd name="T8" fmla="*/ 61 w 171"/>
                    <a:gd name="T9" fmla="*/ 83 h 142"/>
                    <a:gd name="T10" fmla="*/ 103 w 171"/>
                    <a:gd name="T11" fmla="*/ 0 h 142"/>
                    <a:gd name="T12" fmla="*/ 68 w 171"/>
                    <a:gd name="T13" fmla="*/ 0 h 142"/>
                    <a:gd name="T14" fmla="*/ 0 w 171"/>
                    <a:gd name="T15" fmla="*/ 142 h 142"/>
                    <a:gd name="T16" fmla="*/ 36 w 171"/>
                    <a:gd name="T17" fmla="*/ 142 h 142"/>
                    <a:gd name="T18" fmla="*/ 50 w 171"/>
                    <a:gd name="T19" fmla="*/ 109 h 142"/>
                    <a:gd name="T20" fmla="*/ 119 w 171"/>
                    <a:gd name="T21" fmla="*/ 109 h 142"/>
                    <a:gd name="T22" fmla="*/ 133 w 171"/>
                    <a:gd name="T23" fmla="*/ 142 h 142"/>
                    <a:gd name="T24" fmla="*/ 171 w 171"/>
                    <a:gd name="T25" fmla="*/ 142 h 142"/>
                    <a:gd name="T26" fmla="*/ 103 w 171"/>
                    <a:gd name="T27" fmla="*/ 0 h 142"/>
                    <a:gd name="T28" fmla="*/ 103 w 171"/>
                    <a:gd name="T2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142">
                      <a:moveTo>
                        <a:pt x="61" y="83"/>
                      </a:moveTo>
                      <a:lnTo>
                        <a:pt x="84" y="28"/>
                      </a:lnTo>
                      <a:lnTo>
                        <a:pt x="108" y="83"/>
                      </a:lnTo>
                      <a:lnTo>
                        <a:pt x="61" y="83"/>
                      </a:lnTo>
                      <a:lnTo>
                        <a:pt x="61" y="83"/>
                      </a:lnTo>
                      <a:close/>
                      <a:moveTo>
                        <a:pt x="103" y="0"/>
                      </a:moveTo>
                      <a:lnTo>
                        <a:pt x="68" y="0"/>
                      </a:lnTo>
                      <a:lnTo>
                        <a:pt x="0" y="142"/>
                      </a:lnTo>
                      <a:lnTo>
                        <a:pt x="36" y="142"/>
                      </a:lnTo>
                      <a:lnTo>
                        <a:pt x="50" y="109"/>
                      </a:lnTo>
                      <a:lnTo>
                        <a:pt x="119" y="109"/>
                      </a:lnTo>
                      <a:lnTo>
                        <a:pt x="133" y="142"/>
                      </a:lnTo>
                      <a:lnTo>
                        <a:pt x="171" y="142"/>
                      </a:lnTo>
                      <a:lnTo>
                        <a:pt x="103" y="0"/>
                      </a:lnTo>
                      <a:lnTo>
                        <a:pt x="10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Freeform 70">
                  <a:extLst>
                    <a:ext uri="{FF2B5EF4-FFF2-40B4-BE49-F238E27FC236}">
                      <a16:creationId xmlns:a16="http://schemas.microsoft.com/office/drawing/2014/main" id="{02AB00FF-9E84-8D49-83CA-FF0FB79029CC}"/>
                    </a:ext>
                  </a:extLst>
                </p:cNvPr>
                <p:cNvSpPr>
                  <a:spLocks/>
                </p:cNvSpPr>
                <p:nvPr/>
              </p:nvSpPr>
              <p:spPr bwMode="auto">
                <a:xfrm>
                  <a:off x="2233" y="1021"/>
                  <a:ext cx="247" cy="142"/>
                </a:xfrm>
                <a:custGeom>
                  <a:avLst/>
                  <a:gdLst>
                    <a:gd name="T0" fmla="*/ 37 w 247"/>
                    <a:gd name="T1" fmla="*/ 0 h 142"/>
                    <a:gd name="T2" fmla="*/ 0 w 247"/>
                    <a:gd name="T3" fmla="*/ 0 h 142"/>
                    <a:gd name="T4" fmla="*/ 53 w 247"/>
                    <a:gd name="T5" fmla="*/ 142 h 142"/>
                    <a:gd name="T6" fmla="*/ 93 w 247"/>
                    <a:gd name="T7" fmla="*/ 142 h 142"/>
                    <a:gd name="T8" fmla="*/ 123 w 247"/>
                    <a:gd name="T9" fmla="*/ 37 h 142"/>
                    <a:gd name="T10" fmla="*/ 158 w 247"/>
                    <a:gd name="T11" fmla="*/ 142 h 142"/>
                    <a:gd name="T12" fmla="*/ 198 w 247"/>
                    <a:gd name="T13" fmla="*/ 142 h 142"/>
                    <a:gd name="T14" fmla="*/ 247 w 247"/>
                    <a:gd name="T15" fmla="*/ 0 h 142"/>
                    <a:gd name="T16" fmla="*/ 212 w 247"/>
                    <a:gd name="T17" fmla="*/ 0 h 142"/>
                    <a:gd name="T18" fmla="*/ 179 w 247"/>
                    <a:gd name="T19" fmla="*/ 109 h 142"/>
                    <a:gd name="T20" fmla="*/ 142 w 247"/>
                    <a:gd name="T21" fmla="*/ 0 h 142"/>
                    <a:gd name="T22" fmla="*/ 103 w 247"/>
                    <a:gd name="T23" fmla="*/ 0 h 142"/>
                    <a:gd name="T24" fmla="*/ 72 w 247"/>
                    <a:gd name="T25" fmla="*/ 109 h 142"/>
                    <a:gd name="T26" fmla="*/ 37 w 247"/>
                    <a:gd name="T27" fmla="*/ 0 h 142"/>
                    <a:gd name="T28" fmla="*/ 37 w 247"/>
                    <a:gd name="T2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7" h="142">
                      <a:moveTo>
                        <a:pt x="37" y="0"/>
                      </a:moveTo>
                      <a:lnTo>
                        <a:pt x="0" y="0"/>
                      </a:lnTo>
                      <a:lnTo>
                        <a:pt x="53" y="142"/>
                      </a:lnTo>
                      <a:lnTo>
                        <a:pt x="93" y="142"/>
                      </a:lnTo>
                      <a:lnTo>
                        <a:pt x="123" y="37"/>
                      </a:lnTo>
                      <a:lnTo>
                        <a:pt x="158" y="142"/>
                      </a:lnTo>
                      <a:lnTo>
                        <a:pt x="198" y="142"/>
                      </a:lnTo>
                      <a:lnTo>
                        <a:pt x="247" y="0"/>
                      </a:lnTo>
                      <a:lnTo>
                        <a:pt x="212" y="0"/>
                      </a:lnTo>
                      <a:lnTo>
                        <a:pt x="179" y="109"/>
                      </a:lnTo>
                      <a:lnTo>
                        <a:pt x="142" y="0"/>
                      </a:lnTo>
                      <a:lnTo>
                        <a:pt x="103" y="0"/>
                      </a:lnTo>
                      <a:lnTo>
                        <a:pt x="72" y="109"/>
                      </a:lnTo>
                      <a:lnTo>
                        <a:pt x="37" y="0"/>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Freeform 71">
                  <a:extLst>
                    <a:ext uri="{FF2B5EF4-FFF2-40B4-BE49-F238E27FC236}">
                      <a16:creationId xmlns:a16="http://schemas.microsoft.com/office/drawing/2014/main" id="{BCEB4F92-C103-5C41-9831-DB69D5757C4F}"/>
                    </a:ext>
                  </a:extLst>
                </p:cNvPr>
                <p:cNvSpPr>
                  <a:spLocks/>
                </p:cNvSpPr>
                <p:nvPr/>
              </p:nvSpPr>
              <p:spPr bwMode="auto">
                <a:xfrm>
                  <a:off x="2489" y="1021"/>
                  <a:ext cx="129" cy="142"/>
                </a:xfrm>
                <a:custGeom>
                  <a:avLst/>
                  <a:gdLst>
                    <a:gd name="T0" fmla="*/ 20 w 74"/>
                    <a:gd name="T1" fmla="*/ 33 h 81"/>
                    <a:gd name="T2" fmla="*/ 42 w 74"/>
                    <a:gd name="T3" fmla="*/ 14 h 81"/>
                    <a:gd name="T4" fmla="*/ 74 w 74"/>
                    <a:gd name="T5" fmla="*/ 14 h 81"/>
                    <a:gd name="T6" fmla="*/ 74 w 74"/>
                    <a:gd name="T7" fmla="*/ 0 h 81"/>
                    <a:gd name="T8" fmla="*/ 42 w 74"/>
                    <a:gd name="T9" fmla="*/ 0 h 81"/>
                    <a:gd name="T10" fmla="*/ 0 w 74"/>
                    <a:gd name="T11" fmla="*/ 42 h 81"/>
                    <a:gd name="T12" fmla="*/ 13 w 74"/>
                    <a:gd name="T13" fmla="*/ 74 h 81"/>
                    <a:gd name="T14" fmla="*/ 41 w 74"/>
                    <a:gd name="T15" fmla="*/ 81 h 81"/>
                    <a:gd name="T16" fmla="*/ 74 w 74"/>
                    <a:gd name="T17" fmla="*/ 81 h 81"/>
                    <a:gd name="T18" fmla="*/ 74 w 74"/>
                    <a:gd name="T19" fmla="*/ 67 h 81"/>
                    <a:gd name="T20" fmla="*/ 42 w 74"/>
                    <a:gd name="T21" fmla="*/ 67 h 81"/>
                    <a:gd name="T22" fmla="*/ 20 w 74"/>
                    <a:gd name="T23" fmla="*/ 47 h 81"/>
                    <a:gd name="T24" fmla="*/ 74 w 74"/>
                    <a:gd name="T25" fmla="*/ 47 h 81"/>
                    <a:gd name="T26" fmla="*/ 74 w 74"/>
                    <a:gd name="T27" fmla="*/ 33 h 81"/>
                    <a:gd name="T28" fmla="*/ 20 w 74"/>
                    <a:gd name="T2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81">
                      <a:moveTo>
                        <a:pt x="20" y="33"/>
                      </a:moveTo>
                      <a:cubicBezTo>
                        <a:pt x="21" y="20"/>
                        <a:pt x="29" y="14"/>
                        <a:pt x="42" y="14"/>
                      </a:cubicBezTo>
                      <a:cubicBezTo>
                        <a:pt x="42" y="14"/>
                        <a:pt x="42" y="14"/>
                        <a:pt x="74" y="14"/>
                      </a:cubicBezTo>
                      <a:cubicBezTo>
                        <a:pt x="74" y="14"/>
                        <a:pt x="74" y="14"/>
                        <a:pt x="74" y="0"/>
                      </a:cubicBezTo>
                      <a:cubicBezTo>
                        <a:pt x="74" y="0"/>
                        <a:pt x="74" y="0"/>
                        <a:pt x="42" y="0"/>
                      </a:cubicBezTo>
                      <a:cubicBezTo>
                        <a:pt x="13" y="0"/>
                        <a:pt x="0" y="12"/>
                        <a:pt x="0" y="42"/>
                      </a:cubicBezTo>
                      <a:cubicBezTo>
                        <a:pt x="0" y="56"/>
                        <a:pt x="3" y="67"/>
                        <a:pt x="13" y="74"/>
                      </a:cubicBezTo>
                      <a:cubicBezTo>
                        <a:pt x="21" y="80"/>
                        <a:pt x="30" y="81"/>
                        <a:pt x="41" y="81"/>
                      </a:cubicBezTo>
                      <a:cubicBezTo>
                        <a:pt x="41" y="81"/>
                        <a:pt x="41" y="81"/>
                        <a:pt x="74" y="81"/>
                      </a:cubicBezTo>
                      <a:cubicBezTo>
                        <a:pt x="74" y="81"/>
                        <a:pt x="74" y="81"/>
                        <a:pt x="74" y="67"/>
                      </a:cubicBezTo>
                      <a:cubicBezTo>
                        <a:pt x="74" y="67"/>
                        <a:pt x="74" y="67"/>
                        <a:pt x="42" y="67"/>
                      </a:cubicBezTo>
                      <a:cubicBezTo>
                        <a:pt x="27" y="67"/>
                        <a:pt x="20" y="62"/>
                        <a:pt x="20" y="47"/>
                      </a:cubicBezTo>
                      <a:cubicBezTo>
                        <a:pt x="20" y="47"/>
                        <a:pt x="20" y="47"/>
                        <a:pt x="74" y="47"/>
                      </a:cubicBezTo>
                      <a:cubicBezTo>
                        <a:pt x="74" y="47"/>
                        <a:pt x="74" y="47"/>
                        <a:pt x="74" y="33"/>
                      </a:cubicBezTo>
                      <a:cubicBezTo>
                        <a:pt x="74" y="33"/>
                        <a:pt x="74" y="33"/>
                        <a:pt x="20" y="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Freeform 72">
                  <a:extLst>
                    <a:ext uri="{FF2B5EF4-FFF2-40B4-BE49-F238E27FC236}">
                      <a16:creationId xmlns:a16="http://schemas.microsoft.com/office/drawing/2014/main" id="{91CF87CD-4CFF-3A4E-8C4F-79944CD84A82}"/>
                    </a:ext>
                  </a:extLst>
                </p:cNvPr>
                <p:cNvSpPr>
                  <a:spLocks/>
                </p:cNvSpPr>
                <p:nvPr/>
              </p:nvSpPr>
              <p:spPr bwMode="auto">
                <a:xfrm>
                  <a:off x="2648" y="1021"/>
                  <a:ext cx="33" cy="142"/>
                </a:xfrm>
                <a:custGeom>
                  <a:avLst/>
                  <a:gdLst>
                    <a:gd name="T0" fmla="*/ 0 w 33"/>
                    <a:gd name="T1" fmla="*/ 0 h 142"/>
                    <a:gd name="T2" fmla="*/ 0 w 33"/>
                    <a:gd name="T3" fmla="*/ 142 h 142"/>
                    <a:gd name="T4" fmla="*/ 33 w 33"/>
                    <a:gd name="T5" fmla="*/ 142 h 142"/>
                    <a:gd name="T6" fmla="*/ 33 w 33"/>
                    <a:gd name="T7" fmla="*/ 0 h 142"/>
                    <a:gd name="T8" fmla="*/ 0 w 33"/>
                    <a:gd name="T9" fmla="*/ 0 h 142"/>
                    <a:gd name="T10" fmla="*/ 0 w 33"/>
                    <a:gd name="T11" fmla="*/ 0 h 142"/>
                  </a:gdLst>
                  <a:ahLst/>
                  <a:cxnLst>
                    <a:cxn ang="0">
                      <a:pos x="T0" y="T1"/>
                    </a:cxn>
                    <a:cxn ang="0">
                      <a:pos x="T2" y="T3"/>
                    </a:cxn>
                    <a:cxn ang="0">
                      <a:pos x="T4" y="T5"/>
                    </a:cxn>
                    <a:cxn ang="0">
                      <a:pos x="T6" y="T7"/>
                    </a:cxn>
                    <a:cxn ang="0">
                      <a:pos x="T8" y="T9"/>
                    </a:cxn>
                    <a:cxn ang="0">
                      <a:pos x="T10" y="T11"/>
                    </a:cxn>
                  </a:cxnLst>
                  <a:rect l="0" t="0" r="r" b="b"/>
                  <a:pathLst>
                    <a:path w="33" h="142">
                      <a:moveTo>
                        <a:pt x="0" y="0"/>
                      </a:moveTo>
                      <a:lnTo>
                        <a:pt x="0" y="142"/>
                      </a:lnTo>
                      <a:lnTo>
                        <a:pt x="33" y="142"/>
                      </a:lnTo>
                      <a:lnTo>
                        <a:pt x="3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7" name="Group 97">
                <a:extLst>
                  <a:ext uri="{FF2B5EF4-FFF2-40B4-BE49-F238E27FC236}">
                    <a16:creationId xmlns:a16="http://schemas.microsoft.com/office/drawing/2014/main" id="{E82CA2B3-377C-AC4A-B614-2CACBE49A0FB}"/>
                  </a:ext>
                </a:extLst>
              </p:cNvPr>
              <p:cNvGrpSpPr>
                <a:grpSpLocks noChangeAspect="1"/>
              </p:cNvGrpSpPr>
              <p:nvPr/>
            </p:nvGrpSpPr>
            <p:grpSpPr bwMode="auto">
              <a:xfrm>
                <a:off x="2894560" y="5637726"/>
                <a:ext cx="676509" cy="151161"/>
                <a:chOff x="1806" y="1737"/>
                <a:chExt cx="4066" cy="846"/>
              </a:xfrm>
              <a:solidFill>
                <a:schemeClr val="tx2"/>
              </a:solidFill>
            </p:grpSpPr>
            <p:sp>
              <p:nvSpPr>
                <p:cNvPr id="650" name="Freeform 98">
                  <a:extLst>
                    <a:ext uri="{FF2B5EF4-FFF2-40B4-BE49-F238E27FC236}">
                      <a16:creationId xmlns:a16="http://schemas.microsoft.com/office/drawing/2014/main" id="{4472149B-621D-4F47-8BFF-1763A815999B}"/>
                    </a:ext>
                  </a:extLst>
                </p:cNvPr>
                <p:cNvSpPr>
                  <a:spLocks/>
                </p:cNvSpPr>
                <p:nvPr/>
              </p:nvSpPr>
              <p:spPr bwMode="auto">
                <a:xfrm>
                  <a:off x="3128" y="1918"/>
                  <a:ext cx="640" cy="654"/>
                </a:xfrm>
                <a:custGeom>
                  <a:avLst/>
                  <a:gdLst>
                    <a:gd name="T0" fmla="*/ 217 w 363"/>
                    <a:gd name="T1" fmla="*/ 0 h 368"/>
                    <a:gd name="T2" fmla="*/ 99 w 363"/>
                    <a:gd name="T3" fmla="*/ 58 h 368"/>
                    <a:gd name="T4" fmla="*/ 99 w 363"/>
                    <a:gd name="T5" fmla="*/ 58 h 368"/>
                    <a:gd name="T6" fmla="*/ 99 w 363"/>
                    <a:gd name="T7" fmla="*/ 58 h 368"/>
                    <a:gd name="T8" fmla="*/ 99 w 363"/>
                    <a:gd name="T9" fmla="*/ 6 h 368"/>
                    <a:gd name="T10" fmla="*/ 0 w 363"/>
                    <a:gd name="T11" fmla="*/ 6 h 368"/>
                    <a:gd name="T12" fmla="*/ 0 w 363"/>
                    <a:gd name="T13" fmla="*/ 368 h 368"/>
                    <a:gd name="T14" fmla="*/ 99 w 363"/>
                    <a:gd name="T15" fmla="*/ 368 h 368"/>
                    <a:gd name="T16" fmla="*/ 99 w 363"/>
                    <a:gd name="T17" fmla="*/ 162 h 368"/>
                    <a:gd name="T18" fmla="*/ 181 w 363"/>
                    <a:gd name="T19" fmla="*/ 86 h 368"/>
                    <a:gd name="T20" fmla="*/ 264 w 363"/>
                    <a:gd name="T21" fmla="*/ 162 h 368"/>
                    <a:gd name="T22" fmla="*/ 264 w 363"/>
                    <a:gd name="T23" fmla="*/ 368 h 368"/>
                    <a:gd name="T24" fmla="*/ 363 w 363"/>
                    <a:gd name="T25" fmla="*/ 368 h 368"/>
                    <a:gd name="T26" fmla="*/ 363 w 363"/>
                    <a:gd name="T27" fmla="*/ 144 h 368"/>
                    <a:gd name="T28" fmla="*/ 217 w 363"/>
                    <a:gd name="T29"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3" h="368">
                      <a:moveTo>
                        <a:pt x="217" y="0"/>
                      </a:moveTo>
                      <a:cubicBezTo>
                        <a:pt x="175" y="0"/>
                        <a:pt x="128" y="20"/>
                        <a:pt x="99" y="58"/>
                      </a:cubicBezTo>
                      <a:cubicBezTo>
                        <a:pt x="99" y="58"/>
                        <a:pt x="99" y="58"/>
                        <a:pt x="99" y="58"/>
                      </a:cubicBezTo>
                      <a:cubicBezTo>
                        <a:pt x="99" y="58"/>
                        <a:pt x="99" y="58"/>
                        <a:pt x="99" y="58"/>
                      </a:cubicBezTo>
                      <a:cubicBezTo>
                        <a:pt x="99" y="6"/>
                        <a:pt x="99" y="6"/>
                        <a:pt x="99" y="6"/>
                      </a:cubicBezTo>
                      <a:cubicBezTo>
                        <a:pt x="0" y="6"/>
                        <a:pt x="0" y="6"/>
                        <a:pt x="0" y="6"/>
                      </a:cubicBezTo>
                      <a:cubicBezTo>
                        <a:pt x="0" y="368"/>
                        <a:pt x="0" y="368"/>
                        <a:pt x="0" y="368"/>
                      </a:cubicBezTo>
                      <a:cubicBezTo>
                        <a:pt x="99" y="368"/>
                        <a:pt x="99" y="368"/>
                        <a:pt x="99" y="368"/>
                      </a:cubicBezTo>
                      <a:cubicBezTo>
                        <a:pt x="99" y="162"/>
                        <a:pt x="99" y="162"/>
                        <a:pt x="99" y="162"/>
                      </a:cubicBezTo>
                      <a:cubicBezTo>
                        <a:pt x="99" y="125"/>
                        <a:pt x="128" y="86"/>
                        <a:pt x="181" y="86"/>
                      </a:cubicBezTo>
                      <a:cubicBezTo>
                        <a:pt x="222" y="86"/>
                        <a:pt x="264" y="114"/>
                        <a:pt x="264" y="162"/>
                      </a:cubicBezTo>
                      <a:cubicBezTo>
                        <a:pt x="264" y="368"/>
                        <a:pt x="264" y="368"/>
                        <a:pt x="264" y="368"/>
                      </a:cubicBezTo>
                      <a:cubicBezTo>
                        <a:pt x="363" y="368"/>
                        <a:pt x="363" y="368"/>
                        <a:pt x="363" y="368"/>
                      </a:cubicBezTo>
                      <a:cubicBezTo>
                        <a:pt x="363" y="144"/>
                        <a:pt x="363" y="144"/>
                        <a:pt x="363" y="144"/>
                      </a:cubicBezTo>
                      <a:cubicBezTo>
                        <a:pt x="363" y="61"/>
                        <a:pt x="304" y="0"/>
                        <a:pt x="21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Freeform 99">
                  <a:extLst>
                    <a:ext uri="{FF2B5EF4-FFF2-40B4-BE49-F238E27FC236}">
                      <a16:creationId xmlns:a16="http://schemas.microsoft.com/office/drawing/2014/main" id="{F2B0256F-971E-3D41-8184-F845A26139F9}"/>
                    </a:ext>
                  </a:extLst>
                </p:cNvPr>
                <p:cNvSpPr>
                  <a:spLocks/>
                </p:cNvSpPr>
                <p:nvPr/>
              </p:nvSpPr>
              <p:spPr bwMode="auto">
                <a:xfrm>
                  <a:off x="4497" y="1929"/>
                  <a:ext cx="717" cy="643"/>
                </a:xfrm>
                <a:custGeom>
                  <a:avLst/>
                  <a:gdLst>
                    <a:gd name="T0" fmla="*/ 517 w 717"/>
                    <a:gd name="T1" fmla="*/ 0 h 643"/>
                    <a:gd name="T2" fmla="*/ 359 w 717"/>
                    <a:gd name="T3" fmla="*/ 437 h 643"/>
                    <a:gd name="T4" fmla="*/ 200 w 717"/>
                    <a:gd name="T5" fmla="*/ 0 h 643"/>
                    <a:gd name="T6" fmla="*/ 0 w 717"/>
                    <a:gd name="T7" fmla="*/ 0 h 643"/>
                    <a:gd name="T8" fmla="*/ 263 w 717"/>
                    <a:gd name="T9" fmla="*/ 643 h 643"/>
                    <a:gd name="T10" fmla="*/ 454 w 717"/>
                    <a:gd name="T11" fmla="*/ 643 h 643"/>
                    <a:gd name="T12" fmla="*/ 717 w 717"/>
                    <a:gd name="T13" fmla="*/ 0 h 643"/>
                    <a:gd name="T14" fmla="*/ 517 w 717"/>
                    <a:gd name="T15" fmla="*/ 0 h 6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643">
                      <a:moveTo>
                        <a:pt x="517" y="0"/>
                      </a:moveTo>
                      <a:lnTo>
                        <a:pt x="359" y="437"/>
                      </a:lnTo>
                      <a:lnTo>
                        <a:pt x="200" y="0"/>
                      </a:lnTo>
                      <a:lnTo>
                        <a:pt x="0" y="0"/>
                      </a:lnTo>
                      <a:lnTo>
                        <a:pt x="263" y="643"/>
                      </a:lnTo>
                      <a:lnTo>
                        <a:pt x="454" y="643"/>
                      </a:lnTo>
                      <a:lnTo>
                        <a:pt x="717" y="0"/>
                      </a:lnTo>
                      <a:lnTo>
                        <a:pt x="51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Freeform 100">
                  <a:extLst>
                    <a:ext uri="{FF2B5EF4-FFF2-40B4-BE49-F238E27FC236}">
                      <a16:creationId xmlns:a16="http://schemas.microsoft.com/office/drawing/2014/main" id="{A2D8C1CD-A8F5-5E4B-9C31-8BD4DE3950E3}"/>
                    </a:ext>
                  </a:extLst>
                </p:cNvPr>
                <p:cNvSpPr>
                  <a:spLocks noEditPoints="1"/>
                </p:cNvSpPr>
                <p:nvPr/>
              </p:nvSpPr>
              <p:spPr bwMode="auto">
                <a:xfrm>
                  <a:off x="2399" y="1918"/>
                  <a:ext cx="665" cy="665"/>
                </a:xfrm>
                <a:custGeom>
                  <a:avLst/>
                  <a:gdLst>
                    <a:gd name="T0" fmla="*/ 116 w 377"/>
                    <a:gd name="T1" fmla="*/ 115 h 374"/>
                    <a:gd name="T2" fmla="*/ 193 w 377"/>
                    <a:gd name="T3" fmla="*/ 79 h 374"/>
                    <a:gd name="T4" fmla="*/ 270 w 377"/>
                    <a:gd name="T5" fmla="*/ 130 h 374"/>
                    <a:gd name="T6" fmla="*/ 96 w 377"/>
                    <a:gd name="T7" fmla="*/ 202 h 374"/>
                    <a:gd name="T8" fmla="*/ 116 w 377"/>
                    <a:gd name="T9" fmla="*/ 115 h 374"/>
                    <a:gd name="T10" fmla="*/ 307 w 377"/>
                    <a:gd name="T11" fmla="*/ 257 h 374"/>
                    <a:gd name="T12" fmla="*/ 203 w 377"/>
                    <a:gd name="T13" fmla="*/ 295 h 374"/>
                    <a:gd name="T14" fmla="*/ 123 w 377"/>
                    <a:gd name="T15" fmla="*/ 266 h 374"/>
                    <a:gd name="T16" fmla="*/ 377 w 377"/>
                    <a:gd name="T17" fmla="*/ 160 h 374"/>
                    <a:gd name="T18" fmla="*/ 334 w 377"/>
                    <a:gd name="T19" fmla="*/ 59 h 374"/>
                    <a:gd name="T20" fmla="*/ 191 w 377"/>
                    <a:gd name="T21" fmla="*/ 0 h 374"/>
                    <a:gd name="T22" fmla="*/ 0 w 377"/>
                    <a:gd name="T23" fmla="*/ 187 h 374"/>
                    <a:gd name="T24" fmla="*/ 202 w 377"/>
                    <a:gd name="T25" fmla="*/ 374 h 374"/>
                    <a:gd name="T26" fmla="*/ 370 w 377"/>
                    <a:gd name="T27" fmla="*/ 305 h 374"/>
                    <a:gd name="T28" fmla="*/ 307 w 377"/>
                    <a:gd name="T29" fmla="*/ 25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7" h="374">
                      <a:moveTo>
                        <a:pt x="116" y="115"/>
                      </a:moveTo>
                      <a:cubicBezTo>
                        <a:pt x="133" y="92"/>
                        <a:pt x="160" y="79"/>
                        <a:pt x="193" y="79"/>
                      </a:cubicBezTo>
                      <a:cubicBezTo>
                        <a:pt x="228" y="79"/>
                        <a:pt x="256" y="100"/>
                        <a:pt x="270" y="130"/>
                      </a:cubicBezTo>
                      <a:cubicBezTo>
                        <a:pt x="96" y="202"/>
                        <a:pt x="96" y="202"/>
                        <a:pt x="96" y="202"/>
                      </a:cubicBezTo>
                      <a:cubicBezTo>
                        <a:pt x="92" y="165"/>
                        <a:pt x="101" y="136"/>
                        <a:pt x="116" y="115"/>
                      </a:cubicBezTo>
                      <a:moveTo>
                        <a:pt x="307" y="257"/>
                      </a:moveTo>
                      <a:cubicBezTo>
                        <a:pt x="265" y="287"/>
                        <a:pt x="241" y="295"/>
                        <a:pt x="203" y="295"/>
                      </a:cubicBezTo>
                      <a:cubicBezTo>
                        <a:pt x="169" y="295"/>
                        <a:pt x="142" y="284"/>
                        <a:pt x="123" y="266"/>
                      </a:cubicBezTo>
                      <a:cubicBezTo>
                        <a:pt x="377" y="160"/>
                        <a:pt x="377" y="160"/>
                        <a:pt x="377" y="160"/>
                      </a:cubicBezTo>
                      <a:cubicBezTo>
                        <a:pt x="371" y="121"/>
                        <a:pt x="357" y="86"/>
                        <a:pt x="334" y="59"/>
                      </a:cubicBezTo>
                      <a:cubicBezTo>
                        <a:pt x="300" y="21"/>
                        <a:pt x="251" y="0"/>
                        <a:pt x="191" y="0"/>
                      </a:cubicBezTo>
                      <a:cubicBezTo>
                        <a:pt x="82" y="0"/>
                        <a:pt x="0" y="81"/>
                        <a:pt x="0" y="187"/>
                      </a:cubicBezTo>
                      <a:cubicBezTo>
                        <a:pt x="0" y="296"/>
                        <a:pt x="82" y="374"/>
                        <a:pt x="202" y="374"/>
                      </a:cubicBezTo>
                      <a:cubicBezTo>
                        <a:pt x="269" y="374"/>
                        <a:pt x="338" y="342"/>
                        <a:pt x="370" y="305"/>
                      </a:cubicBezTo>
                      <a:lnTo>
                        <a:pt x="307" y="2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Freeform 101">
                  <a:extLst>
                    <a:ext uri="{FF2B5EF4-FFF2-40B4-BE49-F238E27FC236}">
                      <a16:creationId xmlns:a16="http://schemas.microsoft.com/office/drawing/2014/main" id="{7137EA60-08F4-2842-B77C-79D28EBD9B4B}"/>
                    </a:ext>
                  </a:extLst>
                </p:cNvPr>
                <p:cNvSpPr>
                  <a:spLocks/>
                </p:cNvSpPr>
                <p:nvPr/>
              </p:nvSpPr>
              <p:spPr bwMode="auto">
                <a:xfrm>
                  <a:off x="1806" y="1737"/>
                  <a:ext cx="575" cy="835"/>
                </a:xfrm>
                <a:custGeom>
                  <a:avLst/>
                  <a:gdLst>
                    <a:gd name="T0" fmla="*/ 575 w 575"/>
                    <a:gd name="T1" fmla="*/ 673 h 835"/>
                    <a:gd name="T2" fmla="*/ 178 w 575"/>
                    <a:gd name="T3" fmla="*/ 673 h 835"/>
                    <a:gd name="T4" fmla="*/ 178 w 575"/>
                    <a:gd name="T5" fmla="*/ 0 h 835"/>
                    <a:gd name="T6" fmla="*/ 0 w 575"/>
                    <a:gd name="T7" fmla="*/ 0 h 835"/>
                    <a:gd name="T8" fmla="*/ 0 w 575"/>
                    <a:gd name="T9" fmla="*/ 835 h 835"/>
                    <a:gd name="T10" fmla="*/ 575 w 575"/>
                    <a:gd name="T11" fmla="*/ 835 h 835"/>
                    <a:gd name="T12" fmla="*/ 575 w 575"/>
                    <a:gd name="T13" fmla="*/ 673 h 835"/>
                  </a:gdLst>
                  <a:ahLst/>
                  <a:cxnLst>
                    <a:cxn ang="0">
                      <a:pos x="T0" y="T1"/>
                    </a:cxn>
                    <a:cxn ang="0">
                      <a:pos x="T2" y="T3"/>
                    </a:cxn>
                    <a:cxn ang="0">
                      <a:pos x="T4" y="T5"/>
                    </a:cxn>
                    <a:cxn ang="0">
                      <a:pos x="T6" y="T7"/>
                    </a:cxn>
                    <a:cxn ang="0">
                      <a:pos x="T8" y="T9"/>
                    </a:cxn>
                    <a:cxn ang="0">
                      <a:pos x="T10" y="T11"/>
                    </a:cxn>
                    <a:cxn ang="0">
                      <a:pos x="T12" y="T13"/>
                    </a:cxn>
                  </a:cxnLst>
                  <a:rect l="0" t="0" r="r" b="b"/>
                  <a:pathLst>
                    <a:path w="575" h="835">
                      <a:moveTo>
                        <a:pt x="575" y="673"/>
                      </a:moveTo>
                      <a:lnTo>
                        <a:pt x="178" y="673"/>
                      </a:lnTo>
                      <a:lnTo>
                        <a:pt x="178" y="0"/>
                      </a:lnTo>
                      <a:lnTo>
                        <a:pt x="0" y="0"/>
                      </a:lnTo>
                      <a:lnTo>
                        <a:pt x="0" y="835"/>
                      </a:lnTo>
                      <a:lnTo>
                        <a:pt x="575" y="835"/>
                      </a:lnTo>
                      <a:lnTo>
                        <a:pt x="575" y="6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Freeform 102">
                  <a:extLst>
                    <a:ext uri="{FF2B5EF4-FFF2-40B4-BE49-F238E27FC236}">
                      <a16:creationId xmlns:a16="http://schemas.microsoft.com/office/drawing/2014/main" id="{94BBE9BC-2EDD-E949-9A2F-C5079253E547}"/>
                    </a:ext>
                  </a:extLst>
                </p:cNvPr>
                <p:cNvSpPr>
                  <a:spLocks noEditPoints="1"/>
                </p:cNvSpPr>
                <p:nvPr/>
              </p:nvSpPr>
              <p:spPr bwMode="auto">
                <a:xfrm>
                  <a:off x="5187" y="1918"/>
                  <a:ext cx="685" cy="665"/>
                </a:xfrm>
                <a:custGeom>
                  <a:avLst/>
                  <a:gdLst>
                    <a:gd name="T0" fmla="*/ 193 w 388"/>
                    <a:gd name="T1" fmla="*/ 85 h 374"/>
                    <a:gd name="T2" fmla="*/ 97 w 388"/>
                    <a:gd name="T3" fmla="*/ 187 h 374"/>
                    <a:gd name="T4" fmla="*/ 194 w 388"/>
                    <a:gd name="T5" fmla="*/ 289 h 374"/>
                    <a:gd name="T6" fmla="*/ 290 w 388"/>
                    <a:gd name="T7" fmla="*/ 187 h 374"/>
                    <a:gd name="T8" fmla="*/ 193 w 388"/>
                    <a:gd name="T9" fmla="*/ 85 h 374"/>
                    <a:gd name="T10" fmla="*/ 193 w 388"/>
                    <a:gd name="T11" fmla="*/ 374 h 374"/>
                    <a:gd name="T12" fmla="*/ 0 w 388"/>
                    <a:gd name="T13" fmla="*/ 187 h 374"/>
                    <a:gd name="T14" fmla="*/ 194 w 388"/>
                    <a:gd name="T15" fmla="*/ 0 h 374"/>
                    <a:gd name="T16" fmla="*/ 388 w 388"/>
                    <a:gd name="T17" fmla="*/ 187 h 374"/>
                    <a:gd name="T18" fmla="*/ 193 w 388"/>
                    <a:gd name="T19"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8" h="374">
                      <a:moveTo>
                        <a:pt x="193" y="85"/>
                      </a:moveTo>
                      <a:cubicBezTo>
                        <a:pt x="138" y="85"/>
                        <a:pt x="97" y="127"/>
                        <a:pt x="97" y="187"/>
                      </a:cubicBezTo>
                      <a:cubicBezTo>
                        <a:pt x="97" y="244"/>
                        <a:pt x="140" y="289"/>
                        <a:pt x="194" y="289"/>
                      </a:cubicBezTo>
                      <a:cubicBezTo>
                        <a:pt x="250" y="289"/>
                        <a:pt x="290" y="246"/>
                        <a:pt x="290" y="187"/>
                      </a:cubicBezTo>
                      <a:cubicBezTo>
                        <a:pt x="290" y="130"/>
                        <a:pt x="248" y="85"/>
                        <a:pt x="193" y="85"/>
                      </a:cubicBezTo>
                      <a:moveTo>
                        <a:pt x="193" y="374"/>
                      </a:moveTo>
                      <a:cubicBezTo>
                        <a:pt x="85" y="374"/>
                        <a:pt x="0" y="293"/>
                        <a:pt x="0" y="187"/>
                      </a:cubicBezTo>
                      <a:cubicBezTo>
                        <a:pt x="0" y="82"/>
                        <a:pt x="85" y="0"/>
                        <a:pt x="194" y="0"/>
                      </a:cubicBezTo>
                      <a:cubicBezTo>
                        <a:pt x="303" y="0"/>
                        <a:pt x="388" y="81"/>
                        <a:pt x="388" y="187"/>
                      </a:cubicBezTo>
                      <a:cubicBezTo>
                        <a:pt x="388" y="292"/>
                        <a:pt x="302" y="374"/>
                        <a:pt x="193" y="37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Freeform 103">
                  <a:extLst>
                    <a:ext uri="{FF2B5EF4-FFF2-40B4-BE49-F238E27FC236}">
                      <a16:creationId xmlns:a16="http://schemas.microsoft.com/office/drawing/2014/main" id="{953B4B42-4D29-4949-AC9C-45013986EECD}"/>
                    </a:ext>
                  </a:extLst>
                </p:cNvPr>
                <p:cNvSpPr>
                  <a:spLocks noEditPoints="1"/>
                </p:cNvSpPr>
                <p:nvPr/>
              </p:nvSpPr>
              <p:spPr bwMode="auto">
                <a:xfrm>
                  <a:off x="3839" y="1918"/>
                  <a:ext cx="685" cy="665"/>
                </a:xfrm>
                <a:custGeom>
                  <a:avLst/>
                  <a:gdLst>
                    <a:gd name="T0" fmla="*/ 193 w 388"/>
                    <a:gd name="T1" fmla="*/ 85 h 374"/>
                    <a:gd name="T2" fmla="*/ 98 w 388"/>
                    <a:gd name="T3" fmla="*/ 187 h 374"/>
                    <a:gd name="T4" fmla="*/ 195 w 388"/>
                    <a:gd name="T5" fmla="*/ 289 h 374"/>
                    <a:gd name="T6" fmla="*/ 290 w 388"/>
                    <a:gd name="T7" fmla="*/ 187 h 374"/>
                    <a:gd name="T8" fmla="*/ 193 w 388"/>
                    <a:gd name="T9" fmla="*/ 85 h 374"/>
                    <a:gd name="T10" fmla="*/ 193 w 388"/>
                    <a:gd name="T11" fmla="*/ 374 h 374"/>
                    <a:gd name="T12" fmla="*/ 0 w 388"/>
                    <a:gd name="T13" fmla="*/ 187 h 374"/>
                    <a:gd name="T14" fmla="*/ 195 w 388"/>
                    <a:gd name="T15" fmla="*/ 0 h 374"/>
                    <a:gd name="T16" fmla="*/ 388 w 388"/>
                    <a:gd name="T17" fmla="*/ 187 h 374"/>
                    <a:gd name="T18" fmla="*/ 193 w 388"/>
                    <a:gd name="T19"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8" h="374">
                      <a:moveTo>
                        <a:pt x="193" y="85"/>
                      </a:moveTo>
                      <a:cubicBezTo>
                        <a:pt x="138" y="85"/>
                        <a:pt x="98" y="127"/>
                        <a:pt x="98" y="187"/>
                      </a:cubicBezTo>
                      <a:cubicBezTo>
                        <a:pt x="98" y="244"/>
                        <a:pt x="140" y="289"/>
                        <a:pt x="195" y="289"/>
                      </a:cubicBezTo>
                      <a:cubicBezTo>
                        <a:pt x="250" y="289"/>
                        <a:pt x="290" y="246"/>
                        <a:pt x="290" y="187"/>
                      </a:cubicBezTo>
                      <a:cubicBezTo>
                        <a:pt x="290" y="130"/>
                        <a:pt x="248" y="85"/>
                        <a:pt x="193" y="85"/>
                      </a:cubicBezTo>
                      <a:moveTo>
                        <a:pt x="193" y="374"/>
                      </a:moveTo>
                      <a:cubicBezTo>
                        <a:pt x="85" y="374"/>
                        <a:pt x="0" y="293"/>
                        <a:pt x="0" y="187"/>
                      </a:cubicBezTo>
                      <a:cubicBezTo>
                        <a:pt x="0" y="82"/>
                        <a:pt x="85" y="0"/>
                        <a:pt x="195" y="0"/>
                      </a:cubicBezTo>
                      <a:cubicBezTo>
                        <a:pt x="303" y="0"/>
                        <a:pt x="388" y="81"/>
                        <a:pt x="388" y="187"/>
                      </a:cubicBezTo>
                      <a:cubicBezTo>
                        <a:pt x="388" y="292"/>
                        <a:pt x="302" y="374"/>
                        <a:pt x="193" y="37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8" name="Group 32">
                <a:extLst>
                  <a:ext uri="{FF2B5EF4-FFF2-40B4-BE49-F238E27FC236}">
                    <a16:creationId xmlns:a16="http://schemas.microsoft.com/office/drawing/2014/main" id="{D004FC3D-D608-4B40-9FA7-94CAD869F753}"/>
                  </a:ext>
                </a:extLst>
              </p:cNvPr>
              <p:cNvGrpSpPr>
                <a:grpSpLocks noChangeAspect="1"/>
              </p:cNvGrpSpPr>
              <p:nvPr/>
            </p:nvGrpSpPr>
            <p:grpSpPr bwMode="auto">
              <a:xfrm>
                <a:off x="2903345" y="5065559"/>
                <a:ext cx="870452" cy="365034"/>
                <a:chOff x="1806" y="1306"/>
                <a:chExt cx="4066" cy="1704"/>
              </a:xfrm>
              <a:solidFill>
                <a:schemeClr val="tx2"/>
              </a:solidFill>
            </p:grpSpPr>
            <p:sp>
              <p:nvSpPr>
                <p:cNvPr id="621" name="Freeform 33">
                  <a:extLst>
                    <a:ext uri="{FF2B5EF4-FFF2-40B4-BE49-F238E27FC236}">
                      <a16:creationId xmlns:a16="http://schemas.microsoft.com/office/drawing/2014/main" id="{DF8FFA68-A963-D14E-B06B-8DE0E7DBD691}"/>
                    </a:ext>
                  </a:extLst>
                </p:cNvPr>
                <p:cNvSpPr>
                  <a:spLocks noEditPoints="1"/>
                </p:cNvSpPr>
                <p:nvPr/>
              </p:nvSpPr>
              <p:spPr bwMode="auto">
                <a:xfrm>
                  <a:off x="1806" y="1306"/>
                  <a:ext cx="1391" cy="402"/>
                </a:xfrm>
                <a:custGeom>
                  <a:avLst/>
                  <a:gdLst>
                    <a:gd name="T0" fmla="*/ 1304 w 1391"/>
                    <a:gd name="T1" fmla="*/ 315 h 402"/>
                    <a:gd name="T2" fmla="*/ 87 w 1391"/>
                    <a:gd name="T3" fmla="*/ 315 h 402"/>
                    <a:gd name="T4" fmla="*/ 87 w 1391"/>
                    <a:gd name="T5" fmla="*/ 89 h 402"/>
                    <a:gd name="T6" fmla="*/ 1304 w 1391"/>
                    <a:gd name="T7" fmla="*/ 89 h 402"/>
                    <a:gd name="T8" fmla="*/ 1304 w 1391"/>
                    <a:gd name="T9" fmla="*/ 315 h 402"/>
                    <a:gd name="T10" fmla="*/ 1304 w 1391"/>
                    <a:gd name="T11" fmla="*/ 315 h 402"/>
                    <a:gd name="T12" fmla="*/ 1391 w 1391"/>
                    <a:gd name="T13" fmla="*/ 0 h 402"/>
                    <a:gd name="T14" fmla="*/ 0 w 1391"/>
                    <a:gd name="T15" fmla="*/ 0 h 402"/>
                    <a:gd name="T16" fmla="*/ 0 w 1391"/>
                    <a:gd name="T17" fmla="*/ 402 h 402"/>
                    <a:gd name="T18" fmla="*/ 1391 w 1391"/>
                    <a:gd name="T19" fmla="*/ 402 h 402"/>
                    <a:gd name="T20" fmla="*/ 1391 w 1391"/>
                    <a:gd name="T2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1" h="402">
                      <a:moveTo>
                        <a:pt x="1304" y="315"/>
                      </a:moveTo>
                      <a:lnTo>
                        <a:pt x="87" y="315"/>
                      </a:lnTo>
                      <a:lnTo>
                        <a:pt x="87" y="89"/>
                      </a:lnTo>
                      <a:lnTo>
                        <a:pt x="1304" y="89"/>
                      </a:lnTo>
                      <a:lnTo>
                        <a:pt x="1304" y="315"/>
                      </a:lnTo>
                      <a:lnTo>
                        <a:pt x="1304" y="315"/>
                      </a:lnTo>
                      <a:close/>
                      <a:moveTo>
                        <a:pt x="1391" y="0"/>
                      </a:moveTo>
                      <a:lnTo>
                        <a:pt x="0" y="0"/>
                      </a:lnTo>
                      <a:lnTo>
                        <a:pt x="0" y="402"/>
                      </a:lnTo>
                      <a:lnTo>
                        <a:pt x="1391" y="402"/>
                      </a:lnTo>
                      <a:lnTo>
                        <a:pt x="139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Freeform 34">
                  <a:extLst>
                    <a:ext uri="{FF2B5EF4-FFF2-40B4-BE49-F238E27FC236}">
                      <a16:creationId xmlns:a16="http://schemas.microsoft.com/office/drawing/2014/main" id="{8E088320-0F61-6C4D-ADE0-A936F3B2C031}"/>
                    </a:ext>
                  </a:extLst>
                </p:cNvPr>
                <p:cNvSpPr>
                  <a:spLocks/>
                </p:cNvSpPr>
                <p:nvPr/>
              </p:nvSpPr>
              <p:spPr bwMode="auto">
                <a:xfrm>
                  <a:off x="1806" y="1970"/>
                  <a:ext cx="330" cy="400"/>
                </a:xfrm>
                <a:custGeom>
                  <a:avLst/>
                  <a:gdLst>
                    <a:gd name="T0" fmla="*/ 87 w 330"/>
                    <a:gd name="T1" fmla="*/ 400 h 400"/>
                    <a:gd name="T2" fmla="*/ 0 w 330"/>
                    <a:gd name="T3" fmla="*/ 400 h 400"/>
                    <a:gd name="T4" fmla="*/ 0 w 330"/>
                    <a:gd name="T5" fmla="*/ 0 h 400"/>
                    <a:gd name="T6" fmla="*/ 87 w 330"/>
                    <a:gd name="T7" fmla="*/ 0 h 400"/>
                    <a:gd name="T8" fmla="*/ 87 w 330"/>
                    <a:gd name="T9" fmla="*/ 157 h 400"/>
                    <a:gd name="T10" fmla="*/ 242 w 330"/>
                    <a:gd name="T11" fmla="*/ 157 h 400"/>
                    <a:gd name="T12" fmla="*/ 242 w 330"/>
                    <a:gd name="T13" fmla="*/ 0 h 400"/>
                    <a:gd name="T14" fmla="*/ 330 w 330"/>
                    <a:gd name="T15" fmla="*/ 0 h 400"/>
                    <a:gd name="T16" fmla="*/ 330 w 330"/>
                    <a:gd name="T17" fmla="*/ 400 h 400"/>
                    <a:gd name="T18" fmla="*/ 242 w 330"/>
                    <a:gd name="T19" fmla="*/ 400 h 400"/>
                    <a:gd name="T20" fmla="*/ 242 w 330"/>
                    <a:gd name="T21" fmla="*/ 233 h 400"/>
                    <a:gd name="T22" fmla="*/ 87 w 330"/>
                    <a:gd name="T23" fmla="*/ 233 h 400"/>
                    <a:gd name="T24" fmla="*/ 87 w 330"/>
                    <a:gd name="T2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400">
                      <a:moveTo>
                        <a:pt x="87" y="400"/>
                      </a:moveTo>
                      <a:lnTo>
                        <a:pt x="0" y="400"/>
                      </a:lnTo>
                      <a:lnTo>
                        <a:pt x="0" y="0"/>
                      </a:lnTo>
                      <a:lnTo>
                        <a:pt x="87" y="0"/>
                      </a:lnTo>
                      <a:lnTo>
                        <a:pt x="87" y="157"/>
                      </a:lnTo>
                      <a:lnTo>
                        <a:pt x="242" y="157"/>
                      </a:lnTo>
                      <a:lnTo>
                        <a:pt x="242" y="0"/>
                      </a:lnTo>
                      <a:lnTo>
                        <a:pt x="330" y="0"/>
                      </a:lnTo>
                      <a:lnTo>
                        <a:pt x="330" y="400"/>
                      </a:lnTo>
                      <a:lnTo>
                        <a:pt x="242" y="400"/>
                      </a:lnTo>
                      <a:lnTo>
                        <a:pt x="242" y="233"/>
                      </a:lnTo>
                      <a:lnTo>
                        <a:pt x="87" y="233"/>
                      </a:lnTo>
                      <a:lnTo>
                        <a:pt x="87" y="4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Freeform 35">
                  <a:extLst>
                    <a:ext uri="{FF2B5EF4-FFF2-40B4-BE49-F238E27FC236}">
                      <a16:creationId xmlns:a16="http://schemas.microsoft.com/office/drawing/2014/main" id="{6AC8FB0D-B611-5D44-99BB-86F61F8CC2C4}"/>
                    </a:ext>
                  </a:extLst>
                </p:cNvPr>
                <p:cNvSpPr>
                  <a:spLocks/>
                </p:cNvSpPr>
                <p:nvPr/>
              </p:nvSpPr>
              <p:spPr bwMode="auto">
                <a:xfrm>
                  <a:off x="1806" y="1970"/>
                  <a:ext cx="330" cy="400"/>
                </a:xfrm>
                <a:custGeom>
                  <a:avLst/>
                  <a:gdLst>
                    <a:gd name="T0" fmla="*/ 87 w 330"/>
                    <a:gd name="T1" fmla="*/ 400 h 400"/>
                    <a:gd name="T2" fmla="*/ 0 w 330"/>
                    <a:gd name="T3" fmla="*/ 400 h 400"/>
                    <a:gd name="T4" fmla="*/ 0 w 330"/>
                    <a:gd name="T5" fmla="*/ 0 h 400"/>
                    <a:gd name="T6" fmla="*/ 87 w 330"/>
                    <a:gd name="T7" fmla="*/ 0 h 400"/>
                    <a:gd name="T8" fmla="*/ 87 w 330"/>
                    <a:gd name="T9" fmla="*/ 157 h 400"/>
                    <a:gd name="T10" fmla="*/ 242 w 330"/>
                    <a:gd name="T11" fmla="*/ 157 h 400"/>
                    <a:gd name="T12" fmla="*/ 242 w 330"/>
                    <a:gd name="T13" fmla="*/ 0 h 400"/>
                    <a:gd name="T14" fmla="*/ 330 w 330"/>
                    <a:gd name="T15" fmla="*/ 0 h 400"/>
                    <a:gd name="T16" fmla="*/ 330 w 330"/>
                    <a:gd name="T17" fmla="*/ 400 h 400"/>
                    <a:gd name="T18" fmla="*/ 242 w 330"/>
                    <a:gd name="T19" fmla="*/ 400 h 400"/>
                    <a:gd name="T20" fmla="*/ 242 w 330"/>
                    <a:gd name="T21" fmla="*/ 233 h 400"/>
                    <a:gd name="T22" fmla="*/ 87 w 330"/>
                    <a:gd name="T23" fmla="*/ 233 h 400"/>
                    <a:gd name="T24" fmla="*/ 87 w 330"/>
                    <a:gd name="T2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400">
                      <a:moveTo>
                        <a:pt x="87" y="400"/>
                      </a:moveTo>
                      <a:lnTo>
                        <a:pt x="0" y="400"/>
                      </a:lnTo>
                      <a:lnTo>
                        <a:pt x="0" y="0"/>
                      </a:lnTo>
                      <a:lnTo>
                        <a:pt x="87" y="0"/>
                      </a:lnTo>
                      <a:lnTo>
                        <a:pt x="87" y="157"/>
                      </a:lnTo>
                      <a:lnTo>
                        <a:pt x="242" y="157"/>
                      </a:lnTo>
                      <a:lnTo>
                        <a:pt x="242" y="0"/>
                      </a:lnTo>
                      <a:lnTo>
                        <a:pt x="330" y="0"/>
                      </a:lnTo>
                      <a:lnTo>
                        <a:pt x="330" y="400"/>
                      </a:lnTo>
                      <a:lnTo>
                        <a:pt x="242" y="400"/>
                      </a:lnTo>
                      <a:lnTo>
                        <a:pt x="242" y="233"/>
                      </a:lnTo>
                      <a:lnTo>
                        <a:pt x="87" y="233"/>
                      </a:lnTo>
                      <a:lnTo>
                        <a:pt x="87" y="400"/>
                      </a:lnTo>
                    </a:path>
                  </a:pathLst>
                </a:cu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Freeform 36">
                  <a:extLst>
                    <a:ext uri="{FF2B5EF4-FFF2-40B4-BE49-F238E27FC236}">
                      <a16:creationId xmlns:a16="http://schemas.microsoft.com/office/drawing/2014/main" id="{CE016BB2-1700-344B-86A0-09F491BF70DB}"/>
                    </a:ext>
                  </a:extLst>
                </p:cNvPr>
                <p:cNvSpPr>
                  <a:spLocks noEditPoints="1"/>
                </p:cNvSpPr>
                <p:nvPr/>
              </p:nvSpPr>
              <p:spPr bwMode="auto">
                <a:xfrm>
                  <a:off x="2185" y="2078"/>
                  <a:ext cx="263" cy="299"/>
                </a:xfrm>
                <a:custGeom>
                  <a:avLst/>
                  <a:gdLst>
                    <a:gd name="T0" fmla="*/ 46 w 149"/>
                    <a:gd name="T1" fmla="*/ 66 h 169"/>
                    <a:gd name="T2" fmla="*/ 105 w 149"/>
                    <a:gd name="T3" fmla="*/ 66 h 169"/>
                    <a:gd name="T4" fmla="*/ 78 w 149"/>
                    <a:gd name="T5" fmla="*/ 38 h 169"/>
                    <a:gd name="T6" fmla="*/ 46 w 149"/>
                    <a:gd name="T7" fmla="*/ 66 h 169"/>
                    <a:gd name="T8" fmla="*/ 84 w 149"/>
                    <a:gd name="T9" fmla="*/ 169 h 169"/>
                    <a:gd name="T10" fmla="*/ 0 w 149"/>
                    <a:gd name="T11" fmla="*/ 85 h 169"/>
                    <a:gd name="T12" fmla="*/ 77 w 149"/>
                    <a:gd name="T13" fmla="*/ 0 h 169"/>
                    <a:gd name="T14" fmla="*/ 149 w 149"/>
                    <a:gd name="T15" fmla="*/ 81 h 169"/>
                    <a:gd name="T16" fmla="*/ 149 w 149"/>
                    <a:gd name="T17" fmla="*/ 99 h 169"/>
                    <a:gd name="T18" fmla="*/ 46 w 149"/>
                    <a:gd name="T19" fmla="*/ 99 h 169"/>
                    <a:gd name="T20" fmla="*/ 91 w 149"/>
                    <a:gd name="T21" fmla="*/ 130 h 169"/>
                    <a:gd name="T22" fmla="*/ 136 w 149"/>
                    <a:gd name="T23" fmla="*/ 117 h 169"/>
                    <a:gd name="T24" fmla="*/ 138 w 149"/>
                    <a:gd name="T25" fmla="*/ 117 h 169"/>
                    <a:gd name="T26" fmla="*/ 138 w 149"/>
                    <a:gd name="T27" fmla="*/ 155 h 169"/>
                    <a:gd name="T28" fmla="*/ 84 w 149"/>
                    <a:gd name="T29"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69">
                      <a:moveTo>
                        <a:pt x="46" y="66"/>
                      </a:moveTo>
                      <a:cubicBezTo>
                        <a:pt x="105" y="66"/>
                        <a:pt x="105" y="66"/>
                        <a:pt x="105" y="66"/>
                      </a:cubicBezTo>
                      <a:cubicBezTo>
                        <a:pt x="104" y="49"/>
                        <a:pt x="97" y="38"/>
                        <a:pt x="78" y="38"/>
                      </a:cubicBezTo>
                      <a:cubicBezTo>
                        <a:pt x="63" y="38"/>
                        <a:pt x="51" y="44"/>
                        <a:pt x="46" y="66"/>
                      </a:cubicBezTo>
                      <a:close/>
                      <a:moveTo>
                        <a:pt x="84" y="169"/>
                      </a:moveTo>
                      <a:cubicBezTo>
                        <a:pt x="34" y="169"/>
                        <a:pt x="0" y="137"/>
                        <a:pt x="0" y="85"/>
                      </a:cubicBezTo>
                      <a:cubicBezTo>
                        <a:pt x="0" y="35"/>
                        <a:pt x="33" y="0"/>
                        <a:pt x="77" y="0"/>
                      </a:cubicBezTo>
                      <a:cubicBezTo>
                        <a:pt x="125" y="0"/>
                        <a:pt x="149" y="32"/>
                        <a:pt x="149" y="81"/>
                      </a:cubicBezTo>
                      <a:cubicBezTo>
                        <a:pt x="149" y="99"/>
                        <a:pt x="149" y="99"/>
                        <a:pt x="149" y="99"/>
                      </a:cubicBezTo>
                      <a:cubicBezTo>
                        <a:pt x="46" y="99"/>
                        <a:pt x="46" y="99"/>
                        <a:pt x="46" y="99"/>
                      </a:cubicBezTo>
                      <a:cubicBezTo>
                        <a:pt x="52" y="124"/>
                        <a:pt x="72" y="130"/>
                        <a:pt x="91" y="130"/>
                      </a:cubicBezTo>
                      <a:cubicBezTo>
                        <a:pt x="108" y="130"/>
                        <a:pt x="121" y="127"/>
                        <a:pt x="136" y="117"/>
                      </a:cubicBezTo>
                      <a:cubicBezTo>
                        <a:pt x="138" y="117"/>
                        <a:pt x="138" y="117"/>
                        <a:pt x="138" y="117"/>
                      </a:cubicBezTo>
                      <a:cubicBezTo>
                        <a:pt x="138" y="155"/>
                        <a:pt x="138" y="155"/>
                        <a:pt x="138" y="155"/>
                      </a:cubicBezTo>
                      <a:cubicBezTo>
                        <a:pt x="125" y="164"/>
                        <a:pt x="106" y="169"/>
                        <a:pt x="84" y="16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Freeform 37">
                  <a:extLst>
                    <a:ext uri="{FF2B5EF4-FFF2-40B4-BE49-F238E27FC236}">
                      <a16:creationId xmlns:a16="http://schemas.microsoft.com/office/drawing/2014/main" id="{E1A14D29-B7A4-494C-B959-13096F6A3AC7}"/>
                    </a:ext>
                  </a:extLst>
                </p:cNvPr>
                <p:cNvSpPr>
                  <a:spLocks/>
                </p:cNvSpPr>
                <p:nvPr/>
              </p:nvSpPr>
              <p:spPr bwMode="auto">
                <a:xfrm>
                  <a:off x="2468" y="2085"/>
                  <a:ext cx="416" cy="285"/>
                </a:xfrm>
                <a:custGeom>
                  <a:avLst/>
                  <a:gdLst>
                    <a:gd name="T0" fmla="*/ 208 w 416"/>
                    <a:gd name="T1" fmla="*/ 117 h 285"/>
                    <a:gd name="T2" fmla="*/ 162 w 416"/>
                    <a:gd name="T3" fmla="*/ 285 h 285"/>
                    <a:gd name="T4" fmla="*/ 86 w 416"/>
                    <a:gd name="T5" fmla="*/ 285 h 285"/>
                    <a:gd name="T6" fmla="*/ 0 w 416"/>
                    <a:gd name="T7" fmla="*/ 3 h 285"/>
                    <a:gd name="T8" fmla="*/ 0 w 416"/>
                    <a:gd name="T9" fmla="*/ 0 h 285"/>
                    <a:gd name="T10" fmla="*/ 83 w 416"/>
                    <a:gd name="T11" fmla="*/ 0 h 285"/>
                    <a:gd name="T12" fmla="*/ 130 w 416"/>
                    <a:gd name="T13" fmla="*/ 168 h 285"/>
                    <a:gd name="T14" fmla="*/ 175 w 416"/>
                    <a:gd name="T15" fmla="*/ 0 h 285"/>
                    <a:gd name="T16" fmla="*/ 243 w 416"/>
                    <a:gd name="T17" fmla="*/ 0 h 285"/>
                    <a:gd name="T18" fmla="*/ 287 w 416"/>
                    <a:gd name="T19" fmla="*/ 168 h 285"/>
                    <a:gd name="T20" fmla="*/ 337 w 416"/>
                    <a:gd name="T21" fmla="*/ 0 h 285"/>
                    <a:gd name="T22" fmla="*/ 416 w 416"/>
                    <a:gd name="T23" fmla="*/ 0 h 285"/>
                    <a:gd name="T24" fmla="*/ 416 w 416"/>
                    <a:gd name="T25" fmla="*/ 3 h 285"/>
                    <a:gd name="T26" fmla="*/ 330 w 416"/>
                    <a:gd name="T27" fmla="*/ 285 h 285"/>
                    <a:gd name="T28" fmla="*/ 254 w 416"/>
                    <a:gd name="T29" fmla="*/ 285 h 285"/>
                    <a:gd name="T30" fmla="*/ 208 w 416"/>
                    <a:gd name="T31" fmla="*/ 11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285">
                      <a:moveTo>
                        <a:pt x="208" y="117"/>
                      </a:moveTo>
                      <a:lnTo>
                        <a:pt x="162" y="285"/>
                      </a:lnTo>
                      <a:lnTo>
                        <a:pt x="86" y="285"/>
                      </a:lnTo>
                      <a:lnTo>
                        <a:pt x="0" y="3"/>
                      </a:lnTo>
                      <a:lnTo>
                        <a:pt x="0" y="0"/>
                      </a:lnTo>
                      <a:lnTo>
                        <a:pt x="83" y="0"/>
                      </a:lnTo>
                      <a:lnTo>
                        <a:pt x="130" y="168"/>
                      </a:lnTo>
                      <a:lnTo>
                        <a:pt x="175" y="0"/>
                      </a:lnTo>
                      <a:lnTo>
                        <a:pt x="243" y="0"/>
                      </a:lnTo>
                      <a:lnTo>
                        <a:pt x="287" y="168"/>
                      </a:lnTo>
                      <a:lnTo>
                        <a:pt x="337" y="0"/>
                      </a:lnTo>
                      <a:lnTo>
                        <a:pt x="416" y="0"/>
                      </a:lnTo>
                      <a:lnTo>
                        <a:pt x="416" y="3"/>
                      </a:lnTo>
                      <a:lnTo>
                        <a:pt x="330" y="285"/>
                      </a:lnTo>
                      <a:lnTo>
                        <a:pt x="254" y="285"/>
                      </a:lnTo>
                      <a:lnTo>
                        <a:pt x="208" y="1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Freeform 38">
                  <a:extLst>
                    <a:ext uri="{FF2B5EF4-FFF2-40B4-BE49-F238E27FC236}">
                      <a16:creationId xmlns:a16="http://schemas.microsoft.com/office/drawing/2014/main" id="{27796341-F8F7-8548-A369-71CDDC454402}"/>
                    </a:ext>
                  </a:extLst>
                </p:cNvPr>
                <p:cNvSpPr>
                  <a:spLocks/>
                </p:cNvSpPr>
                <p:nvPr/>
              </p:nvSpPr>
              <p:spPr bwMode="auto">
                <a:xfrm>
                  <a:off x="2468" y="2085"/>
                  <a:ext cx="416" cy="285"/>
                </a:xfrm>
                <a:custGeom>
                  <a:avLst/>
                  <a:gdLst>
                    <a:gd name="T0" fmla="*/ 208 w 416"/>
                    <a:gd name="T1" fmla="*/ 117 h 285"/>
                    <a:gd name="T2" fmla="*/ 162 w 416"/>
                    <a:gd name="T3" fmla="*/ 285 h 285"/>
                    <a:gd name="T4" fmla="*/ 86 w 416"/>
                    <a:gd name="T5" fmla="*/ 285 h 285"/>
                    <a:gd name="T6" fmla="*/ 0 w 416"/>
                    <a:gd name="T7" fmla="*/ 3 h 285"/>
                    <a:gd name="T8" fmla="*/ 0 w 416"/>
                    <a:gd name="T9" fmla="*/ 0 h 285"/>
                    <a:gd name="T10" fmla="*/ 83 w 416"/>
                    <a:gd name="T11" fmla="*/ 0 h 285"/>
                    <a:gd name="T12" fmla="*/ 130 w 416"/>
                    <a:gd name="T13" fmla="*/ 168 h 285"/>
                    <a:gd name="T14" fmla="*/ 175 w 416"/>
                    <a:gd name="T15" fmla="*/ 0 h 285"/>
                    <a:gd name="T16" fmla="*/ 243 w 416"/>
                    <a:gd name="T17" fmla="*/ 0 h 285"/>
                    <a:gd name="T18" fmla="*/ 287 w 416"/>
                    <a:gd name="T19" fmla="*/ 168 h 285"/>
                    <a:gd name="T20" fmla="*/ 337 w 416"/>
                    <a:gd name="T21" fmla="*/ 0 h 285"/>
                    <a:gd name="T22" fmla="*/ 416 w 416"/>
                    <a:gd name="T23" fmla="*/ 0 h 285"/>
                    <a:gd name="T24" fmla="*/ 416 w 416"/>
                    <a:gd name="T25" fmla="*/ 3 h 285"/>
                    <a:gd name="T26" fmla="*/ 330 w 416"/>
                    <a:gd name="T27" fmla="*/ 285 h 285"/>
                    <a:gd name="T28" fmla="*/ 254 w 416"/>
                    <a:gd name="T29" fmla="*/ 285 h 285"/>
                    <a:gd name="T30" fmla="*/ 208 w 416"/>
                    <a:gd name="T31" fmla="*/ 11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285">
                      <a:moveTo>
                        <a:pt x="208" y="117"/>
                      </a:moveTo>
                      <a:lnTo>
                        <a:pt x="162" y="285"/>
                      </a:lnTo>
                      <a:lnTo>
                        <a:pt x="86" y="285"/>
                      </a:lnTo>
                      <a:lnTo>
                        <a:pt x="0" y="3"/>
                      </a:lnTo>
                      <a:lnTo>
                        <a:pt x="0" y="0"/>
                      </a:lnTo>
                      <a:lnTo>
                        <a:pt x="83" y="0"/>
                      </a:lnTo>
                      <a:lnTo>
                        <a:pt x="130" y="168"/>
                      </a:lnTo>
                      <a:lnTo>
                        <a:pt x="175" y="0"/>
                      </a:lnTo>
                      <a:lnTo>
                        <a:pt x="243" y="0"/>
                      </a:lnTo>
                      <a:lnTo>
                        <a:pt x="287" y="168"/>
                      </a:lnTo>
                      <a:lnTo>
                        <a:pt x="337" y="0"/>
                      </a:lnTo>
                      <a:lnTo>
                        <a:pt x="416" y="0"/>
                      </a:lnTo>
                      <a:lnTo>
                        <a:pt x="416" y="3"/>
                      </a:lnTo>
                      <a:lnTo>
                        <a:pt x="330" y="285"/>
                      </a:lnTo>
                      <a:lnTo>
                        <a:pt x="254" y="285"/>
                      </a:lnTo>
                      <a:lnTo>
                        <a:pt x="208" y="117"/>
                      </a:lnTo>
                    </a:path>
                  </a:pathLst>
                </a:cu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Freeform 39">
                  <a:extLst>
                    <a:ext uri="{FF2B5EF4-FFF2-40B4-BE49-F238E27FC236}">
                      <a16:creationId xmlns:a16="http://schemas.microsoft.com/office/drawing/2014/main" id="{197BCF57-6AFF-EA4A-B053-0496DE4EEBBE}"/>
                    </a:ext>
                  </a:extLst>
                </p:cNvPr>
                <p:cNvSpPr>
                  <a:spLocks/>
                </p:cNvSpPr>
                <p:nvPr/>
              </p:nvSpPr>
              <p:spPr bwMode="auto">
                <a:xfrm>
                  <a:off x="2928" y="1970"/>
                  <a:ext cx="129" cy="407"/>
                </a:xfrm>
                <a:custGeom>
                  <a:avLst/>
                  <a:gdLst>
                    <a:gd name="T0" fmla="*/ 55 w 73"/>
                    <a:gd name="T1" fmla="*/ 230 h 230"/>
                    <a:gd name="T2" fmla="*/ 0 w 73"/>
                    <a:gd name="T3" fmla="*/ 178 h 230"/>
                    <a:gd name="T4" fmla="*/ 0 w 73"/>
                    <a:gd name="T5" fmla="*/ 0 h 230"/>
                    <a:gd name="T6" fmla="*/ 48 w 73"/>
                    <a:gd name="T7" fmla="*/ 0 h 230"/>
                    <a:gd name="T8" fmla="*/ 48 w 73"/>
                    <a:gd name="T9" fmla="*/ 174 h 230"/>
                    <a:gd name="T10" fmla="*/ 61 w 73"/>
                    <a:gd name="T11" fmla="*/ 189 h 230"/>
                    <a:gd name="T12" fmla="*/ 72 w 73"/>
                    <a:gd name="T13" fmla="*/ 187 h 230"/>
                    <a:gd name="T14" fmla="*/ 73 w 73"/>
                    <a:gd name="T15" fmla="*/ 187 h 230"/>
                    <a:gd name="T16" fmla="*/ 73 w 73"/>
                    <a:gd name="T17" fmla="*/ 227 h 230"/>
                    <a:gd name="T18" fmla="*/ 55 w 73"/>
                    <a:gd name="T19"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230">
                      <a:moveTo>
                        <a:pt x="55" y="230"/>
                      </a:moveTo>
                      <a:cubicBezTo>
                        <a:pt x="16" y="230"/>
                        <a:pt x="0" y="214"/>
                        <a:pt x="0" y="178"/>
                      </a:cubicBezTo>
                      <a:cubicBezTo>
                        <a:pt x="0" y="0"/>
                        <a:pt x="0" y="0"/>
                        <a:pt x="0" y="0"/>
                      </a:cubicBezTo>
                      <a:cubicBezTo>
                        <a:pt x="48" y="0"/>
                        <a:pt x="48" y="0"/>
                        <a:pt x="48" y="0"/>
                      </a:cubicBezTo>
                      <a:cubicBezTo>
                        <a:pt x="48" y="174"/>
                        <a:pt x="48" y="174"/>
                        <a:pt x="48" y="174"/>
                      </a:cubicBezTo>
                      <a:cubicBezTo>
                        <a:pt x="48" y="185"/>
                        <a:pt x="52" y="189"/>
                        <a:pt x="61" y="189"/>
                      </a:cubicBezTo>
                      <a:cubicBezTo>
                        <a:pt x="65" y="189"/>
                        <a:pt x="69" y="188"/>
                        <a:pt x="72" y="187"/>
                      </a:cubicBezTo>
                      <a:cubicBezTo>
                        <a:pt x="73" y="187"/>
                        <a:pt x="73" y="187"/>
                        <a:pt x="73" y="187"/>
                      </a:cubicBezTo>
                      <a:cubicBezTo>
                        <a:pt x="73" y="227"/>
                        <a:pt x="73" y="227"/>
                        <a:pt x="73" y="227"/>
                      </a:cubicBezTo>
                      <a:cubicBezTo>
                        <a:pt x="69" y="228"/>
                        <a:pt x="62" y="230"/>
                        <a:pt x="55" y="23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Freeform 40">
                  <a:extLst>
                    <a:ext uri="{FF2B5EF4-FFF2-40B4-BE49-F238E27FC236}">
                      <a16:creationId xmlns:a16="http://schemas.microsoft.com/office/drawing/2014/main" id="{4A2F5FB7-4A9B-8845-AFD9-BCEF95091A3B}"/>
                    </a:ext>
                  </a:extLst>
                </p:cNvPr>
                <p:cNvSpPr>
                  <a:spLocks noEditPoints="1"/>
                </p:cNvSpPr>
                <p:nvPr/>
              </p:nvSpPr>
              <p:spPr bwMode="auto">
                <a:xfrm>
                  <a:off x="3082" y="2078"/>
                  <a:ext cx="263" cy="299"/>
                </a:xfrm>
                <a:custGeom>
                  <a:avLst/>
                  <a:gdLst>
                    <a:gd name="T0" fmla="*/ 46 w 149"/>
                    <a:gd name="T1" fmla="*/ 66 h 169"/>
                    <a:gd name="T2" fmla="*/ 105 w 149"/>
                    <a:gd name="T3" fmla="*/ 66 h 169"/>
                    <a:gd name="T4" fmla="*/ 78 w 149"/>
                    <a:gd name="T5" fmla="*/ 38 h 169"/>
                    <a:gd name="T6" fmla="*/ 46 w 149"/>
                    <a:gd name="T7" fmla="*/ 66 h 169"/>
                    <a:gd name="T8" fmla="*/ 84 w 149"/>
                    <a:gd name="T9" fmla="*/ 169 h 169"/>
                    <a:gd name="T10" fmla="*/ 0 w 149"/>
                    <a:gd name="T11" fmla="*/ 85 h 169"/>
                    <a:gd name="T12" fmla="*/ 77 w 149"/>
                    <a:gd name="T13" fmla="*/ 0 h 169"/>
                    <a:gd name="T14" fmla="*/ 149 w 149"/>
                    <a:gd name="T15" fmla="*/ 81 h 169"/>
                    <a:gd name="T16" fmla="*/ 149 w 149"/>
                    <a:gd name="T17" fmla="*/ 99 h 169"/>
                    <a:gd name="T18" fmla="*/ 46 w 149"/>
                    <a:gd name="T19" fmla="*/ 99 h 169"/>
                    <a:gd name="T20" fmla="*/ 91 w 149"/>
                    <a:gd name="T21" fmla="*/ 130 h 169"/>
                    <a:gd name="T22" fmla="*/ 136 w 149"/>
                    <a:gd name="T23" fmla="*/ 117 h 169"/>
                    <a:gd name="T24" fmla="*/ 138 w 149"/>
                    <a:gd name="T25" fmla="*/ 117 h 169"/>
                    <a:gd name="T26" fmla="*/ 138 w 149"/>
                    <a:gd name="T27" fmla="*/ 155 h 169"/>
                    <a:gd name="T28" fmla="*/ 84 w 149"/>
                    <a:gd name="T29"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69">
                      <a:moveTo>
                        <a:pt x="46" y="66"/>
                      </a:moveTo>
                      <a:cubicBezTo>
                        <a:pt x="105" y="66"/>
                        <a:pt x="105" y="66"/>
                        <a:pt x="105" y="66"/>
                      </a:cubicBezTo>
                      <a:cubicBezTo>
                        <a:pt x="104" y="49"/>
                        <a:pt x="97" y="38"/>
                        <a:pt x="78" y="38"/>
                      </a:cubicBezTo>
                      <a:cubicBezTo>
                        <a:pt x="63" y="38"/>
                        <a:pt x="51" y="44"/>
                        <a:pt x="46" y="66"/>
                      </a:cubicBezTo>
                      <a:close/>
                      <a:moveTo>
                        <a:pt x="84" y="169"/>
                      </a:moveTo>
                      <a:cubicBezTo>
                        <a:pt x="34" y="169"/>
                        <a:pt x="0" y="137"/>
                        <a:pt x="0" y="85"/>
                      </a:cubicBezTo>
                      <a:cubicBezTo>
                        <a:pt x="0" y="35"/>
                        <a:pt x="33" y="0"/>
                        <a:pt x="77" y="0"/>
                      </a:cubicBezTo>
                      <a:cubicBezTo>
                        <a:pt x="125" y="0"/>
                        <a:pt x="149" y="32"/>
                        <a:pt x="149" y="81"/>
                      </a:cubicBezTo>
                      <a:cubicBezTo>
                        <a:pt x="149" y="99"/>
                        <a:pt x="149" y="99"/>
                        <a:pt x="149" y="99"/>
                      </a:cubicBezTo>
                      <a:cubicBezTo>
                        <a:pt x="46" y="99"/>
                        <a:pt x="46" y="99"/>
                        <a:pt x="46" y="99"/>
                      </a:cubicBezTo>
                      <a:cubicBezTo>
                        <a:pt x="52" y="124"/>
                        <a:pt x="72" y="130"/>
                        <a:pt x="91" y="130"/>
                      </a:cubicBezTo>
                      <a:cubicBezTo>
                        <a:pt x="108" y="130"/>
                        <a:pt x="121" y="127"/>
                        <a:pt x="136" y="117"/>
                      </a:cubicBezTo>
                      <a:cubicBezTo>
                        <a:pt x="138" y="117"/>
                        <a:pt x="138" y="117"/>
                        <a:pt x="138" y="117"/>
                      </a:cubicBezTo>
                      <a:cubicBezTo>
                        <a:pt x="138" y="155"/>
                        <a:pt x="138" y="155"/>
                        <a:pt x="138" y="155"/>
                      </a:cubicBezTo>
                      <a:cubicBezTo>
                        <a:pt x="125" y="164"/>
                        <a:pt x="106" y="169"/>
                        <a:pt x="84" y="16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Freeform 41">
                  <a:extLst>
                    <a:ext uri="{FF2B5EF4-FFF2-40B4-BE49-F238E27FC236}">
                      <a16:creationId xmlns:a16="http://schemas.microsoft.com/office/drawing/2014/main" id="{49FBE24F-3270-0E49-80B7-B1BA493B4B35}"/>
                    </a:ext>
                  </a:extLst>
                </p:cNvPr>
                <p:cNvSpPr>
                  <a:spLocks/>
                </p:cNvSpPr>
                <p:nvPr/>
              </p:nvSpPr>
              <p:spPr bwMode="auto">
                <a:xfrm>
                  <a:off x="3371" y="2007"/>
                  <a:ext cx="383" cy="370"/>
                </a:xfrm>
                <a:custGeom>
                  <a:avLst/>
                  <a:gdLst>
                    <a:gd name="T0" fmla="*/ 182 w 217"/>
                    <a:gd name="T1" fmla="*/ 44 h 209"/>
                    <a:gd name="T2" fmla="*/ 217 w 217"/>
                    <a:gd name="T3" fmla="*/ 44 h 209"/>
                    <a:gd name="T4" fmla="*/ 217 w 217"/>
                    <a:gd name="T5" fmla="*/ 82 h 209"/>
                    <a:gd name="T6" fmla="*/ 182 w 217"/>
                    <a:gd name="T7" fmla="*/ 82 h 209"/>
                    <a:gd name="T8" fmla="*/ 182 w 217"/>
                    <a:gd name="T9" fmla="*/ 148 h 209"/>
                    <a:gd name="T10" fmla="*/ 201 w 217"/>
                    <a:gd name="T11" fmla="*/ 168 h 209"/>
                    <a:gd name="T12" fmla="*/ 216 w 217"/>
                    <a:gd name="T13" fmla="*/ 166 h 209"/>
                    <a:gd name="T14" fmla="*/ 217 w 217"/>
                    <a:gd name="T15" fmla="*/ 166 h 209"/>
                    <a:gd name="T16" fmla="*/ 217 w 217"/>
                    <a:gd name="T17" fmla="*/ 204 h 209"/>
                    <a:gd name="T18" fmla="*/ 188 w 217"/>
                    <a:gd name="T19" fmla="*/ 209 h 209"/>
                    <a:gd name="T20" fmla="*/ 134 w 217"/>
                    <a:gd name="T21" fmla="*/ 150 h 209"/>
                    <a:gd name="T22" fmla="*/ 134 w 217"/>
                    <a:gd name="T23" fmla="*/ 82 h 209"/>
                    <a:gd name="T24" fmla="*/ 72 w 217"/>
                    <a:gd name="T25" fmla="*/ 82 h 209"/>
                    <a:gd name="T26" fmla="*/ 72 w 217"/>
                    <a:gd name="T27" fmla="*/ 148 h 209"/>
                    <a:gd name="T28" fmla="*/ 92 w 217"/>
                    <a:gd name="T29" fmla="*/ 168 h 209"/>
                    <a:gd name="T30" fmla="*/ 107 w 217"/>
                    <a:gd name="T31" fmla="*/ 166 h 209"/>
                    <a:gd name="T32" fmla="*/ 108 w 217"/>
                    <a:gd name="T33" fmla="*/ 166 h 209"/>
                    <a:gd name="T34" fmla="*/ 108 w 217"/>
                    <a:gd name="T35" fmla="*/ 204 h 209"/>
                    <a:gd name="T36" fmla="*/ 79 w 217"/>
                    <a:gd name="T37" fmla="*/ 209 h 209"/>
                    <a:gd name="T38" fmla="*/ 25 w 217"/>
                    <a:gd name="T39" fmla="*/ 150 h 209"/>
                    <a:gd name="T40" fmla="*/ 25 w 217"/>
                    <a:gd name="T41" fmla="*/ 82 h 209"/>
                    <a:gd name="T42" fmla="*/ 0 w 217"/>
                    <a:gd name="T43" fmla="*/ 82 h 209"/>
                    <a:gd name="T44" fmla="*/ 0 w 217"/>
                    <a:gd name="T45" fmla="*/ 44 h 209"/>
                    <a:gd name="T46" fmla="*/ 25 w 217"/>
                    <a:gd name="T47" fmla="*/ 44 h 209"/>
                    <a:gd name="T48" fmla="*/ 25 w 217"/>
                    <a:gd name="T49" fmla="*/ 0 h 209"/>
                    <a:gd name="T50" fmla="*/ 72 w 217"/>
                    <a:gd name="T51" fmla="*/ 0 h 209"/>
                    <a:gd name="T52" fmla="*/ 72 w 217"/>
                    <a:gd name="T53" fmla="*/ 44 h 209"/>
                    <a:gd name="T54" fmla="*/ 134 w 217"/>
                    <a:gd name="T55" fmla="*/ 44 h 209"/>
                    <a:gd name="T56" fmla="*/ 134 w 217"/>
                    <a:gd name="T57" fmla="*/ 0 h 209"/>
                    <a:gd name="T58" fmla="*/ 182 w 217"/>
                    <a:gd name="T59" fmla="*/ 0 h 209"/>
                    <a:gd name="T60" fmla="*/ 182 w 217"/>
                    <a:gd name="T61" fmla="*/ 4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7" h="209">
                      <a:moveTo>
                        <a:pt x="182" y="44"/>
                      </a:moveTo>
                      <a:cubicBezTo>
                        <a:pt x="217" y="44"/>
                        <a:pt x="217" y="44"/>
                        <a:pt x="217" y="44"/>
                      </a:cubicBezTo>
                      <a:cubicBezTo>
                        <a:pt x="217" y="82"/>
                        <a:pt x="217" y="82"/>
                        <a:pt x="217" y="82"/>
                      </a:cubicBezTo>
                      <a:cubicBezTo>
                        <a:pt x="182" y="82"/>
                        <a:pt x="182" y="82"/>
                        <a:pt x="182" y="82"/>
                      </a:cubicBezTo>
                      <a:cubicBezTo>
                        <a:pt x="182" y="148"/>
                        <a:pt x="182" y="148"/>
                        <a:pt x="182" y="148"/>
                      </a:cubicBezTo>
                      <a:cubicBezTo>
                        <a:pt x="182" y="162"/>
                        <a:pt x="187" y="168"/>
                        <a:pt x="201" y="168"/>
                      </a:cubicBezTo>
                      <a:cubicBezTo>
                        <a:pt x="205" y="168"/>
                        <a:pt x="211" y="168"/>
                        <a:pt x="216" y="166"/>
                      </a:cubicBezTo>
                      <a:cubicBezTo>
                        <a:pt x="217" y="166"/>
                        <a:pt x="217" y="166"/>
                        <a:pt x="217" y="166"/>
                      </a:cubicBezTo>
                      <a:cubicBezTo>
                        <a:pt x="217" y="204"/>
                        <a:pt x="217" y="204"/>
                        <a:pt x="217" y="204"/>
                      </a:cubicBezTo>
                      <a:cubicBezTo>
                        <a:pt x="211" y="206"/>
                        <a:pt x="201" y="209"/>
                        <a:pt x="188" y="209"/>
                      </a:cubicBezTo>
                      <a:cubicBezTo>
                        <a:pt x="149" y="209"/>
                        <a:pt x="134" y="191"/>
                        <a:pt x="134" y="150"/>
                      </a:cubicBezTo>
                      <a:cubicBezTo>
                        <a:pt x="134" y="82"/>
                        <a:pt x="134" y="82"/>
                        <a:pt x="134" y="82"/>
                      </a:cubicBezTo>
                      <a:cubicBezTo>
                        <a:pt x="72" y="82"/>
                        <a:pt x="72" y="82"/>
                        <a:pt x="72" y="82"/>
                      </a:cubicBezTo>
                      <a:cubicBezTo>
                        <a:pt x="72" y="148"/>
                        <a:pt x="72" y="148"/>
                        <a:pt x="72" y="148"/>
                      </a:cubicBezTo>
                      <a:cubicBezTo>
                        <a:pt x="72" y="162"/>
                        <a:pt x="78" y="168"/>
                        <a:pt x="92" y="168"/>
                      </a:cubicBezTo>
                      <a:cubicBezTo>
                        <a:pt x="96" y="168"/>
                        <a:pt x="101" y="168"/>
                        <a:pt x="107" y="166"/>
                      </a:cubicBezTo>
                      <a:cubicBezTo>
                        <a:pt x="108" y="166"/>
                        <a:pt x="108" y="166"/>
                        <a:pt x="108" y="166"/>
                      </a:cubicBezTo>
                      <a:cubicBezTo>
                        <a:pt x="108" y="204"/>
                        <a:pt x="108" y="204"/>
                        <a:pt x="108" y="204"/>
                      </a:cubicBezTo>
                      <a:cubicBezTo>
                        <a:pt x="102" y="206"/>
                        <a:pt x="92" y="209"/>
                        <a:pt x="79" y="209"/>
                      </a:cubicBezTo>
                      <a:cubicBezTo>
                        <a:pt x="40" y="209"/>
                        <a:pt x="25" y="191"/>
                        <a:pt x="25" y="150"/>
                      </a:cubicBezTo>
                      <a:cubicBezTo>
                        <a:pt x="25" y="82"/>
                        <a:pt x="25" y="82"/>
                        <a:pt x="25" y="82"/>
                      </a:cubicBezTo>
                      <a:cubicBezTo>
                        <a:pt x="0" y="82"/>
                        <a:pt x="0" y="82"/>
                        <a:pt x="0" y="82"/>
                      </a:cubicBezTo>
                      <a:cubicBezTo>
                        <a:pt x="0" y="44"/>
                        <a:pt x="0" y="44"/>
                        <a:pt x="0" y="44"/>
                      </a:cubicBezTo>
                      <a:cubicBezTo>
                        <a:pt x="25" y="44"/>
                        <a:pt x="25" y="44"/>
                        <a:pt x="25" y="44"/>
                      </a:cubicBezTo>
                      <a:cubicBezTo>
                        <a:pt x="25" y="0"/>
                        <a:pt x="25" y="0"/>
                        <a:pt x="25" y="0"/>
                      </a:cubicBezTo>
                      <a:cubicBezTo>
                        <a:pt x="72" y="0"/>
                        <a:pt x="72" y="0"/>
                        <a:pt x="72" y="0"/>
                      </a:cubicBezTo>
                      <a:cubicBezTo>
                        <a:pt x="72" y="44"/>
                        <a:pt x="72" y="44"/>
                        <a:pt x="72" y="44"/>
                      </a:cubicBezTo>
                      <a:cubicBezTo>
                        <a:pt x="134" y="44"/>
                        <a:pt x="134" y="44"/>
                        <a:pt x="134" y="44"/>
                      </a:cubicBezTo>
                      <a:cubicBezTo>
                        <a:pt x="134" y="0"/>
                        <a:pt x="134" y="0"/>
                        <a:pt x="134" y="0"/>
                      </a:cubicBezTo>
                      <a:cubicBezTo>
                        <a:pt x="182" y="0"/>
                        <a:pt x="182" y="0"/>
                        <a:pt x="182" y="0"/>
                      </a:cubicBezTo>
                      <a:cubicBezTo>
                        <a:pt x="182" y="44"/>
                        <a:pt x="182" y="44"/>
                        <a:pt x="182" y="4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Freeform 42">
                  <a:extLst>
                    <a:ext uri="{FF2B5EF4-FFF2-40B4-BE49-F238E27FC236}">
                      <a16:creationId xmlns:a16="http://schemas.microsoft.com/office/drawing/2014/main" id="{E24A0095-5AAD-6B4B-813F-251940B075EF}"/>
                    </a:ext>
                  </a:extLst>
                </p:cNvPr>
                <p:cNvSpPr>
                  <a:spLocks noEditPoints="1"/>
                </p:cNvSpPr>
                <p:nvPr/>
              </p:nvSpPr>
              <p:spPr bwMode="auto">
                <a:xfrm>
                  <a:off x="3897" y="1970"/>
                  <a:ext cx="295" cy="400"/>
                </a:xfrm>
                <a:custGeom>
                  <a:avLst/>
                  <a:gdLst>
                    <a:gd name="T0" fmla="*/ 80 w 167"/>
                    <a:gd name="T1" fmla="*/ 111 h 226"/>
                    <a:gd name="T2" fmla="*/ 117 w 167"/>
                    <a:gd name="T3" fmla="*/ 76 h 226"/>
                    <a:gd name="T4" fmla="*/ 80 w 167"/>
                    <a:gd name="T5" fmla="*/ 41 h 226"/>
                    <a:gd name="T6" fmla="*/ 49 w 167"/>
                    <a:gd name="T7" fmla="*/ 41 h 226"/>
                    <a:gd name="T8" fmla="*/ 49 w 167"/>
                    <a:gd name="T9" fmla="*/ 111 h 226"/>
                    <a:gd name="T10" fmla="*/ 80 w 167"/>
                    <a:gd name="T11" fmla="*/ 111 h 226"/>
                    <a:gd name="T12" fmla="*/ 167 w 167"/>
                    <a:gd name="T13" fmla="*/ 76 h 226"/>
                    <a:gd name="T14" fmla="*/ 84 w 167"/>
                    <a:gd name="T15" fmla="*/ 153 h 226"/>
                    <a:gd name="T16" fmla="*/ 49 w 167"/>
                    <a:gd name="T17" fmla="*/ 153 h 226"/>
                    <a:gd name="T18" fmla="*/ 49 w 167"/>
                    <a:gd name="T19" fmla="*/ 226 h 226"/>
                    <a:gd name="T20" fmla="*/ 0 w 167"/>
                    <a:gd name="T21" fmla="*/ 226 h 226"/>
                    <a:gd name="T22" fmla="*/ 0 w 167"/>
                    <a:gd name="T23" fmla="*/ 0 h 226"/>
                    <a:gd name="T24" fmla="*/ 84 w 167"/>
                    <a:gd name="T25" fmla="*/ 0 h 226"/>
                    <a:gd name="T26" fmla="*/ 167 w 167"/>
                    <a:gd name="T27" fmla="*/ 7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226">
                      <a:moveTo>
                        <a:pt x="80" y="111"/>
                      </a:moveTo>
                      <a:cubicBezTo>
                        <a:pt x="105" y="111"/>
                        <a:pt x="117" y="97"/>
                        <a:pt x="117" y="76"/>
                      </a:cubicBezTo>
                      <a:cubicBezTo>
                        <a:pt x="117" y="55"/>
                        <a:pt x="105" y="41"/>
                        <a:pt x="80" y="41"/>
                      </a:cubicBezTo>
                      <a:cubicBezTo>
                        <a:pt x="49" y="41"/>
                        <a:pt x="49" y="41"/>
                        <a:pt x="49" y="41"/>
                      </a:cubicBezTo>
                      <a:cubicBezTo>
                        <a:pt x="49" y="111"/>
                        <a:pt x="49" y="111"/>
                        <a:pt x="49" y="111"/>
                      </a:cubicBezTo>
                      <a:lnTo>
                        <a:pt x="80" y="111"/>
                      </a:lnTo>
                      <a:close/>
                      <a:moveTo>
                        <a:pt x="167" y="76"/>
                      </a:moveTo>
                      <a:cubicBezTo>
                        <a:pt x="167" y="126"/>
                        <a:pt x="134" y="153"/>
                        <a:pt x="84" y="153"/>
                      </a:cubicBezTo>
                      <a:cubicBezTo>
                        <a:pt x="49" y="153"/>
                        <a:pt x="49" y="153"/>
                        <a:pt x="49" y="153"/>
                      </a:cubicBezTo>
                      <a:cubicBezTo>
                        <a:pt x="49" y="226"/>
                        <a:pt x="49" y="226"/>
                        <a:pt x="49" y="226"/>
                      </a:cubicBezTo>
                      <a:cubicBezTo>
                        <a:pt x="0" y="226"/>
                        <a:pt x="0" y="226"/>
                        <a:pt x="0" y="226"/>
                      </a:cubicBezTo>
                      <a:cubicBezTo>
                        <a:pt x="0" y="0"/>
                        <a:pt x="0" y="0"/>
                        <a:pt x="0" y="0"/>
                      </a:cubicBezTo>
                      <a:cubicBezTo>
                        <a:pt x="84" y="0"/>
                        <a:pt x="84" y="0"/>
                        <a:pt x="84" y="0"/>
                      </a:cubicBezTo>
                      <a:cubicBezTo>
                        <a:pt x="134" y="0"/>
                        <a:pt x="167" y="26"/>
                        <a:pt x="167" y="7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Freeform 43">
                  <a:extLst>
                    <a:ext uri="{FF2B5EF4-FFF2-40B4-BE49-F238E27FC236}">
                      <a16:creationId xmlns:a16="http://schemas.microsoft.com/office/drawing/2014/main" id="{A6202C34-571E-3F44-AECF-AB1981038AF8}"/>
                    </a:ext>
                  </a:extLst>
                </p:cNvPr>
                <p:cNvSpPr>
                  <a:spLocks noEditPoints="1"/>
                </p:cNvSpPr>
                <p:nvPr/>
              </p:nvSpPr>
              <p:spPr bwMode="auto">
                <a:xfrm>
                  <a:off x="4204" y="2078"/>
                  <a:ext cx="258" cy="297"/>
                </a:xfrm>
                <a:custGeom>
                  <a:avLst/>
                  <a:gdLst>
                    <a:gd name="T0" fmla="*/ 98 w 146"/>
                    <a:gd name="T1" fmla="*/ 114 h 168"/>
                    <a:gd name="T2" fmla="*/ 98 w 146"/>
                    <a:gd name="T3" fmla="*/ 101 h 168"/>
                    <a:gd name="T4" fmla="*/ 72 w 146"/>
                    <a:gd name="T5" fmla="*/ 95 h 168"/>
                    <a:gd name="T6" fmla="*/ 47 w 146"/>
                    <a:gd name="T7" fmla="*/ 114 h 168"/>
                    <a:gd name="T8" fmla="*/ 70 w 146"/>
                    <a:gd name="T9" fmla="*/ 133 h 168"/>
                    <a:gd name="T10" fmla="*/ 98 w 146"/>
                    <a:gd name="T11" fmla="*/ 114 h 168"/>
                    <a:gd name="T12" fmla="*/ 100 w 146"/>
                    <a:gd name="T13" fmla="*/ 149 h 168"/>
                    <a:gd name="T14" fmla="*/ 57 w 146"/>
                    <a:gd name="T15" fmla="*/ 168 h 168"/>
                    <a:gd name="T16" fmla="*/ 0 w 146"/>
                    <a:gd name="T17" fmla="*/ 115 h 168"/>
                    <a:gd name="T18" fmla="*/ 62 w 146"/>
                    <a:gd name="T19" fmla="*/ 62 h 168"/>
                    <a:gd name="T20" fmla="*/ 98 w 146"/>
                    <a:gd name="T21" fmla="*/ 68 h 168"/>
                    <a:gd name="T22" fmla="*/ 98 w 146"/>
                    <a:gd name="T23" fmla="*/ 65 h 168"/>
                    <a:gd name="T24" fmla="*/ 63 w 146"/>
                    <a:gd name="T25" fmla="*/ 40 h 168"/>
                    <a:gd name="T26" fmla="*/ 17 w 146"/>
                    <a:gd name="T27" fmla="*/ 52 h 168"/>
                    <a:gd name="T28" fmla="*/ 16 w 146"/>
                    <a:gd name="T29" fmla="*/ 52 h 168"/>
                    <a:gd name="T30" fmla="*/ 16 w 146"/>
                    <a:gd name="T31" fmla="*/ 14 h 168"/>
                    <a:gd name="T32" fmla="*/ 71 w 146"/>
                    <a:gd name="T33" fmla="*/ 0 h 168"/>
                    <a:gd name="T34" fmla="*/ 146 w 146"/>
                    <a:gd name="T35" fmla="*/ 64 h 168"/>
                    <a:gd name="T36" fmla="*/ 146 w 146"/>
                    <a:gd name="T37" fmla="*/ 165 h 168"/>
                    <a:gd name="T38" fmla="*/ 100 w 146"/>
                    <a:gd name="T39" fmla="*/ 165 h 168"/>
                    <a:gd name="T40" fmla="*/ 100 w 146"/>
                    <a:gd name="T41"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68">
                      <a:moveTo>
                        <a:pt x="98" y="114"/>
                      </a:moveTo>
                      <a:cubicBezTo>
                        <a:pt x="98" y="101"/>
                        <a:pt x="98" y="101"/>
                        <a:pt x="98" y="101"/>
                      </a:cubicBezTo>
                      <a:cubicBezTo>
                        <a:pt x="91" y="97"/>
                        <a:pt x="82" y="95"/>
                        <a:pt x="72" y="95"/>
                      </a:cubicBezTo>
                      <a:cubicBezTo>
                        <a:pt x="56" y="95"/>
                        <a:pt x="47" y="101"/>
                        <a:pt x="47" y="114"/>
                      </a:cubicBezTo>
                      <a:cubicBezTo>
                        <a:pt x="47" y="127"/>
                        <a:pt x="56" y="133"/>
                        <a:pt x="70" y="133"/>
                      </a:cubicBezTo>
                      <a:cubicBezTo>
                        <a:pt x="84" y="133"/>
                        <a:pt x="94" y="126"/>
                        <a:pt x="98" y="114"/>
                      </a:cubicBezTo>
                      <a:close/>
                      <a:moveTo>
                        <a:pt x="100" y="149"/>
                      </a:moveTo>
                      <a:cubicBezTo>
                        <a:pt x="89" y="162"/>
                        <a:pt x="74" y="168"/>
                        <a:pt x="57" y="168"/>
                      </a:cubicBezTo>
                      <a:cubicBezTo>
                        <a:pt x="25" y="168"/>
                        <a:pt x="0" y="149"/>
                        <a:pt x="0" y="115"/>
                      </a:cubicBezTo>
                      <a:cubicBezTo>
                        <a:pt x="0" y="83"/>
                        <a:pt x="25" y="62"/>
                        <a:pt x="62" y="62"/>
                      </a:cubicBezTo>
                      <a:cubicBezTo>
                        <a:pt x="74" y="62"/>
                        <a:pt x="86" y="64"/>
                        <a:pt x="98" y="68"/>
                      </a:cubicBezTo>
                      <a:cubicBezTo>
                        <a:pt x="98" y="65"/>
                        <a:pt x="98" y="65"/>
                        <a:pt x="98" y="65"/>
                      </a:cubicBezTo>
                      <a:cubicBezTo>
                        <a:pt x="98" y="47"/>
                        <a:pt x="88" y="40"/>
                        <a:pt x="63" y="40"/>
                      </a:cubicBezTo>
                      <a:cubicBezTo>
                        <a:pt x="46" y="40"/>
                        <a:pt x="31" y="44"/>
                        <a:pt x="17" y="52"/>
                      </a:cubicBezTo>
                      <a:cubicBezTo>
                        <a:pt x="16" y="52"/>
                        <a:pt x="16" y="52"/>
                        <a:pt x="16" y="52"/>
                      </a:cubicBezTo>
                      <a:cubicBezTo>
                        <a:pt x="16" y="14"/>
                        <a:pt x="16" y="14"/>
                        <a:pt x="16" y="14"/>
                      </a:cubicBezTo>
                      <a:cubicBezTo>
                        <a:pt x="28" y="6"/>
                        <a:pt x="50" y="0"/>
                        <a:pt x="71" y="0"/>
                      </a:cubicBezTo>
                      <a:cubicBezTo>
                        <a:pt x="120" y="0"/>
                        <a:pt x="146" y="23"/>
                        <a:pt x="146" y="64"/>
                      </a:cubicBezTo>
                      <a:cubicBezTo>
                        <a:pt x="146" y="165"/>
                        <a:pt x="146" y="165"/>
                        <a:pt x="146" y="165"/>
                      </a:cubicBezTo>
                      <a:cubicBezTo>
                        <a:pt x="100" y="165"/>
                        <a:pt x="100" y="165"/>
                        <a:pt x="100" y="165"/>
                      </a:cubicBezTo>
                      <a:cubicBezTo>
                        <a:pt x="100" y="149"/>
                        <a:pt x="100" y="149"/>
                        <a:pt x="100" y="14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Freeform 44">
                  <a:extLst>
                    <a:ext uri="{FF2B5EF4-FFF2-40B4-BE49-F238E27FC236}">
                      <a16:creationId xmlns:a16="http://schemas.microsoft.com/office/drawing/2014/main" id="{307E2854-69B4-364F-AC98-ADB7E2430972}"/>
                    </a:ext>
                  </a:extLst>
                </p:cNvPr>
                <p:cNvSpPr>
                  <a:spLocks/>
                </p:cNvSpPr>
                <p:nvPr/>
              </p:nvSpPr>
              <p:spPr bwMode="auto">
                <a:xfrm>
                  <a:off x="4504" y="2078"/>
                  <a:ext cx="230" cy="299"/>
                </a:xfrm>
                <a:custGeom>
                  <a:avLst/>
                  <a:gdLst>
                    <a:gd name="T0" fmla="*/ 0 w 130"/>
                    <a:gd name="T1" fmla="*/ 85 h 169"/>
                    <a:gd name="T2" fmla="*/ 85 w 130"/>
                    <a:gd name="T3" fmla="*/ 0 h 169"/>
                    <a:gd name="T4" fmla="*/ 130 w 130"/>
                    <a:gd name="T5" fmla="*/ 13 h 169"/>
                    <a:gd name="T6" fmla="*/ 130 w 130"/>
                    <a:gd name="T7" fmla="*/ 53 h 169"/>
                    <a:gd name="T8" fmla="*/ 128 w 130"/>
                    <a:gd name="T9" fmla="*/ 53 h 169"/>
                    <a:gd name="T10" fmla="*/ 91 w 130"/>
                    <a:gd name="T11" fmla="*/ 41 h 169"/>
                    <a:gd name="T12" fmla="*/ 49 w 130"/>
                    <a:gd name="T13" fmla="*/ 85 h 169"/>
                    <a:gd name="T14" fmla="*/ 91 w 130"/>
                    <a:gd name="T15" fmla="*/ 128 h 169"/>
                    <a:gd name="T16" fmla="*/ 128 w 130"/>
                    <a:gd name="T17" fmla="*/ 115 h 169"/>
                    <a:gd name="T18" fmla="*/ 130 w 130"/>
                    <a:gd name="T19" fmla="*/ 115 h 169"/>
                    <a:gd name="T20" fmla="*/ 130 w 130"/>
                    <a:gd name="T21" fmla="*/ 156 h 169"/>
                    <a:gd name="T22" fmla="*/ 85 w 130"/>
                    <a:gd name="T23" fmla="*/ 169 h 169"/>
                    <a:gd name="T24" fmla="*/ 0 w 130"/>
                    <a:gd name="T2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69">
                      <a:moveTo>
                        <a:pt x="0" y="85"/>
                      </a:moveTo>
                      <a:cubicBezTo>
                        <a:pt x="0" y="33"/>
                        <a:pt x="37" y="0"/>
                        <a:pt x="85" y="0"/>
                      </a:cubicBezTo>
                      <a:cubicBezTo>
                        <a:pt x="102" y="0"/>
                        <a:pt x="118" y="4"/>
                        <a:pt x="130" y="13"/>
                      </a:cubicBezTo>
                      <a:cubicBezTo>
                        <a:pt x="130" y="53"/>
                        <a:pt x="130" y="53"/>
                        <a:pt x="130" y="53"/>
                      </a:cubicBezTo>
                      <a:cubicBezTo>
                        <a:pt x="128" y="53"/>
                        <a:pt x="128" y="53"/>
                        <a:pt x="128" y="53"/>
                      </a:cubicBezTo>
                      <a:cubicBezTo>
                        <a:pt x="117" y="46"/>
                        <a:pt x="105" y="41"/>
                        <a:pt x="91" y="41"/>
                      </a:cubicBezTo>
                      <a:cubicBezTo>
                        <a:pt x="67" y="41"/>
                        <a:pt x="49" y="57"/>
                        <a:pt x="49" y="85"/>
                      </a:cubicBezTo>
                      <a:cubicBezTo>
                        <a:pt x="49" y="112"/>
                        <a:pt x="67" y="128"/>
                        <a:pt x="91" y="128"/>
                      </a:cubicBezTo>
                      <a:cubicBezTo>
                        <a:pt x="105" y="128"/>
                        <a:pt x="117" y="123"/>
                        <a:pt x="128" y="115"/>
                      </a:cubicBezTo>
                      <a:cubicBezTo>
                        <a:pt x="130" y="115"/>
                        <a:pt x="130" y="115"/>
                        <a:pt x="130" y="115"/>
                      </a:cubicBezTo>
                      <a:cubicBezTo>
                        <a:pt x="130" y="156"/>
                        <a:pt x="130" y="156"/>
                        <a:pt x="130" y="156"/>
                      </a:cubicBezTo>
                      <a:cubicBezTo>
                        <a:pt x="118" y="165"/>
                        <a:pt x="102" y="169"/>
                        <a:pt x="85" y="169"/>
                      </a:cubicBezTo>
                      <a:cubicBezTo>
                        <a:pt x="37" y="169"/>
                        <a:pt x="0" y="136"/>
                        <a:pt x="0" y="85"/>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Freeform 45">
                  <a:extLst>
                    <a:ext uri="{FF2B5EF4-FFF2-40B4-BE49-F238E27FC236}">
                      <a16:creationId xmlns:a16="http://schemas.microsoft.com/office/drawing/2014/main" id="{0367759C-A2FC-4144-BA7F-050739086485}"/>
                    </a:ext>
                  </a:extLst>
                </p:cNvPr>
                <p:cNvSpPr>
                  <a:spLocks/>
                </p:cNvSpPr>
                <p:nvPr/>
              </p:nvSpPr>
              <p:spPr bwMode="auto">
                <a:xfrm>
                  <a:off x="4787" y="1970"/>
                  <a:ext cx="264" cy="400"/>
                </a:xfrm>
                <a:custGeom>
                  <a:avLst/>
                  <a:gdLst>
                    <a:gd name="T0" fmla="*/ 84 w 264"/>
                    <a:gd name="T1" fmla="*/ 270 h 400"/>
                    <a:gd name="T2" fmla="*/ 84 w 264"/>
                    <a:gd name="T3" fmla="*/ 400 h 400"/>
                    <a:gd name="T4" fmla="*/ 0 w 264"/>
                    <a:gd name="T5" fmla="*/ 400 h 400"/>
                    <a:gd name="T6" fmla="*/ 0 w 264"/>
                    <a:gd name="T7" fmla="*/ 0 h 400"/>
                    <a:gd name="T8" fmla="*/ 84 w 264"/>
                    <a:gd name="T9" fmla="*/ 0 h 400"/>
                    <a:gd name="T10" fmla="*/ 84 w 264"/>
                    <a:gd name="T11" fmla="*/ 228 h 400"/>
                    <a:gd name="T12" fmla="*/ 169 w 264"/>
                    <a:gd name="T13" fmla="*/ 115 h 400"/>
                    <a:gd name="T14" fmla="*/ 264 w 264"/>
                    <a:gd name="T15" fmla="*/ 115 h 400"/>
                    <a:gd name="T16" fmla="*/ 264 w 264"/>
                    <a:gd name="T17" fmla="*/ 118 h 400"/>
                    <a:gd name="T18" fmla="*/ 162 w 264"/>
                    <a:gd name="T19" fmla="*/ 247 h 400"/>
                    <a:gd name="T20" fmla="*/ 264 w 264"/>
                    <a:gd name="T21" fmla="*/ 396 h 400"/>
                    <a:gd name="T22" fmla="*/ 264 w 264"/>
                    <a:gd name="T23" fmla="*/ 400 h 400"/>
                    <a:gd name="T24" fmla="*/ 167 w 264"/>
                    <a:gd name="T25" fmla="*/ 400 h 400"/>
                    <a:gd name="T26" fmla="*/ 84 w 264"/>
                    <a:gd name="T27" fmla="*/ 2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400">
                      <a:moveTo>
                        <a:pt x="84" y="270"/>
                      </a:moveTo>
                      <a:lnTo>
                        <a:pt x="84" y="400"/>
                      </a:lnTo>
                      <a:lnTo>
                        <a:pt x="0" y="400"/>
                      </a:lnTo>
                      <a:lnTo>
                        <a:pt x="0" y="0"/>
                      </a:lnTo>
                      <a:lnTo>
                        <a:pt x="84" y="0"/>
                      </a:lnTo>
                      <a:lnTo>
                        <a:pt x="84" y="228"/>
                      </a:lnTo>
                      <a:lnTo>
                        <a:pt x="169" y="115"/>
                      </a:lnTo>
                      <a:lnTo>
                        <a:pt x="264" y="115"/>
                      </a:lnTo>
                      <a:lnTo>
                        <a:pt x="264" y="118"/>
                      </a:lnTo>
                      <a:lnTo>
                        <a:pt x="162" y="247"/>
                      </a:lnTo>
                      <a:lnTo>
                        <a:pt x="264" y="396"/>
                      </a:lnTo>
                      <a:lnTo>
                        <a:pt x="264" y="400"/>
                      </a:lnTo>
                      <a:lnTo>
                        <a:pt x="167" y="400"/>
                      </a:lnTo>
                      <a:lnTo>
                        <a:pt x="84" y="2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Freeform 46">
                  <a:extLst>
                    <a:ext uri="{FF2B5EF4-FFF2-40B4-BE49-F238E27FC236}">
                      <a16:creationId xmlns:a16="http://schemas.microsoft.com/office/drawing/2014/main" id="{1B6AD605-10AE-3248-B0DC-1AE9AADB3C4E}"/>
                    </a:ext>
                  </a:extLst>
                </p:cNvPr>
                <p:cNvSpPr>
                  <a:spLocks/>
                </p:cNvSpPr>
                <p:nvPr/>
              </p:nvSpPr>
              <p:spPr bwMode="auto">
                <a:xfrm>
                  <a:off x="4787" y="1970"/>
                  <a:ext cx="264" cy="400"/>
                </a:xfrm>
                <a:custGeom>
                  <a:avLst/>
                  <a:gdLst>
                    <a:gd name="T0" fmla="*/ 84 w 264"/>
                    <a:gd name="T1" fmla="*/ 270 h 400"/>
                    <a:gd name="T2" fmla="*/ 84 w 264"/>
                    <a:gd name="T3" fmla="*/ 400 h 400"/>
                    <a:gd name="T4" fmla="*/ 0 w 264"/>
                    <a:gd name="T5" fmla="*/ 400 h 400"/>
                    <a:gd name="T6" fmla="*/ 0 w 264"/>
                    <a:gd name="T7" fmla="*/ 0 h 400"/>
                    <a:gd name="T8" fmla="*/ 84 w 264"/>
                    <a:gd name="T9" fmla="*/ 0 h 400"/>
                    <a:gd name="T10" fmla="*/ 84 w 264"/>
                    <a:gd name="T11" fmla="*/ 228 h 400"/>
                    <a:gd name="T12" fmla="*/ 169 w 264"/>
                    <a:gd name="T13" fmla="*/ 115 h 400"/>
                    <a:gd name="T14" fmla="*/ 264 w 264"/>
                    <a:gd name="T15" fmla="*/ 115 h 400"/>
                    <a:gd name="T16" fmla="*/ 264 w 264"/>
                    <a:gd name="T17" fmla="*/ 118 h 400"/>
                    <a:gd name="T18" fmla="*/ 162 w 264"/>
                    <a:gd name="T19" fmla="*/ 247 h 400"/>
                    <a:gd name="T20" fmla="*/ 264 w 264"/>
                    <a:gd name="T21" fmla="*/ 396 h 400"/>
                    <a:gd name="T22" fmla="*/ 264 w 264"/>
                    <a:gd name="T23" fmla="*/ 400 h 400"/>
                    <a:gd name="T24" fmla="*/ 167 w 264"/>
                    <a:gd name="T25" fmla="*/ 400 h 400"/>
                    <a:gd name="T26" fmla="*/ 84 w 264"/>
                    <a:gd name="T27" fmla="*/ 2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400">
                      <a:moveTo>
                        <a:pt x="84" y="270"/>
                      </a:moveTo>
                      <a:lnTo>
                        <a:pt x="84" y="400"/>
                      </a:lnTo>
                      <a:lnTo>
                        <a:pt x="0" y="400"/>
                      </a:lnTo>
                      <a:lnTo>
                        <a:pt x="0" y="0"/>
                      </a:lnTo>
                      <a:lnTo>
                        <a:pt x="84" y="0"/>
                      </a:lnTo>
                      <a:lnTo>
                        <a:pt x="84" y="228"/>
                      </a:lnTo>
                      <a:lnTo>
                        <a:pt x="169" y="115"/>
                      </a:lnTo>
                      <a:lnTo>
                        <a:pt x="264" y="115"/>
                      </a:lnTo>
                      <a:lnTo>
                        <a:pt x="264" y="118"/>
                      </a:lnTo>
                      <a:lnTo>
                        <a:pt x="162" y="247"/>
                      </a:lnTo>
                      <a:lnTo>
                        <a:pt x="264" y="396"/>
                      </a:lnTo>
                      <a:lnTo>
                        <a:pt x="264" y="400"/>
                      </a:lnTo>
                      <a:lnTo>
                        <a:pt x="167" y="400"/>
                      </a:lnTo>
                      <a:lnTo>
                        <a:pt x="84" y="270"/>
                      </a:lnTo>
                    </a:path>
                  </a:pathLst>
                </a:cu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Freeform 47">
                  <a:extLst>
                    <a:ext uri="{FF2B5EF4-FFF2-40B4-BE49-F238E27FC236}">
                      <a16:creationId xmlns:a16="http://schemas.microsoft.com/office/drawing/2014/main" id="{5F57C989-0735-C141-B36A-B76A02E06988}"/>
                    </a:ext>
                  </a:extLst>
                </p:cNvPr>
                <p:cNvSpPr>
                  <a:spLocks noEditPoints="1"/>
                </p:cNvSpPr>
                <p:nvPr/>
              </p:nvSpPr>
              <p:spPr bwMode="auto">
                <a:xfrm>
                  <a:off x="5067" y="2078"/>
                  <a:ext cx="258" cy="297"/>
                </a:xfrm>
                <a:custGeom>
                  <a:avLst/>
                  <a:gdLst>
                    <a:gd name="T0" fmla="*/ 98 w 146"/>
                    <a:gd name="T1" fmla="*/ 114 h 168"/>
                    <a:gd name="T2" fmla="*/ 98 w 146"/>
                    <a:gd name="T3" fmla="*/ 101 h 168"/>
                    <a:gd name="T4" fmla="*/ 72 w 146"/>
                    <a:gd name="T5" fmla="*/ 95 h 168"/>
                    <a:gd name="T6" fmla="*/ 47 w 146"/>
                    <a:gd name="T7" fmla="*/ 114 h 168"/>
                    <a:gd name="T8" fmla="*/ 70 w 146"/>
                    <a:gd name="T9" fmla="*/ 133 h 168"/>
                    <a:gd name="T10" fmla="*/ 98 w 146"/>
                    <a:gd name="T11" fmla="*/ 114 h 168"/>
                    <a:gd name="T12" fmla="*/ 100 w 146"/>
                    <a:gd name="T13" fmla="*/ 149 h 168"/>
                    <a:gd name="T14" fmla="*/ 57 w 146"/>
                    <a:gd name="T15" fmla="*/ 168 h 168"/>
                    <a:gd name="T16" fmla="*/ 0 w 146"/>
                    <a:gd name="T17" fmla="*/ 115 h 168"/>
                    <a:gd name="T18" fmla="*/ 63 w 146"/>
                    <a:gd name="T19" fmla="*/ 62 h 168"/>
                    <a:gd name="T20" fmla="*/ 98 w 146"/>
                    <a:gd name="T21" fmla="*/ 68 h 168"/>
                    <a:gd name="T22" fmla="*/ 98 w 146"/>
                    <a:gd name="T23" fmla="*/ 65 h 168"/>
                    <a:gd name="T24" fmla="*/ 63 w 146"/>
                    <a:gd name="T25" fmla="*/ 40 h 168"/>
                    <a:gd name="T26" fmla="*/ 18 w 146"/>
                    <a:gd name="T27" fmla="*/ 52 h 168"/>
                    <a:gd name="T28" fmla="*/ 16 w 146"/>
                    <a:gd name="T29" fmla="*/ 52 h 168"/>
                    <a:gd name="T30" fmla="*/ 16 w 146"/>
                    <a:gd name="T31" fmla="*/ 14 h 168"/>
                    <a:gd name="T32" fmla="*/ 71 w 146"/>
                    <a:gd name="T33" fmla="*/ 0 h 168"/>
                    <a:gd name="T34" fmla="*/ 146 w 146"/>
                    <a:gd name="T35" fmla="*/ 64 h 168"/>
                    <a:gd name="T36" fmla="*/ 146 w 146"/>
                    <a:gd name="T37" fmla="*/ 165 h 168"/>
                    <a:gd name="T38" fmla="*/ 100 w 146"/>
                    <a:gd name="T39" fmla="*/ 165 h 168"/>
                    <a:gd name="T40" fmla="*/ 100 w 146"/>
                    <a:gd name="T41"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68">
                      <a:moveTo>
                        <a:pt x="98" y="114"/>
                      </a:moveTo>
                      <a:cubicBezTo>
                        <a:pt x="98" y="101"/>
                        <a:pt x="98" y="101"/>
                        <a:pt x="98" y="101"/>
                      </a:cubicBezTo>
                      <a:cubicBezTo>
                        <a:pt x="91" y="97"/>
                        <a:pt x="82" y="95"/>
                        <a:pt x="72" y="95"/>
                      </a:cubicBezTo>
                      <a:cubicBezTo>
                        <a:pt x="56" y="95"/>
                        <a:pt x="47" y="101"/>
                        <a:pt x="47" y="114"/>
                      </a:cubicBezTo>
                      <a:cubicBezTo>
                        <a:pt x="47" y="127"/>
                        <a:pt x="56" y="133"/>
                        <a:pt x="70" y="133"/>
                      </a:cubicBezTo>
                      <a:cubicBezTo>
                        <a:pt x="84" y="133"/>
                        <a:pt x="94" y="126"/>
                        <a:pt x="98" y="114"/>
                      </a:cubicBezTo>
                      <a:close/>
                      <a:moveTo>
                        <a:pt x="100" y="149"/>
                      </a:moveTo>
                      <a:cubicBezTo>
                        <a:pt x="89" y="162"/>
                        <a:pt x="74" y="168"/>
                        <a:pt x="57" y="168"/>
                      </a:cubicBezTo>
                      <a:cubicBezTo>
                        <a:pt x="26" y="168"/>
                        <a:pt x="0" y="149"/>
                        <a:pt x="0" y="115"/>
                      </a:cubicBezTo>
                      <a:cubicBezTo>
                        <a:pt x="0" y="83"/>
                        <a:pt x="26" y="62"/>
                        <a:pt x="63" y="62"/>
                      </a:cubicBezTo>
                      <a:cubicBezTo>
                        <a:pt x="74" y="62"/>
                        <a:pt x="86" y="64"/>
                        <a:pt x="98" y="68"/>
                      </a:cubicBezTo>
                      <a:cubicBezTo>
                        <a:pt x="98" y="65"/>
                        <a:pt x="98" y="65"/>
                        <a:pt x="98" y="65"/>
                      </a:cubicBezTo>
                      <a:cubicBezTo>
                        <a:pt x="98" y="47"/>
                        <a:pt x="89" y="40"/>
                        <a:pt x="63" y="40"/>
                      </a:cubicBezTo>
                      <a:cubicBezTo>
                        <a:pt x="47" y="40"/>
                        <a:pt x="31" y="44"/>
                        <a:pt x="18" y="52"/>
                      </a:cubicBezTo>
                      <a:cubicBezTo>
                        <a:pt x="16" y="52"/>
                        <a:pt x="16" y="52"/>
                        <a:pt x="16" y="52"/>
                      </a:cubicBezTo>
                      <a:cubicBezTo>
                        <a:pt x="16" y="14"/>
                        <a:pt x="16" y="14"/>
                        <a:pt x="16" y="14"/>
                      </a:cubicBezTo>
                      <a:cubicBezTo>
                        <a:pt x="28" y="6"/>
                        <a:pt x="50" y="0"/>
                        <a:pt x="71" y="0"/>
                      </a:cubicBezTo>
                      <a:cubicBezTo>
                        <a:pt x="120" y="0"/>
                        <a:pt x="146" y="23"/>
                        <a:pt x="146" y="64"/>
                      </a:cubicBezTo>
                      <a:cubicBezTo>
                        <a:pt x="146" y="165"/>
                        <a:pt x="146" y="165"/>
                        <a:pt x="146" y="165"/>
                      </a:cubicBezTo>
                      <a:cubicBezTo>
                        <a:pt x="100" y="165"/>
                        <a:pt x="100" y="165"/>
                        <a:pt x="100" y="165"/>
                      </a:cubicBezTo>
                      <a:cubicBezTo>
                        <a:pt x="100" y="149"/>
                        <a:pt x="100" y="149"/>
                        <a:pt x="100" y="14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Freeform 48">
                  <a:extLst>
                    <a:ext uri="{FF2B5EF4-FFF2-40B4-BE49-F238E27FC236}">
                      <a16:creationId xmlns:a16="http://schemas.microsoft.com/office/drawing/2014/main" id="{18A6F76C-694A-0649-B290-E09E8A89C008}"/>
                    </a:ext>
                  </a:extLst>
                </p:cNvPr>
                <p:cNvSpPr>
                  <a:spLocks/>
                </p:cNvSpPr>
                <p:nvPr/>
              </p:nvSpPr>
              <p:spPr bwMode="auto">
                <a:xfrm>
                  <a:off x="5385" y="2081"/>
                  <a:ext cx="178" cy="289"/>
                </a:xfrm>
                <a:custGeom>
                  <a:avLst/>
                  <a:gdLst>
                    <a:gd name="T0" fmla="*/ 47 w 101"/>
                    <a:gd name="T1" fmla="*/ 28 h 163"/>
                    <a:gd name="T2" fmla="*/ 86 w 101"/>
                    <a:gd name="T3" fmla="*/ 0 h 163"/>
                    <a:gd name="T4" fmla="*/ 101 w 101"/>
                    <a:gd name="T5" fmla="*/ 3 h 163"/>
                    <a:gd name="T6" fmla="*/ 101 w 101"/>
                    <a:gd name="T7" fmla="*/ 49 h 163"/>
                    <a:gd name="T8" fmla="*/ 100 w 101"/>
                    <a:gd name="T9" fmla="*/ 49 h 163"/>
                    <a:gd name="T10" fmla="*/ 79 w 101"/>
                    <a:gd name="T11" fmla="*/ 45 h 163"/>
                    <a:gd name="T12" fmla="*/ 48 w 101"/>
                    <a:gd name="T13" fmla="*/ 70 h 163"/>
                    <a:gd name="T14" fmla="*/ 48 w 101"/>
                    <a:gd name="T15" fmla="*/ 163 h 163"/>
                    <a:gd name="T16" fmla="*/ 0 w 101"/>
                    <a:gd name="T17" fmla="*/ 163 h 163"/>
                    <a:gd name="T18" fmla="*/ 0 w 101"/>
                    <a:gd name="T19" fmla="*/ 2 h 163"/>
                    <a:gd name="T20" fmla="*/ 47 w 101"/>
                    <a:gd name="T21" fmla="*/ 2 h 163"/>
                    <a:gd name="T22" fmla="*/ 47 w 101"/>
                    <a:gd name="T23" fmla="*/ 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63">
                      <a:moveTo>
                        <a:pt x="47" y="28"/>
                      </a:moveTo>
                      <a:cubicBezTo>
                        <a:pt x="55" y="10"/>
                        <a:pt x="68" y="0"/>
                        <a:pt x="86" y="0"/>
                      </a:cubicBezTo>
                      <a:cubicBezTo>
                        <a:pt x="92" y="0"/>
                        <a:pt x="99" y="1"/>
                        <a:pt x="101" y="3"/>
                      </a:cubicBezTo>
                      <a:cubicBezTo>
                        <a:pt x="101" y="49"/>
                        <a:pt x="101" y="49"/>
                        <a:pt x="101" y="49"/>
                      </a:cubicBezTo>
                      <a:cubicBezTo>
                        <a:pt x="100" y="49"/>
                        <a:pt x="100" y="49"/>
                        <a:pt x="100" y="49"/>
                      </a:cubicBezTo>
                      <a:cubicBezTo>
                        <a:pt x="94" y="46"/>
                        <a:pt x="88" y="45"/>
                        <a:pt x="79" y="45"/>
                      </a:cubicBezTo>
                      <a:cubicBezTo>
                        <a:pt x="64" y="45"/>
                        <a:pt x="52" y="54"/>
                        <a:pt x="48" y="70"/>
                      </a:cubicBezTo>
                      <a:cubicBezTo>
                        <a:pt x="48" y="163"/>
                        <a:pt x="48" y="163"/>
                        <a:pt x="48" y="163"/>
                      </a:cubicBezTo>
                      <a:cubicBezTo>
                        <a:pt x="0" y="163"/>
                        <a:pt x="0" y="163"/>
                        <a:pt x="0" y="163"/>
                      </a:cubicBezTo>
                      <a:cubicBezTo>
                        <a:pt x="0" y="2"/>
                        <a:pt x="0" y="2"/>
                        <a:pt x="0" y="2"/>
                      </a:cubicBezTo>
                      <a:cubicBezTo>
                        <a:pt x="47" y="2"/>
                        <a:pt x="47" y="2"/>
                        <a:pt x="47" y="2"/>
                      </a:cubicBezTo>
                      <a:cubicBezTo>
                        <a:pt x="47" y="28"/>
                        <a:pt x="47" y="28"/>
                        <a:pt x="47" y="2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Freeform 49">
                  <a:extLst>
                    <a:ext uri="{FF2B5EF4-FFF2-40B4-BE49-F238E27FC236}">
                      <a16:creationId xmlns:a16="http://schemas.microsoft.com/office/drawing/2014/main" id="{6CAD0F0E-E2F2-FD4F-9411-38953FAC9AD3}"/>
                    </a:ext>
                  </a:extLst>
                </p:cNvPr>
                <p:cNvSpPr>
                  <a:spLocks noEditPoints="1"/>
                </p:cNvSpPr>
                <p:nvPr/>
              </p:nvSpPr>
              <p:spPr bwMode="auto">
                <a:xfrm>
                  <a:off x="5586" y="1970"/>
                  <a:ext cx="286" cy="407"/>
                </a:xfrm>
                <a:custGeom>
                  <a:avLst/>
                  <a:gdLst>
                    <a:gd name="T0" fmla="*/ 114 w 162"/>
                    <a:gd name="T1" fmla="*/ 171 h 230"/>
                    <a:gd name="T2" fmla="*/ 114 w 162"/>
                    <a:gd name="T3" fmla="*/ 120 h 230"/>
                    <a:gd name="T4" fmla="*/ 84 w 162"/>
                    <a:gd name="T5" fmla="*/ 103 h 230"/>
                    <a:gd name="T6" fmla="*/ 49 w 162"/>
                    <a:gd name="T7" fmla="*/ 146 h 230"/>
                    <a:gd name="T8" fmla="*/ 84 w 162"/>
                    <a:gd name="T9" fmla="*/ 188 h 230"/>
                    <a:gd name="T10" fmla="*/ 114 w 162"/>
                    <a:gd name="T11" fmla="*/ 171 h 230"/>
                    <a:gd name="T12" fmla="*/ 116 w 162"/>
                    <a:gd name="T13" fmla="*/ 209 h 230"/>
                    <a:gd name="T14" fmla="*/ 68 w 162"/>
                    <a:gd name="T15" fmla="*/ 230 h 230"/>
                    <a:gd name="T16" fmla="*/ 0 w 162"/>
                    <a:gd name="T17" fmla="*/ 146 h 230"/>
                    <a:gd name="T18" fmla="*/ 68 w 162"/>
                    <a:gd name="T19" fmla="*/ 61 h 230"/>
                    <a:gd name="T20" fmla="*/ 114 w 162"/>
                    <a:gd name="T21" fmla="*/ 80 h 230"/>
                    <a:gd name="T22" fmla="*/ 114 w 162"/>
                    <a:gd name="T23" fmla="*/ 0 h 230"/>
                    <a:gd name="T24" fmla="*/ 162 w 162"/>
                    <a:gd name="T25" fmla="*/ 0 h 230"/>
                    <a:gd name="T26" fmla="*/ 162 w 162"/>
                    <a:gd name="T27" fmla="*/ 226 h 230"/>
                    <a:gd name="T28" fmla="*/ 116 w 162"/>
                    <a:gd name="T29" fmla="*/ 226 h 230"/>
                    <a:gd name="T30" fmla="*/ 116 w 162"/>
                    <a:gd name="T31" fmla="*/ 20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230">
                      <a:moveTo>
                        <a:pt x="114" y="171"/>
                      </a:moveTo>
                      <a:cubicBezTo>
                        <a:pt x="114" y="120"/>
                        <a:pt x="114" y="120"/>
                        <a:pt x="114" y="120"/>
                      </a:cubicBezTo>
                      <a:cubicBezTo>
                        <a:pt x="106" y="108"/>
                        <a:pt x="96" y="103"/>
                        <a:pt x="84" y="103"/>
                      </a:cubicBezTo>
                      <a:cubicBezTo>
                        <a:pt x="63" y="103"/>
                        <a:pt x="49" y="118"/>
                        <a:pt x="49" y="146"/>
                      </a:cubicBezTo>
                      <a:cubicBezTo>
                        <a:pt x="49" y="173"/>
                        <a:pt x="63" y="188"/>
                        <a:pt x="84" y="188"/>
                      </a:cubicBezTo>
                      <a:cubicBezTo>
                        <a:pt x="96" y="188"/>
                        <a:pt x="106" y="183"/>
                        <a:pt x="114" y="171"/>
                      </a:cubicBezTo>
                      <a:close/>
                      <a:moveTo>
                        <a:pt x="116" y="209"/>
                      </a:moveTo>
                      <a:cubicBezTo>
                        <a:pt x="105" y="222"/>
                        <a:pt x="90" y="230"/>
                        <a:pt x="68" y="230"/>
                      </a:cubicBezTo>
                      <a:cubicBezTo>
                        <a:pt x="26" y="230"/>
                        <a:pt x="0" y="192"/>
                        <a:pt x="0" y="146"/>
                      </a:cubicBezTo>
                      <a:cubicBezTo>
                        <a:pt x="0" y="99"/>
                        <a:pt x="26" y="61"/>
                        <a:pt x="68" y="61"/>
                      </a:cubicBezTo>
                      <a:cubicBezTo>
                        <a:pt x="89" y="61"/>
                        <a:pt x="104" y="68"/>
                        <a:pt x="114" y="80"/>
                      </a:cubicBezTo>
                      <a:cubicBezTo>
                        <a:pt x="114" y="0"/>
                        <a:pt x="114" y="0"/>
                        <a:pt x="114" y="0"/>
                      </a:cubicBezTo>
                      <a:cubicBezTo>
                        <a:pt x="162" y="0"/>
                        <a:pt x="162" y="0"/>
                        <a:pt x="162" y="0"/>
                      </a:cubicBezTo>
                      <a:cubicBezTo>
                        <a:pt x="162" y="226"/>
                        <a:pt x="162" y="226"/>
                        <a:pt x="162" y="226"/>
                      </a:cubicBezTo>
                      <a:cubicBezTo>
                        <a:pt x="116" y="226"/>
                        <a:pt x="116" y="226"/>
                        <a:pt x="116" y="226"/>
                      </a:cubicBezTo>
                      <a:cubicBezTo>
                        <a:pt x="116" y="209"/>
                        <a:pt x="116" y="209"/>
                        <a:pt x="116" y="20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Freeform 50">
                  <a:extLst>
                    <a:ext uri="{FF2B5EF4-FFF2-40B4-BE49-F238E27FC236}">
                      <a16:creationId xmlns:a16="http://schemas.microsoft.com/office/drawing/2014/main" id="{E8090A00-7F98-644F-8ED8-E7068AC5FCFA}"/>
                    </a:ext>
                  </a:extLst>
                </p:cNvPr>
                <p:cNvSpPr>
                  <a:spLocks/>
                </p:cNvSpPr>
                <p:nvPr/>
              </p:nvSpPr>
              <p:spPr bwMode="auto">
                <a:xfrm>
                  <a:off x="1806" y="2501"/>
                  <a:ext cx="247" cy="400"/>
                </a:xfrm>
                <a:custGeom>
                  <a:avLst/>
                  <a:gdLst>
                    <a:gd name="T0" fmla="*/ 0 w 247"/>
                    <a:gd name="T1" fmla="*/ 0 h 400"/>
                    <a:gd name="T2" fmla="*/ 247 w 247"/>
                    <a:gd name="T3" fmla="*/ 0 h 400"/>
                    <a:gd name="T4" fmla="*/ 247 w 247"/>
                    <a:gd name="T5" fmla="*/ 49 h 400"/>
                    <a:gd name="T6" fmla="*/ 57 w 247"/>
                    <a:gd name="T7" fmla="*/ 49 h 400"/>
                    <a:gd name="T8" fmla="*/ 57 w 247"/>
                    <a:gd name="T9" fmla="*/ 171 h 400"/>
                    <a:gd name="T10" fmla="*/ 229 w 247"/>
                    <a:gd name="T11" fmla="*/ 171 h 400"/>
                    <a:gd name="T12" fmla="*/ 229 w 247"/>
                    <a:gd name="T13" fmla="*/ 219 h 400"/>
                    <a:gd name="T14" fmla="*/ 57 w 247"/>
                    <a:gd name="T15" fmla="*/ 219 h 400"/>
                    <a:gd name="T16" fmla="*/ 57 w 247"/>
                    <a:gd name="T17" fmla="*/ 352 h 400"/>
                    <a:gd name="T18" fmla="*/ 247 w 247"/>
                    <a:gd name="T19" fmla="*/ 352 h 400"/>
                    <a:gd name="T20" fmla="*/ 247 w 247"/>
                    <a:gd name="T21" fmla="*/ 400 h 400"/>
                    <a:gd name="T22" fmla="*/ 0 w 247"/>
                    <a:gd name="T23" fmla="*/ 400 h 400"/>
                    <a:gd name="T24" fmla="*/ 0 w 247"/>
                    <a:gd name="T2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400">
                      <a:moveTo>
                        <a:pt x="0" y="0"/>
                      </a:moveTo>
                      <a:lnTo>
                        <a:pt x="247" y="0"/>
                      </a:lnTo>
                      <a:lnTo>
                        <a:pt x="247" y="49"/>
                      </a:lnTo>
                      <a:lnTo>
                        <a:pt x="57" y="49"/>
                      </a:lnTo>
                      <a:lnTo>
                        <a:pt x="57" y="171"/>
                      </a:lnTo>
                      <a:lnTo>
                        <a:pt x="229" y="171"/>
                      </a:lnTo>
                      <a:lnTo>
                        <a:pt x="229" y="219"/>
                      </a:lnTo>
                      <a:lnTo>
                        <a:pt x="57" y="219"/>
                      </a:lnTo>
                      <a:lnTo>
                        <a:pt x="57" y="352"/>
                      </a:lnTo>
                      <a:lnTo>
                        <a:pt x="247" y="352"/>
                      </a:lnTo>
                      <a:lnTo>
                        <a:pt x="247" y="400"/>
                      </a:lnTo>
                      <a:lnTo>
                        <a:pt x="0" y="40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Freeform 51">
                  <a:extLst>
                    <a:ext uri="{FF2B5EF4-FFF2-40B4-BE49-F238E27FC236}">
                      <a16:creationId xmlns:a16="http://schemas.microsoft.com/office/drawing/2014/main" id="{4D2FE22D-539C-B843-B734-0654C9F598F9}"/>
                    </a:ext>
                  </a:extLst>
                </p:cNvPr>
                <p:cNvSpPr>
                  <a:spLocks/>
                </p:cNvSpPr>
                <p:nvPr/>
              </p:nvSpPr>
              <p:spPr bwMode="auto">
                <a:xfrm>
                  <a:off x="1806" y="2501"/>
                  <a:ext cx="247" cy="400"/>
                </a:xfrm>
                <a:custGeom>
                  <a:avLst/>
                  <a:gdLst>
                    <a:gd name="T0" fmla="*/ 0 w 247"/>
                    <a:gd name="T1" fmla="*/ 0 h 400"/>
                    <a:gd name="T2" fmla="*/ 247 w 247"/>
                    <a:gd name="T3" fmla="*/ 0 h 400"/>
                    <a:gd name="T4" fmla="*/ 247 w 247"/>
                    <a:gd name="T5" fmla="*/ 49 h 400"/>
                    <a:gd name="T6" fmla="*/ 57 w 247"/>
                    <a:gd name="T7" fmla="*/ 49 h 400"/>
                    <a:gd name="T8" fmla="*/ 57 w 247"/>
                    <a:gd name="T9" fmla="*/ 171 h 400"/>
                    <a:gd name="T10" fmla="*/ 229 w 247"/>
                    <a:gd name="T11" fmla="*/ 171 h 400"/>
                    <a:gd name="T12" fmla="*/ 229 w 247"/>
                    <a:gd name="T13" fmla="*/ 219 h 400"/>
                    <a:gd name="T14" fmla="*/ 57 w 247"/>
                    <a:gd name="T15" fmla="*/ 219 h 400"/>
                    <a:gd name="T16" fmla="*/ 57 w 247"/>
                    <a:gd name="T17" fmla="*/ 352 h 400"/>
                    <a:gd name="T18" fmla="*/ 247 w 247"/>
                    <a:gd name="T19" fmla="*/ 352 h 400"/>
                    <a:gd name="T20" fmla="*/ 247 w 247"/>
                    <a:gd name="T21" fmla="*/ 400 h 400"/>
                    <a:gd name="T22" fmla="*/ 0 w 247"/>
                    <a:gd name="T23" fmla="*/ 400 h 400"/>
                    <a:gd name="T24" fmla="*/ 0 w 247"/>
                    <a:gd name="T2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400">
                      <a:moveTo>
                        <a:pt x="0" y="0"/>
                      </a:moveTo>
                      <a:lnTo>
                        <a:pt x="247" y="0"/>
                      </a:lnTo>
                      <a:lnTo>
                        <a:pt x="247" y="49"/>
                      </a:lnTo>
                      <a:lnTo>
                        <a:pt x="57" y="49"/>
                      </a:lnTo>
                      <a:lnTo>
                        <a:pt x="57" y="171"/>
                      </a:lnTo>
                      <a:lnTo>
                        <a:pt x="229" y="171"/>
                      </a:lnTo>
                      <a:lnTo>
                        <a:pt x="229" y="219"/>
                      </a:lnTo>
                      <a:lnTo>
                        <a:pt x="57" y="219"/>
                      </a:lnTo>
                      <a:lnTo>
                        <a:pt x="57" y="352"/>
                      </a:lnTo>
                      <a:lnTo>
                        <a:pt x="247" y="352"/>
                      </a:lnTo>
                      <a:lnTo>
                        <a:pt x="247" y="400"/>
                      </a:lnTo>
                      <a:lnTo>
                        <a:pt x="0" y="400"/>
                      </a:lnTo>
                      <a:lnTo>
                        <a:pt x="0" y="0"/>
                      </a:lnTo>
                    </a:path>
                  </a:pathLst>
                </a:cu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Freeform 52">
                  <a:extLst>
                    <a:ext uri="{FF2B5EF4-FFF2-40B4-BE49-F238E27FC236}">
                      <a16:creationId xmlns:a16="http://schemas.microsoft.com/office/drawing/2014/main" id="{CADF56FD-75DE-614B-AD8A-6EBBD73C1A26}"/>
                    </a:ext>
                  </a:extLst>
                </p:cNvPr>
                <p:cNvSpPr>
                  <a:spLocks/>
                </p:cNvSpPr>
                <p:nvPr/>
              </p:nvSpPr>
              <p:spPr bwMode="auto">
                <a:xfrm>
                  <a:off x="2120" y="2614"/>
                  <a:ext cx="235" cy="287"/>
                </a:xfrm>
                <a:custGeom>
                  <a:avLst/>
                  <a:gdLst>
                    <a:gd name="T0" fmla="*/ 77 w 133"/>
                    <a:gd name="T1" fmla="*/ 0 h 162"/>
                    <a:gd name="T2" fmla="*/ 133 w 133"/>
                    <a:gd name="T3" fmla="*/ 62 h 162"/>
                    <a:gd name="T4" fmla="*/ 133 w 133"/>
                    <a:gd name="T5" fmla="*/ 162 h 162"/>
                    <a:gd name="T6" fmla="*/ 103 w 133"/>
                    <a:gd name="T7" fmla="*/ 162 h 162"/>
                    <a:gd name="T8" fmla="*/ 103 w 133"/>
                    <a:gd name="T9" fmla="*/ 63 h 162"/>
                    <a:gd name="T10" fmla="*/ 70 w 133"/>
                    <a:gd name="T11" fmla="*/ 27 h 162"/>
                    <a:gd name="T12" fmla="*/ 30 w 133"/>
                    <a:gd name="T13" fmla="*/ 56 h 162"/>
                    <a:gd name="T14" fmla="*/ 30 w 133"/>
                    <a:gd name="T15" fmla="*/ 162 h 162"/>
                    <a:gd name="T16" fmla="*/ 0 w 133"/>
                    <a:gd name="T17" fmla="*/ 162 h 162"/>
                    <a:gd name="T18" fmla="*/ 0 w 133"/>
                    <a:gd name="T19" fmla="*/ 3 h 162"/>
                    <a:gd name="T20" fmla="*/ 30 w 133"/>
                    <a:gd name="T21" fmla="*/ 3 h 162"/>
                    <a:gd name="T22" fmla="*/ 30 w 133"/>
                    <a:gd name="T23" fmla="*/ 26 h 162"/>
                    <a:gd name="T24" fmla="*/ 77 w 133"/>
                    <a:gd name="T2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162">
                      <a:moveTo>
                        <a:pt x="77" y="0"/>
                      </a:moveTo>
                      <a:cubicBezTo>
                        <a:pt x="113" y="0"/>
                        <a:pt x="133" y="23"/>
                        <a:pt x="133" y="62"/>
                      </a:cubicBezTo>
                      <a:cubicBezTo>
                        <a:pt x="133" y="162"/>
                        <a:pt x="133" y="162"/>
                        <a:pt x="133" y="162"/>
                      </a:cubicBezTo>
                      <a:cubicBezTo>
                        <a:pt x="103" y="162"/>
                        <a:pt x="103" y="162"/>
                        <a:pt x="103" y="162"/>
                      </a:cubicBezTo>
                      <a:cubicBezTo>
                        <a:pt x="103" y="63"/>
                        <a:pt x="103" y="63"/>
                        <a:pt x="103" y="63"/>
                      </a:cubicBezTo>
                      <a:cubicBezTo>
                        <a:pt x="103" y="42"/>
                        <a:pt x="93" y="27"/>
                        <a:pt x="70" y="27"/>
                      </a:cubicBezTo>
                      <a:cubicBezTo>
                        <a:pt x="51" y="27"/>
                        <a:pt x="35" y="39"/>
                        <a:pt x="30" y="56"/>
                      </a:cubicBezTo>
                      <a:cubicBezTo>
                        <a:pt x="30" y="162"/>
                        <a:pt x="30" y="162"/>
                        <a:pt x="30" y="162"/>
                      </a:cubicBezTo>
                      <a:cubicBezTo>
                        <a:pt x="0" y="162"/>
                        <a:pt x="0" y="162"/>
                        <a:pt x="0" y="162"/>
                      </a:cubicBezTo>
                      <a:cubicBezTo>
                        <a:pt x="0" y="3"/>
                        <a:pt x="0" y="3"/>
                        <a:pt x="0" y="3"/>
                      </a:cubicBezTo>
                      <a:cubicBezTo>
                        <a:pt x="30" y="3"/>
                        <a:pt x="30" y="3"/>
                        <a:pt x="30" y="3"/>
                      </a:cubicBezTo>
                      <a:cubicBezTo>
                        <a:pt x="30" y="26"/>
                        <a:pt x="30" y="26"/>
                        <a:pt x="30" y="26"/>
                      </a:cubicBezTo>
                      <a:cubicBezTo>
                        <a:pt x="39" y="11"/>
                        <a:pt x="55" y="0"/>
                        <a:pt x="7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Freeform 53">
                  <a:extLst>
                    <a:ext uri="{FF2B5EF4-FFF2-40B4-BE49-F238E27FC236}">
                      <a16:creationId xmlns:a16="http://schemas.microsoft.com/office/drawing/2014/main" id="{2A4D88D5-45CB-414B-9B4C-BC1EF843C947}"/>
                    </a:ext>
                  </a:extLst>
                </p:cNvPr>
                <p:cNvSpPr>
                  <a:spLocks/>
                </p:cNvSpPr>
                <p:nvPr/>
              </p:nvSpPr>
              <p:spPr bwMode="auto">
                <a:xfrm>
                  <a:off x="2395" y="2545"/>
                  <a:ext cx="175" cy="363"/>
                </a:xfrm>
                <a:custGeom>
                  <a:avLst/>
                  <a:gdLst>
                    <a:gd name="T0" fmla="*/ 58 w 99"/>
                    <a:gd name="T1" fmla="*/ 42 h 205"/>
                    <a:gd name="T2" fmla="*/ 99 w 99"/>
                    <a:gd name="T3" fmla="*/ 42 h 205"/>
                    <a:gd name="T4" fmla="*/ 99 w 99"/>
                    <a:gd name="T5" fmla="*/ 68 h 205"/>
                    <a:gd name="T6" fmla="*/ 58 w 99"/>
                    <a:gd name="T7" fmla="*/ 68 h 205"/>
                    <a:gd name="T8" fmla="*/ 58 w 99"/>
                    <a:gd name="T9" fmla="*/ 154 h 205"/>
                    <a:gd name="T10" fmla="*/ 85 w 99"/>
                    <a:gd name="T11" fmla="*/ 178 h 205"/>
                    <a:gd name="T12" fmla="*/ 98 w 99"/>
                    <a:gd name="T13" fmla="*/ 176 h 205"/>
                    <a:gd name="T14" fmla="*/ 99 w 99"/>
                    <a:gd name="T15" fmla="*/ 176 h 205"/>
                    <a:gd name="T16" fmla="*/ 99 w 99"/>
                    <a:gd name="T17" fmla="*/ 201 h 205"/>
                    <a:gd name="T18" fmla="*/ 80 w 99"/>
                    <a:gd name="T19" fmla="*/ 205 h 205"/>
                    <a:gd name="T20" fmla="*/ 28 w 99"/>
                    <a:gd name="T21" fmla="*/ 156 h 205"/>
                    <a:gd name="T22" fmla="*/ 28 w 99"/>
                    <a:gd name="T23" fmla="*/ 68 h 205"/>
                    <a:gd name="T24" fmla="*/ 0 w 99"/>
                    <a:gd name="T25" fmla="*/ 68 h 205"/>
                    <a:gd name="T26" fmla="*/ 0 w 99"/>
                    <a:gd name="T27" fmla="*/ 42 h 205"/>
                    <a:gd name="T28" fmla="*/ 28 w 99"/>
                    <a:gd name="T29" fmla="*/ 42 h 205"/>
                    <a:gd name="T30" fmla="*/ 28 w 99"/>
                    <a:gd name="T31" fmla="*/ 0 h 205"/>
                    <a:gd name="T32" fmla="*/ 58 w 99"/>
                    <a:gd name="T33" fmla="*/ 0 h 205"/>
                    <a:gd name="T34" fmla="*/ 58 w 99"/>
                    <a:gd name="T35" fmla="*/ 4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205">
                      <a:moveTo>
                        <a:pt x="58" y="42"/>
                      </a:moveTo>
                      <a:cubicBezTo>
                        <a:pt x="99" y="42"/>
                        <a:pt x="99" y="42"/>
                        <a:pt x="99" y="42"/>
                      </a:cubicBezTo>
                      <a:cubicBezTo>
                        <a:pt x="99" y="68"/>
                        <a:pt x="99" y="68"/>
                        <a:pt x="99" y="68"/>
                      </a:cubicBezTo>
                      <a:cubicBezTo>
                        <a:pt x="58" y="68"/>
                        <a:pt x="58" y="68"/>
                        <a:pt x="58" y="68"/>
                      </a:cubicBezTo>
                      <a:cubicBezTo>
                        <a:pt x="58" y="154"/>
                        <a:pt x="58" y="154"/>
                        <a:pt x="58" y="154"/>
                      </a:cubicBezTo>
                      <a:cubicBezTo>
                        <a:pt x="58" y="172"/>
                        <a:pt x="67" y="178"/>
                        <a:pt x="85" y="178"/>
                      </a:cubicBezTo>
                      <a:cubicBezTo>
                        <a:pt x="89" y="178"/>
                        <a:pt x="94" y="177"/>
                        <a:pt x="98" y="176"/>
                      </a:cubicBezTo>
                      <a:cubicBezTo>
                        <a:pt x="99" y="176"/>
                        <a:pt x="99" y="176"/>
                        <a:pt x="99" y="176"/>
                      </a:cubicBezTo>
                      <a:cubicBezTo>
                        <a:pt x="99" y="201"/>
                        <a:pt x="99" y="201"/>
                        <a:pt x="99" y="201"/>
                      </a:cubicBezTo>
                      <a:cubicBezTo>
                        <a:pt x="95" y="203"/>
                        <a:pt x="88" y="205"/>
                        <a:pt x="80" y="205"/>
                      </a:cubicBezTo>
                      <a:cubicBezTo>
                        <a:pt x="43" y="205"/>
                        <a:pt x="28" y="188"/>
                        <a:pt x="28" y="156"/>
                      </a:cubicBezTo>
                      <a:cubicBezTo>
                        <a:pt x="28" y="68"/>
                        <a:pt x="28" y="68"/>
                        <a:pt x="28" y="68"/>
                      </a:cubicBezTo>
                      <a:cubicBezTo>
                        <a:pt x="0" y="68"/>
                        <a:pt x="0" y="68"/>
                        <a:pt x="0" y="68"/>
                      </a:cubicBezTo>
                      <a:cubicBezTo>
                        <a:pt x="0" y="42"/>
                        <a:pt x="0" y="42"/>
                        <a:pt x="0" y="42"/>
                      </a:cubicBezTo>
                      <a:cubicBezTo>
                        <a:pt x="28" y="42"/>
                        <a:pt x="28" y="42"/>
                        <a:pt x="28" y="42"/>
                      </a:cubicBezTo>
                      <a:cubicBezTo>
                        <a:pt x="28" y="0"/>
                        <a:pt x="28" y="0"/>
                        <a:pt x="28" y="0"/>
                      </a:cubicBezTo>
                      <a:cubicBezTo>
                        <a:pt x="58" y="0"/>
                        <a:pt x="58" y="0"/>
                        <a:pt x="58" y="0"/>
                      </a:cubicBezTo>
                      <a:cubicBezTo>
                        <a:pt x="58" y="42"/>
                        <a:pt x="58" y="42"/>
                        <a:pt x="58" y="4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Freeform 54">
                  <a:extLst>
                    <a:ext uri="{FF2B5EF4-FFF2-40B4-BE49-F238E27FC236}">
                      <a16:creationId xmlns:a16="http://schemas.microsoft.com/office/drawing/2014/main" id="{4F954447-FBEA-0D4A-8C8B-B0594B896F82}"/>
                    </a:ext>
                  </a:extLst>
                </p:cNvPr>
                <p:cNvSpPr>
                  <a:spLocks noEditPoints="1"/>
                </p:cNvSpPr>
                <p:nvPr/>
              </p:nvSpPr>
              <p:spPr bwMode="auto">
                <a:xfrm>
                  <a:off x="2604" y="2614"/>
                  <a:ext cx="247" cy="294"/>
                </a:xfrm>
                <a:custGeom>
                  <a:avLst/>
                  <a:gdLst>
                    <a:gd name="T0" fmla="*/ 31 w 140"/>
                    <a:gd name="T1" fmla="*/ 67 h 166"/>
                    <a:gd name="T2" fmla="*/ 111 w 140"/>
                    <a:gd name="T3" fmla="*/ 67 h 166"/>
                    <a:gd name="T4" fmla="*/ 73 w 140"/>
                    <a:gd name="T5" fmla="*/ 25 h 166"/>
                    <a:gd name="T6" fmla="*/ 31 w 140"/>
                    <a:gd name="T7" fmla="*/ 67 h 166"/>
                    <a:gd name="T8" fmla="*/ 79 w 140"/>
                    <a:gd name="T9" fmla="*/ 166 h 166"/>
                    <a:gd name="T10" fmla="*/ 0 w 140"/>
                    <a:gd name="T11" fmla="*/ 85 h 166"/>
                    <a:gd name="T12" fmla="*/ 73 w 140"/>
                    <a:gd name="T13" fmla="*/ 0 h 166"/>
                    <a:gd name="T14" fmla="*/ 140 w 140"/>
                    <a:gd name="T15" fmla="*/ 78 h 166"/>
                    <a:gd name="T16" fmla="*/ 140 w 140"/>
                    <a:gd name="T17" fmla="*/ 92 h 166"/>
                    <a:gd name="T18" fmla="*/ 30 w 140"/>
                    <a:gd name="T19" fmla="*/ 92 h 166"/>
                    <a:gd name="T20" fmla="*/ 83 w 140"/>
                    <a:gd name="T21" fmla="*/ 140 h 166"/>
                    <a:gd name="T22" fmla="*/ 127 w 140"/>
                    <a:gd name="T23" fmla="*/ 125 h 166"/>
                    <a:gd name="T24" fmla="*/ 128 w 140"/>
                    <a:gd name="T25" fmla="*/ 125 h 166"/>
                    <a:gd name="T26" fmla="*/ 128 w 140"/>
                    <a:gd name="T27" fmla="*/ 152 h 166"/>
                    <a:gd name="T28" fmla="*/ 79 w 140"/>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66">
                      <a:moveTo>
                        <a:pt x="31" y="67"/>
                      </a:moveTo>
                      <a:cubicBezTo>
                        <a:pt x="111" y="67"/>
                        <a:pt x="111" y="67"/>
                        <a:pt x="111" y="67"/>
                      </a:cubicBezTo>
                      <a:cubicBezTo>
                        <a:pt x="110" y="44"/>
                        <a:pt x="98" y="25"/>
                        <a:pt x="73" y="25"/>
                      </a:cubicBezTo>
                      <a:cubicBezTo>
                        <a:pt x="51" y="25"/>
                        <a:pt x="36" y="42"/>
                        <a:pt x="31" y="67"/>
                      </a:cubicBezTo>
                      <a:close/>
                      <a:moveTo>
                        <a:pt x="79" y="166"/>
                      </a:moveTo>
                      <a:cubicBezTo>
                        <a:pt x="32" y="166"/>
                        <a:pt x="0" y="134"/>
                        <a:pt x="0" y="85"/>
                      </a:cubicBezTo>
                      <a:cubicBezTo>
                        <a:pt x="0" y="35"/>
                        <a:pt x="30" y="0"/>
                        <a:pt x="73" y="0"/>
                      </a:cubicBezTo>
                      <a:cubicBezTo>
                        <a:pt x="117" y="0"/>
                        <a:pt x="140" y="31"/>
                        <a:pt x="140" y="78"/>
                      </a:cubicBezTo>
                      <a:cubicBezTo>
                        <a:pt x="140" y="92"/>
                        <a:pt x="140" y="92"/>
                        <a:pt x="140" y="92"/>
                      </a:cubicBezTo>
                      <a:cubicBezTo>
                        <a:pt x="30" y="92"/>
                        <a:pt x="30" y="92"/>
                        <a:pt x="30" y="92"/>
                      </a:cubicBezTo>
                      <a:cubicBezTo>
                        <a:pt x="34" y="124"/>
                        <a:pt x="54" y="140"/>
                        <a:pt x="83" y="140"/>
                      </a:cubicBezTo>
                      <a:cubicBezTo>
                        <a:pt x="101" y="140"/>
                        <a:pt x="113" y="136"/>
                        <a:pt x="127" y="125"/>
                      </a:cubicBezTo>
                      <a:cubicBezTo>
                        <a:pt x="128" y="125"/>
                        <a:pt x="128" y="125"/>
                        <a:pt x="128" y="125"/>
                      </a:cubicBezTo>
                      <a:cubicBezTo>
                        <a:pt x="128" y="152"/>
                        <a:pt x="128" y="152"/>
                        <a:pt x="128" y="152"/>
                      </a:cubicBezTo>
                      <a:cubicBezTo>
                        <a:pt x="115" y="162"/>
                        <a:pt x="98" y="166"/>
                        <a:pt x="79" y="16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Freeform 55">
                  <a:extLst>
                    <a:ext uri="{FF2B5EF4-FFF2-40B4-BE49-F238E27FC236}">
                      <a16:creationId xmlns:a16="http://schemas.microsoft.com/office/drawing/2014/main" id="{C2BE685F-1D1F-814B-9C00-C2FB91DF32ED}"/>
                    </a:ext>
                  </a:extLst>
                </p:cNvPr>
                <p:cNvSpPr>
                  <a:spLocks/>
                </p:cNvSpPr>
                <p:nvPr/>
              </p:nvSpPr>
              <p:spPr bwMode="auto">
                <a:xfrm>
                  <a:off x="2913" y="2614"/>
                  <a:ext cx="150" cy="287"/>
                </a:xfrm>
                <a:custGeom>
                  <a:avLst/>
                  <a:gdLst>
                    <a:gd name="T0" fmla="*/ 30 w 85"/>
                    <a:gd name="T1" fmla="*/ 28 h 162"/>
                    <a:gd name="T2" fmla="*/ 70 w 85"/>
                    <a:gd name="T3" fmla="*/ 0 h 162"/>
                    <a:gd name="T4" fmla="*/ 85 w 85"/>
                    <a:gd name="T5" fmla="*/ 3 h 162"/>
                    <a:gd name="T6" fmla="*/ 85 w 85"/>
                    <a:gd name="T7" fmla="*/ 33 h 162"/>
                    <a:gd name="T8" fmla="*/ 84 w 85"/>
                    <a:gd name="T9" fmla="*/ 33 h 162"/>
                    <a:gd name="T10" fmla="*/ 65 w 85"/>
                    <a:gd name="T11" fmla="*/ 29 h 162"/>
                    <a:gd name="T12" fmla="*/ 30 w 85"/>
                    <a:gd name="T13" fmla="*/ 58 h 162"/>
                    <a:gd name="T14" fmla="*/ 30 w 85"/>
                    <a:gd name="T15" fmla="*/ 162 h 162"/>
                    <a:gd name="T16" fmla="*/ 0 w 85"/>
                    <a:gd name="T17" fmla="*/ 162 h 162"/>
                    <a:gd name="T18" fmla="*/ 0 w 85"/>
                    <a:gd name="T19" fmla="*/ 3 h 162"/>
                    <a:gd name="T20" fmla="*/ 30 w 85"/>
                    <a:gd name="T21" fmla="*/ 3 h 162"/>
                    <a:gd name="T22" fmla="*/ 30 w 85"/>
                    <a:gd name="T23" fmla="*/ 2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162">
                      <a:moveTo>
                        <a:pt x="30" y="28"/>
                      </a:moveTo>
                      <a:cubicBezTo>
                        <a:pt x="37" y="11"/>
                        <a:pt x="52" y="0"/>
                        <a:pt x="70" y="0"/>
                      </a:cubicBezTo>
                      <a:cubicBezTo>
                        <a:pt x="77" y="0"/>
                        <a:pt x="83" y="2"/>
                        <a:pt x="85" y="3"/>
                      </a:cubicBezTo>
                      <a:cubicBezTo>
                        <a:pt x="85" y="33"/>
                        <a:pt x="85" y="33"/>
                        <a:pt x="85" y="33"/>
                      </a:cubicBezTo>
                      <a:cubicBezTo>
                        <a:pt x="84" y="33"/>
                        <a:pt x="84" y="33"/>
                        <a:pt x="84" y="33"/>
                      </a:cubicBezTo>
                      <a:cubicBezTo>
                        <a:pt x="80" y="31"/>
                        <a:pt x="73" y="29"/>
                        <a:pt x="65" y="29"/>
                      </a:cubicBezTo>
                      <a:cubicBezTo>
                        <a:pt x="49" y="29"/>
                        <a:pt x="35" y="40"/>
                        <a:pt x="30" y="58"/>
                      </a:cubicBezTo>
                      <a:cubicBezTo>
                        <a:pt x="30" y="162"/>
                        <a:pt x="30" y="162"/>
                        <a:pt x="30" y="162"/>
                      </a:cubicBezTo>
                      <a:cubicBezTo>
                        <a:pt x="0" y="162"/>
                        <a:pt x="0" y="162"/>
                        <a:pt x="0" y="162"/>
                      </a:cubicBezTo>
                      <a:cubicBezTo>
                        <a:pt x="0" y="3"/>
                        <a:pt x="0" y="3"/>
                        <a:pt x="0" y="3"/>
                      </a:cubicBezTo>
                      <a:cubicBezTo>
                        <a:pt x="30" y="3"/>
                        <a:pt x="30" y="3"/>
                        <a:pt x="30" y="3"/>
                      </a:cubicBezTo>
                      <a:cubicBezTo>
                        <a:pt x="30" y="28"/>
                        <a:pt x="30" y="28"/>
                        <a:pt x="30" y="2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Freeform 56">
                  <a:extLst>
                    <a:ext uri="{FF2B5EF4-FFF2-40B4-BE49-F238E27FC236}">
                      <a16:creationId xmlns:a16="http://schemas.microsoft.com/office/drawing/2014/main" id="{AD2A639E-2EAF-B945-A081-AB2E5187B116}"/>
                    </a:ext>
                  </a:extLst>
                </p:cNvPr>
                <p:cNvSpPr>
                  <a:spLocks noEditPoints="1"/>
                </p:cNvSpPr>
                <p:nvPr/>
              </p:nvSpPr>
              <p:spPr bwMode="auto">
                <a:xfrm>
                  <a:off x="3112" y="2614"/>
                  <a:ext cx="259" cy="396"/>
                </a:xfrm>
                <a:custGeom>
                  <a:avLst/>
                  <a:gdLst>
                    <a:gd name="T0" fmla="*/ 69 w 147"/>
                    <a:gd name="T1" fmla="*/ 138 h 224"/>
                    <a:gd name="T2" fmla="*/ 117 w 147"/>
                    <a:gd name="T3" fmla="*/ 83 h 224"/>
                    <a:gd name="T4" fmla="*/ 69 w 147"/>
                    <a:gd name="T5" fmla="*/ 27 h 224"/>
                    <a:gd name="T6" fmla="*/ 30 w 147"/>
                    <a:gd name="T7" fmla="*/ 52 h 224"/>
                    <a:gd name="T8" fmla="*/ 30 w 147"/>
                    <a:gd name="T9" fmla="*/ 114 h 224"/>
                    <a:gd name="T10" fmla="*/ 69 w 147"/>
                    <a:gd name="T11" fmla="*/ 138 h 224"/>
                    <a:gd name="T12" fmla="*/ 75 w 147"/>
                    <a:gd name="T13" fmla="*/ 0 h 224"/>
                    <a:gd name="T14" fmla="*/ 147 w 147"/>
                    <a:gd name="T15" fmla="*/ 83 h 224"/>
                    <a:gd name="T16" fmla="*/ 75 w 147"/>
                    <a:gd name="T17" fmla="*/ 166 h 224"/>
                    <a:gd name="T18" fmla="*/ 30 w 147"/>
                    <a:gd name="T19" fmla="*/ 145 h 224"/>
                    <a:gd name="T20" fmla="*/ 30 w 147"/>
                    <a:gd name="T21" fmla="*/ 224 h 224"/>
                    <a:gd name="T22" fmla="*/ 0 w 147"/>
                    <a:gd name="T23" fmla="*/ 224 h 224"/>
                    <a:gd name="T24" fmla="*/ 0 w 147"/>
                    <a:gd name="T25" fmla="*/ 3 h 224"/>
                    <a:gd name="T26" fmla="*/ 30 w 147"/>
                    <a:gd name="T27" fmla="*/ 3 h 224"/>
                    <a:gd name="T28" fmla="*/ 30 w 147"/>
                    <a:gd name="T29" fmla="*/ 21 h 224"/>
                    <a:gd name="T30" fmla="*/ 75 w 147"/>
                    <a:gd name="T3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24">
                      <a:moveTo>
                        <a:pt x="69" y="138"/>
                      </a:moveTo>
                      <a:cubicBezTo>
                        <a:pt x="99" y="138"/>
                        <a:pt x="117" y="115"/>
                        <a:pt x="117" y="83"/>
                      </a:cubicBezTo>
                      <a:cubicBezTo>
                        <a:pt x="117" y="51"/>
                        <a:pt x="99" y="27"/>
                        <a:pt x="69" y="27"/>
                      </a:cubicBezTo>
                      <a:cubicBezTo>
                        <a:pt x="53" y="27"/>
                        <a:pt x="38" y="37"/>
                        <a:pt x="30" y="52"/>
                      </a:cubicBezTo>
                      <a:cubicBezTo>
                        <a:pt x="30" y="114"/>
                        <a:pt x="30" y="114"/>
                        <a:pt x="30" y="114"/>
                      </a:cubicBezTo>
                      <a:cubicBezTo>
                        <a:pt x="38" y="129"/>
                        <a:pt x="53" y="138"/>
                        <a:pt x="69" y="138"/>
                      </a:cubicBezTo>
                      <a:close/>
                      <a:moveTo>
                        <a:pt x="75" y="0"/>
                      </a:moveTo>
                      <a:cubicBezTo>
                        <a:pt x="122" y="0"/>
                        <a:pt x="147" y="39"/>
                        <a:pt x="147" y="83"/>
                      </a:cubicBezTo>
                      <a:cubicBezTo>
                        <a:pt x="147" y="127"/>
                        <a:pt x="122" y="166"/>
                        <a:pt x="75" y="166"/>
                      </a:cubicBezTo>
                      <a:cubicBezTo>
                        <a:pt x="55" y="166"/>
                        <a:pt x="38" y="156"/>
                        <a:pt x="30" y="145"/>
                      </a:cubicBezTo>
                      <a:cubicBezTo>
                        <a:pt x="30" y="224"/>
                        <a:pt x="30" y="224"/>
                        <a:pt x="30" y="224"/>
                      </a:cubicBezTo>
                      <a:cubicBezTo>
                        <a:pt x="0" y="224"/>
                        <a:pt x="0" y="224"/>
                        <a:pt x="0" y="224"/>
                      </a:cubicBezTo>
                      <a:cubicBezTo>
                        <a:pt x="0" y="3"/>
                        <a:pt x="0" y="3"/>
                        <a:pt x="0" y="3"/>
                      </a:cubicBezTo>
                      <a:cubicBezTo>
                        <a:pt x="30" y="3"/>
                        <a:pt x="30" y="3"/>
                        <a:pt x="30" y="3"/>
                      </a:cubicBezTo>
                      <a:cubicBezTo>
                        <a:pt x="30" y="21"/>
                        <a:pt x="30" y="21"/>
                        <a:pt x="30" y="21"/>
                      </a:cubicBezTo>
                      <a:cubicBezTo>
                        <a:pt x="38" y="10"/>
                        <a:pt x="55" y="0"/>
                        <a:pt x="75"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Freeform 57">
                  <a:extLst>
                    <a:ext uri="{FF2B5EF4-FFF2-40B4-BE49-F238E27FC236}">
                      <a16:creationId xmlns:a16="http://schemas.microsoft.com/office/drawing/2014/main" id="{26BE29D7-D7AF-8D46-9F67-89932FC2DAF3}"/>
                    </a:ext>
                  </a:extLst>
                </p:cNvPr>
                <p:cNvSpPr>
                  <a:spLocks/>
                </p:cNvSpPr>
                <p:nvPr/>
              </p:nvSpPr>
              <p:spPr bwMode="auto">
                <a:xfrm>
                  <a:off x="3435" y="2614"/>
                  <a:ext cx="150" cy="287"/>
                </a:xfrm>
                <a:custGeom>
                  <a:avLst/>
                  <a:gdLst>
                    <a:gd name="T0" fmla="*/ 30 w 85"/>
                    <a:gd name="T1" fmla="*/ 28 h 162"/>
                    <a:gd name="T2" fmla="*/ 69 w 85"/>
                    <a:gd name="T3" fmla="*/ 0 h 162"/>
                    <a:gd name="T4" fmla="*/ 85 w 85"/>
                    <a:gd name="T5" fmla="*/ 3 h 162"/>
                    <a:gd name="T6" fmla="*/ 85 w 85"/>
                    <a:gd name="T7" fmla="*/ 33 h 162"/>
                    <a:gd name="T8" fmla="*/ 84 w 85"/>
                    <a:gd name="T9" fmla="*/ 33 h 162"/>
                    <a:gd name="T10" fmla="*/ 65 w 85"/>
                    <a:gd name="T11" fmla="*/ 29 h 162"/>
                    <a:gd name="T12" fmla="*/ 30 w 85"/>
                    <a:gd name="T13" fmla="*/ 58 h 162"/>
                    <a:gd name="T14" fmla="*/ 30 w 85"/>
                    <a:gd name="T15" fmla="*/ 162 h 162"/>
                    <a:gd name="T16" fmla="*/ 0 w 85"/>
                    <a:gd name="T17" fmla="*/ 162 h 162"/>
                    <a:gd name="T18" fmla="*/ 0 w 85"/>
                    <a:gd name="T19" fmla="*/ 3 h 162"/>
                    <a:gd name="T20" fmla="*/ 30 w 85"/>
                    <a:gd name="T21" fmla="*/ 3 h 162"/>
                    <a:gd name="T22" fmla="*/ 30 w 85"/>
                    <a:gd name="T23" fmla="*/ 2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162">
                      <a:moveTo>
                        <a:pt x="30" y="28"/>
                      </a:moveTo>
                      <a:cubicBezTo>
                        <a:pt x="37" y="11"/>
                        <a:pt x="52" y="0"/>
                        <a:pt x="69" y="0"/>
                      </a:cubicBezTo>
                      <a:cubicBezTo>
                        <a:pt x="76" y="0"/>
                        <a:pt x="82" y="2"/>
                        <a:pt x="85" y="3"/>
                      </a:cubicBezTo>
                      <a:cubicBezTo>
                        <a:pt x="85" y="33"/>
                        <a:pt x="85" y="33"/>
                        <a:pt x="85" y="33"/>
                      </a:cubicBezTo>
                      <a:cubicBezTo>
                        <a:pt x="84" y="33"/>
                        <a:pt x="84" y="33"/>
                        <a:pt x="84" y="33"/>
                      </a:cubicBezTo>
                      <a:cubicBezTo>
                        <a:pt x="80" y="31"/>
                        <a:pt x="72" y="29"/>
                        <a:pt x="65" y="29"/>
                      </a:cubicBezTo>
                      <a:cubicBezTo>
                        <a:pt x="49" y="29"/>
                        <a:pt x="35" y="40"/>
                        <a:pt x="30" y="58"/>
                      </a:cubicBezTo>
                      <a:cubicBezTo>
                        <a:pt x="30" y="162"/>
                        <a:pt x="30" y="162"/>
                        <a:pt x="30" y="162"/>
                      </a:cubicBezTo>
                      <a:cubicBezTo>
                        <a:pt x="0" y="162"/>
                        <a:pt x="0" y="162"/>
                        <a:pt x="0" y="162"/>
                      </a:cubicBezTo>
                      <a:cubicBezTo>
                        <a:pt x="0" y="3"/>
                        <a:pt x="0" y="3"/>
                        <a:pt x="0" y="3"/>
                      </a:cubicBezTo>
                      <a:cubicBezTo>
                        <a:pt x="30" y="3"/>
                        <a:pt x="30" y="3"/>
                        <a:pt x="30" y="3"/>
                      </a:cubicBezTo>
                      <a:cubicBezTo>
                        <a:pt x="30" y="28"/>
                        <a:pt x="30" y="28"/>
                        <a:pt x="30" y="2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58">
                  <a:extLst>
                    <a:ext uri="{FF2B5EF4-FFF2-40B4-BE49-F238E27FC236}">
                      <a16:creationId xmlns:a16="http://schemas.microsoft.com/office/drawing/2014/main" id="{41899ABC-A403-BE4F-A56E-D2CA12B36A5C}"/>
                    </a:ext>
                  </a:extLst>
                </p:cNvPr>
                <p:cNvSpPr>
                  <a:spLocks noChangeArrowheads="1"/>
                </p:cNvSpPr>
                <p:nvPr/>
              </p:nvSpPr>
              <p:spPr bwMode="auto">
                <a:xfrm>
                  <a:off x="3627" y="2506"/>
                  <a:ext cx="69" cy="6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Rectangle 59">
                  <a:extLst>
                    <a:ext uri="{FF2B5EF4-FFF2-40B4-BE49-F238E27FC236}">
                      <a16:creationId xmlns:a16="http://schemas.microsoft.com/office/drawing/2014/main" id="{04159887-CDF6-124A-9BF7-4B8065EE9846}"/>
                    </a:ext>
                  </a:extLst>
                </p:cNvPr>
                <p:cNvSpPr>
                  <a:spLocks noChangeArrowheads="1"/>
                </p:cNvSpPr>
                <p:nvPr/>
              </p:nvSpPr>
              <p:spPr bwMode="auto">
                <a:xfrm>
                  <a:off x="3636" y="2619"/>
                  <a:ext cx="53" cy="28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60">
                  <a:extLst>
                    <a:ext uri="{FF2B5EF4-FFF2-40B4-BE49-F238E27FC236}">
                      <a16:creationId xmlns:a16="http://schemas.microsoft.com/office/drawing/2014/main" id="{AA5B71ED-9FBC-E442-95AA-136DD3C24CEF}"/>
                    </a:ext>
                  </a:extLst>
                </p:cNvPr>
                <p:cNvSpPr>
                  <a:spLocks/>
                </p:cNvSpPr>
                <p:nvPr/>
              </p:nvSpPr>
              <p:spPr bwMode="auto">
                <a:xfrm>
                  <a:off x="3760" y="2614"/>
                  <a:ext cx="203" cy="294"/>
                </a:xfrm>
                <a:custGeom>
                  <a:avLst/>
                  <a:gdLst>
                    <a:gd name="T0" fmla="*/ 67 w 115"/>
                    <a:gd name="T1" fmla="*/ 69 h 166"/>
                    <a:gd name="T2" fmla="*/ 115 w 115"/>
                    <a:gd name="T3" fmla="*/ 116 h 166"/>
                    <a:gd name="T4" fmla="*/ 54 w 115"/>
                    <a:gd name="T5" fmla="*/ 166 h 166"/>
                    <a:gd name="T6" fmla="*/ 0 w 115"/>
                    <a:gd name="T7" fmla="*/ 151 h 166"/>
                    <a:gd name="T8" fmla="*/ 0 w 115"/>
                    <a:gd name="T9" fmla="*/ 123 h 166"/>
                    <a:gd name="T10" fmla="*/ 1 w 115"/>
                    <a:gd name="T11" fmla="*/ 123 h 166"/>
                    <a:gd name="T12" fmla="*/ 54 w 115"/>
                    <a:gd name="T13" fmla="*/ 140 h 166"/>
                    <a:gd name="T14" fmla="*/ 86 w 115"/>
                    <a:gd name="T15" fmla="*/ 120 h 166"/>
                    <a:gd name="T16" fmla="*/ 48 w 115"/>
                    <a:gd name="T17" fmla="*/ 94 h 166"/>
                    <a:gd name="T18" fmla="*/ 1 w 115"/>
                    <a:gd name="T19" fmla="*/ 49 h 166"/>
                    <a:gd name="T20" fmla="*/ 58 w 115"/>
                    <a:gd name="T21" fmla="*/ 0 h 166"/>
                    <a:gd name="T22" fmla="*/ 107 w 115"/>
                    <a:gd name="T23" fmla="*/ 13 h 166"/>
                    <a:gd name="T24" fmla="*/ 107 w 115"/>
                    <a:gd name="T25" fmla="*/ 42 h 166"/>
                    <a:gd name="T26" fmla="*/ 106 w 115"/>
                    <a:gd name="T27" fmla="*/ 42 h 166"/>
                    <a:gd name="T28" fmla="*/ 59 w 115"/>
                    <a:gd name="T29" fmla="*/ 25 h 166"/>
                    <a:gd name="T30" fmla="*/ 30 w 115"/>
                    <a:gd name="T31" fmla="*/ 45 h 166"/>
                    <a:gd name="T32" fmla="*/ 67 w 115"/>
                    <a:gd name="T33" fmla="*/ 6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66">
                      <a:moveTo>
                        <a:pt x="67" y="69"/>
                      </a:moveTo>
                      <a:cubicBezTo>
                        <a:pt x="90" y="77"/>
                        <a:pt x="115" y="86"/>
                        <a:pt x="115" y="116"/>
                      </a:cubicBezTo>
                      <a:cubicBezTo>
                        <a:pt x="115" y="149"/>
                        <a:pt x="88" y="166"/>
                        <a:pt x="54" y="166"/>
                      </a:cubicBezTo>
                      <a:cubicBezTo>
                        <a:pt x="33" y="166"/>
                        <a:pt x="12" y="161"/>
                        <a:pt x="0" y="151"/>
                      </a:cubicBezTo>
                      <a:cubicBezTo>
                        <a:pt x="0" y="123"/>
                        <a:pt x="0" y="123"/>
                        <a:pt x="0" y="123"/>
                      </a:cubicBezTo>
                      <a:cubicBezTo>
                        <a:pt x="1" y="123"/>
                        <a:pt x="1" y="123"/>
                        <a:pt x="1" y="123"/>
                      </a:cubicBezTo>
                      <a:cubicBezTo>
                        <a:pt x="15" y="135"/>
                        <a:pt x="35" y="140"/>
                        <a:pt x="54" y="140"/>
                      </a:cubicBezTo>
                      <a:cubicBezTo>
                        <a:pt x="71" y="140"/>
                        <a:pt x="86" y="134"/>
                        <a:pt x="86" y="120"/>
                      </a:cubicBezTo>
                      <a:cubicBezTo>
                        <a:pt x="86" y="106"/>
                        <a:pt x="73" y="103"/>
                        <a:pt x="48" y="94"/>
                      </a:cubicBezTo>
                      <a:cubicBezTo>
                        <a:pt x="26" y="87"/>
                        <a:pt x="1" y="79"/>
                        <a:pt x="1" y="49"/>
                      </a:cubicBezTo>
                      <a:cubicBezTo>
                        <a:pt x="1" y="18"/>
                        <a:pt x="26" y="0"/>
                        <a:pt x="58" y="0"/>
                      </a:cubicBezTo>
                      <a:cubicBezTo>
                        <a:pt x="77" y="0"/>
                        <a:pt x="94" y="4"/>
                        <a:pt x="107" y="13"/>
                      </a:cubicBezTo>
                      <a:cubicBezTo>
                        <a:pt x="107" y="42"/>
                        <a:pt x="107" y="42"/>
                        <a:pt x="107" y="42"/>
                      </a:cubicBezTo>
                      <a:cubicBezTo>
                        <a:pt x="106" y="42"/>
                        <a:pt x="106" y="42"/>
                        <a:pt x="106" y="42"/>
                      </a:cubicBezTo>
                      <a:cubicBezTo>
                        <a:pt x="93" y="31"/>
                        <a:pt x="78" y="25"/>
                        <a:pt x="59" y="25"/>
                      </a:cubicBezTo>
                      <a:cubicBezTo>
                        <a:pt x="40" y="25"/>
                        <a:pt x="30" y="33"/>
                        <a:pt x="30" y="45"/>
                      </a:cubicBezTo>
                      <a:cubicBezTo>
                        <a:pt x="30" y="57"/>
                        <a:pt x="41" y="61"/>
                        <a:pt x="67" y="6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61">
                  <a:extLst>
                    <a:ext uri="{FF2B5EF4-FFF2-40B4-BE49-F238E27FC236}">
                      <a16:creationId xmlns:a16="http://schemas.microsoft.com/office/drawing/2014/main" id="{B8389650-BD14-944C-9922-20D402C0B929}"/>
                    </a:ext>
                  </a:extLst>
                </p:cNvPr>
                <p:cNvSpPr>
                  <a:spLocks noEditPoints="1"/>
                </p:cNvSpPr>
                <p:nvPr/>
              </p:nvSpPr>
              <p:spPr bwMode="auto">
                <a:xfrm>
                  <a:off x="4008" y="2614"/>
                  <a:ext cx="248" cy="294"/>
                </a:xfrm>
                <a:custGeom>
                  <a:avLst/>
                  <a:gdLst>
                    <a:gd name="T0" fmla="*/ 31 w 140"/>
                    <a:gd name="T1" fmla="*/ 67 h 166"/>
                    <a:gd name="T2" fmla="*/ 111 w 140"/>
                    <a:gd name="T3" fmla="*/ 67 h 166"/>
                    <a:gd name="T4" fmla="*/ 73 w 140"/>
                    <a:gd name="T5" fmla="*/ 25 h 166"/>
                    <a:gd name="T6" fmla="*/ 31 w 140"/>
                    <a:gd name="T7" fmla="*/ 67 h 166"/>
                    <a:gd name="T8" fmla="*/ 79 w 140"/>
                    <a:gd name="T9" fmla="*/ 166 h 166"/>
                    <a:gd name="T10" fmla="*/ 0 w 140"/>
                    <a:gd name="T11" fmla="*/ 85 h 166"/>
                    <a:gd name="T12" fmla="*/ 73 w 140"/>
                    <a:gd name="T13" fmla="*/ 0 h 166"/>
                    <a:gd name="T14" fmla="*/ 140 w 140"/>
                    <a:gd name="T15" fmla="*/ 78 h 166"/>
                    <a:gd name="T16" fmla="*/ 140 w 140"/>
                    <a:gd name="T17" fmla="*/ 92 h 166"/>
                    <a:gd name="T18" fmla="*/ 30 w 140"/>
                    <a:gd name="T19" fmla="*/ 92 h 166"/>
                    <a:gd name="T20" fmla="*/ 83 w 140"/>
                    <a:gd name="T21" fmla="*/ 140 h 166"/>
                    <a:gd name="T22" fmla="*/ 127 w 140"/>
                    <a:gd name="T23" fmla="*/ 125 h 166"/>
                    <a:gd name="T24" fmla="*/ 128 w 140"/>
                    <a:gd name="T25" fmla="*/ 125 h 166"/>
                    <a:gd name="T26" fmla="*/ 128 w 140"/>
                    <a:gd name="T27" fmla="*/ 152 h 166"/>
                    <a:gd name="T28" fmla="*/ 79 w 140"/>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66">
                      <a:moveTo>
                        <a:pt x="31" y="67"/>
                      </a:moveTo>
                      <a:cubicBezTo>
                        <a:pt x="111" y="67"/>
                        <a:pt x="111" y="67"/>
                        <a:pt x="111" y="67"/>
                      </a:cubicBezTo>
                      <a:cubicBezTo>
                        <a:pt x="110" y="44"/>
                        <a:pt x="98" y="25"/>
                        <a:pt x="73" y="25"/>
                      </a:cubicBezTo>
                      <a:cubicBezTo>
                        <a:pt x="51" y="25"/>
                        <a:pt x="36" y="42"/>
                        <a:pt x="31" y="67"/>
                      </a:cubicBezTo>
                      <a:close/>
                      <a:moveTo>
                        <a:pt x="79" y="166"/>
                      </a:moveTo>
                      <a:cubicBezTo>
                        <a:pt x="32" y="166"/>
                        <a:pt x="0" y="134"/>
                        <a:pt x="0" y="85"/>
                      </a:cubicBezTo>
                      <a:cubicBezTo>
                        <a:pt x="0" y="35"/>
                        <a:pt x="30" y="0"/>
                        <a:pt x="73" y="0"/>
                      </a:cubicBezTo>
                      <a:cubicBezTo>
                        <a:pt x="117" y="0"/>
                        <a:pt x="140" y="31"/>
                        <a:pt x="140" y="78"/>
                      </a:cubicBezTo>
                      <a:cubicBezTo>
                        <a:pt x="140" y="92"/>
                        <a:pt x="140" y="92"/>
                        <a:pt x="140" y="92"/>
                      </a:cubicBezTo>
                      <a:cubicBezTo>
                        <a:pt x="30" y="92"/>
                        <a:pt x="30" y="92"/>
                        <a:pt x="30" y="92"/>
                      </a:cubicBezTo>
                      <a:cubicBezTo>
                        <a:pt x="34" y="124"/>
                        <a:pt x="54" y="140"/>
                        <a:pt x="83" y="140"/>
                      </a:cubicBezTo>
                      <a:cubicBezTo>
                        <a:pt x="101" y="140"/>
                        <a:pt x="113" y="136"/>
                        <a:pt x="127" y="125"/>
                      </a:cubicBezTo>
                      <a:cubicBezTo>
                        <a:pt x="128" y="125"/>
                        <a:pt x="128" y="125"/>
                        <a:pt x="128" y="125"/>
                      </a:cubicBezTo>
                      <a:cubicBezTo>
                        <a:pt x="128" y="152"/>
                        <a:pt x="128" y="152"/>
                        <a:pt x="128" y="152"/>
                      </a:cubicBezTo>
                      <a:cubicBezTo>
                        <a:pt x="115" y="162"/>
                        <a:pt x="98" y="166"/>
                        <a:pt x="79" y="16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9" name="Group 75">
                <a:extLst>
                  <a:ext uri="{FF2B5EF4-FFF2-40B4-BE49-F238E27FC236}">
                    <a16:creationId xmlns:a16="http://schemas.microsoft.com/office/drawing/2014/main" id="{820B4620-28D4-B142-BED5-23123F328BC3}"/>
                  </a:ext>
                </a:extLst>
              </p:cNvPr>
              <p:cNvGrpSpPr>
                <a:grpSpLocks noChangeAspect="1"/>
              </p:cNvGrpSpPr>
              <p:nvPr/>
            </p:nvGrpSpPr>
            <p:grpSpPr bwMode="auto">
              <a:xfrm>
                <a:off x="4167970" y="4585941"/>
                <a:ext cx="444124" cy="292027"/>
                <a:chOff x="2448" y="1440"/>
                <a:chExt cx="438" cy="288"/>
              </a:xfrm>
              <a:solidFill>
                <a:schemeClr val="tx2"/>
              </a:solidFill>
            </p:grpSpPr>
            <p:sp>
              <p:nvSpPr>
                <p:cNvPr id="612" name="Freeform 76">
                  <a:extLst>
                    <a:ext uri="{FF2B5EF4-FFF2-40B4-BE49-F238E27FC236}">
                      <a16:creationId xmlns:a16="http://schemas.microsoft.com/office/drawing/2014/main" id="{BE102FA5-1657-FC44-8B87-EDC76B2F2F27}"/>
                    </a:ext>
                  </a:extLst>
                </p:cNvPr>
                <p:cNvSpPr>
                  <a:spLocks/>
                </p:cNvSpPr>
                <p:nvPr/>
              </p:nvSpPr>
              <p:spPr bwMode="auto">
                <a:xfrm>
                  <a:off x="2448" y="1523"/>
                  <a:ext cx="364" cy="205"/>
                </a:xfrm>
                <a:custGeom>
                  <a:avLst/>
                  <a:gdLst>
                    <a:gd name="T0" fmla="*/ 0 w 1117"/>
                    <a:gd name="T1" fmla="*/ 265 h 632"/>
                    <a:gd name="T2" fmla="*/ 0 w 1117"/>
                    <a:gd name="T3" fmla="*/ 301 h 632"/>
                    <a:gd name="T4" fmla="*/ 51 w 1117"/>
                    <a:gd name="T5" fmla="*/ 459 h 632"/>
                    <a:gd name="T6" fmla="*/ 163 w 1117"/>
                    <a:gd name="T7" fmla="*/ 556 h 632"/>
                    <a:gd name="T8" fmla="*/ 315 w 1117"/>
                    <a:gd name="T9" fmla="*/ 612 h 632"/>
                    <a:gd name="T10" fmla="*/ 504 w 1117"/>
                    <a:gd name="T11" fmla="*/ 632 h 632"/>
                    <a:gd name="T12" fmla="*/ 538 w 1117"/>
                    <a:gd name="T13" fmla="*/ 632 h 632"/>
                    <a:gd name="T14" fmla="*/ 1117 w 1117"/>
                    <a:gd name="T15" fmla="*/ 494 h 632"/>
                    <a:gd name="T16" fmla="*/ 1117 w 1117"/>
                    <a:gd name="T17" fmla="*/ 392 h 632"/>
                    <a:gd name="T18" fmla="*/ 987 w 1117"/>
                    <a:gd name="T19" fmla="*/ 453 h 632"/>
                    <a:gd name="T20" fmla="*/ 953 w 1117"/>
                    <a:gd name="T21" fmla="*/ 466 h 632"/>
                    <a:gd name="T22" fmla="*/ 917 w 1117"/>
                    <a:gd name="T23" fmla="*/ 478 h 632"/>
                    <a:gd name="T24" fmla="*/ 843 w 1117"/>
                    <a:gd name="T25" fmla="*/ 499 h 632"/>
                    <a:gd name="T26" fmla="*/ 765 w 1117"/>
                    <a:gd name="T27" fmla="*/ 517 h 632"/>
                    <a:gd name="T28" fmla="*/ 684 w 1117"/>
                    <a:gd name="T29" fmla="*/ 530 h 632"/>
                    <a:gd name="T30" fmla="*/ 597 w 1117"/>
                    <a:gd name="T31" fmla="*/ 539 h 632"/>
                    <a:gd name="T32" fmla="*/ 504 w 1117"/>
                    <a:gd name="T33" fmla="*/ 542 h 632"/>
                    <a:gd name="T34" fmla="*/ 497 w 1117"/>
                    <a:gd name="T35" fmla="*/ 542 h 632"/>
                    <a:gd name="T36" fmla="*/ 196 w 1117"/>
                    <a:gd name="T37" fmla="*/ 486 h 632"/>
                    <a:gd name="T38" fmla="*/ 53 w 1117"/>
                    <a:gd name="T39" fmla="*/ 271 h 632"/>
                    <a:gd name="T40" fmla="*/ 53 w 1117"/>
                    <a:gd name="T41" fmla="*/ 261 h 632"/>
                    <a:gd name="T42" fmla="*/ 84 w 1117"/>
                    <a:gd name="T43" fmla="*/ 132 h 632"/>
                    <a:gd name="T44" fmla="*/ 112 w 1117"/>
                    <a:gd name="T45" fmla="*/ 81 h 632"/>
                    <a:gd name="T46" fmla="*/ 129 w 1117"/>
                    <a:gd name="T47" fmla="*/ 57 h 632"/>
                    <a:gd name="T48" fmla="*/ 147 w 1117"/>
                    <a:gd name="T49" fmla="*/ 35 h 632"/>
                    <a:gd name="T50" fmla="*/ 147 w 1117"/>
                    <a:gd name="T51" fmla="*/ 0 h 632"/>
                    <a:gd name="T52" fmla="*/ 95 w 1117"/>
                    <a:gd name="T53" fmla="*/ 51 h 632"/>
                    <a:gd name="T54" fmla="*/ 51 w 1117"/>
                    <a:gd name="T55" fmla="*/ 110 h 632"/>
                    <a:gd name="T56" fmla="*/ 0 w 1117"/>
                    <a:gd name="T57" fmla="*/ 265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7" h="632">
                      <a:moveTo>
                        <a:pt x="0" y="265"/>
                      </a:moveTo>
                      <a:cubicBezTo>
                        <a:pt x="0" y="301"/>
                        <a:pt x="0" y="301"/>
                        <a:pt x="0" y="301"/>
                      </a:cubicBezTo>
                      <a:cubicBezTo>
                        <a:pt x="0" y="364"/>
                        <a:pt x="25" y="421"/>
                        <a:pt x="51" y="459"/>
                      </a:cubicBezTo>
                      <a:cubicBezTo>
                        <a:pt x="80" y="502"/>
                        <a:pt x="118" y="528"/>
                        <a:pt x="163" y="556"/>
                      </a:cubicBezTo>
                      <a:cubicBezTo>
                        <a:pt x="197" y="578"/>
                        <a:pt x="268" y="602"/>
                        <a:pt x="315" y="612"/>
                      </a:cubicBezTo>
                      <a:cubicBezTo>
                        <a:pt x="374" y="623"/>
                        <a:pt x="433" y="632"/>
                        <a:pt x="504" y="632"/>
                      </a:cubicBezTo>
                      <a:cubicBezTo>
                        <a:pt x="538" y="632"/>
                        <a:pt x="538" y="632"/>
                        <a:pt x="538" y="632"/>
                      </a:cubicBezTo>
                      <a:cubicBezTo>
                        <a:pt x="755" y="632"/>
                        <a:pt x="975" y="569"/>
                        <a:pt x="1117" y="494"/>
                      </a:cubicBezTo>
                      <a:cubicBezTo>
                        <a:pt x="1117" y="392"/>
                        <a:pt x="1117" y="392"/>
                        <a:pt x="1117" y="392"/>
                      </a:cubicBezTo>
                      <a:cubicBezTo>
                        <a:pt x="1079" y="412"/>
                        <a:pt x="1031" y="439"/>
                        <a:pt x="987" y="453"/>
                      </a:cubicBezTo>
                      <a:cubicBezTo>
                        <a:pt x="978" y="456"/>
                        <a:pt x="963" y="462"/>
                        <a:pt x="953" y="466"/>
                      </a:cubicBezTo>
                      <a:cubicBezTo>
                        <a:pt x="941" y="470"/>
                        <a:pt x="929" y="473"/>
                        <a:pt x="917" y="478"/>
                      </a:cubicBezTo>
                      <a:cubicBezTo>
                        <a:pt x="899" y="485"/>
                        <a:pt x="863" y="495"/>
                        <a:pt x="843" y="499"/>
                      </a:cubicBezTo>
                      <a:cubicBezTo>
                        <a:pt x="817" y="504"/>
                        <a:pt x="792" y="511"/>
                        <a:pt x="765" y="517"/>
                      </a:cubicBezTo>
                      <a:cubicBezTo>
                        <a:pt x="737" y="522"/>
                        <a:pt x="713" y="525"/>
                        <a:pt x="684" y="530"/>
                      </a:cubicBezTo>
                      <a:cubicBezTo>
                        <a:pt x="657" y="535"/>
                        <a:pt x="625" y="537"/>
                        <a:pt x="597" y="539"/>
                      </a:cubicBezTo>
                      <a:cubicBezTo>
                        <a:pt x="567" y="541"/>
                        <a:pt x="536" y="542"/>
                        <a:pt x="504" y="542"/>
                      </a:cubicBezTo>
                      <a:cubicBezTo>
                        <a:pt x="497" y="542"/>
                        <a:pt x="497" y="542"/>
                        <a:pt x="497" y="542"/>
                      </a:cubicBezTo>
                      <a:cubicBezTo>
                        <a:pt x="382" y="542"/>
                        <a:pt x="272" y="524"/>
                        <a:pt x="196" y="486"/>
                      </a:cubicBezTo>
                      <a:cubicBezTo>
                        <a:pt x="122" y="449"/>
                        <a:pt x="53" y="380"/>
                        <a:pt x="53" y="271"/>
                      </a:cubicBezTo>
                      <a:cubicBezTo>
                        <a:pt x="53" y="261"/>
                        <a:pt x="53" y="261"/>
                        <a:pt x="53" y="261"/>
                      </a:cubicBezTo>
                      <a:cubicBezTo>
                        <a:pt x="53" y="209"/>
                        <a:pt x="69" y="170"/>
                        <a:pt x="84" y="132"/>
                      </a:cubicBezTo>
                      <a:cubicBezTo>
                        <a:pt x="90" y="116"/>
                        <a:pt x="103" y="95"/>
                        <a:pt x="112" y="81"/>
                      </a:cubicBezTo>
                      <a:cubicBezTo>
                        <a:pt x="118" y="72"/>
                        <a:pt x="123" y="66"/>
                        <a:pt x="129" y="57"/>
                      </a:cubicBezTo>
                      <a:cubicBezTo>
                        <a:pt x="134" y="50"/>
                        <a:pt x="143" y="42"/>
                        <a:pt x="147" y="35"/>
                      </a:cubicBezTo>
                      <a:cubicBezTo>
                        <a:pt x="147" y="0"/>
                        <a:pt x="147" y="0"/>
                        <a:pt x="147" y="0"/>
                      </a:cubicBezTo>
                      <a:cubicBezTo>
                        <a:pt x="129" y="11"/>
                        <a:pt x="110" y="35"/>
                        <a:pt x="95" y="51"/>
                      </a:cubicBezTo>
                      <a:cubicBezTo>
                        <a:pt x="78" y="69"/>
                        <a:pt x="65" y="89"/>
                        <a:pt x="51" y="110"/>
                      </a:cubicBezTo>
                      <a:cubicBezTo>
                        <a:pt x="30" y="141"/>
                        <a:pt x="0" y="214"/>
                        <a:pt x="0"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Freeform 77">
                  <a:extLst>
                    <a:ext uri="{FF2B5EF4-FFF2-40B4-BE49-F238E27FC236}">
                      <a16:creationId xmlns:a16="http://schemas.microsoft.com/office/drawing/2014/main" id="{BE1279AF-7308-2E4E-99A7-7E078348B943}"/>
                    </a:ext>
                  </a:extLst>
                </p:cNvPr>
                <p:cNvSpPr>
                  <a:spLocks/>
                </p:cNvSpPr>
                <p:nvPr/>
              </p:nvSpPr>
              <p:spPr bwMode="auto">
                <a:xfrm>
                  <a:off x="2543" y="1440"/>
                  <a:ext cx="343" cy="193"/>
                </a:xfrm>
                <a:custGeom>
                  <a:avLst/>
                  <a:gdLst>
                    <a:gd name="T0" fmla="*/ 1053 w 1053"/>
                    <a:gd name="T1" fmla="*/ 326 h 593"/>
                    <a:gd name="T2" fmla="*/ 1053 w 1053"/>
                    <a:gd name="T3" fmla="*/ 294 h 593"/>
                    <a:gd name="T4" fmla="*/ 1046 w 1053"/>
                    <a:gd name="T5" fmla="*/ 253 h 593"/>
                    <a:gd name="T6" fmla="*/ 1036 w 1053"/>
                    <a:gd name="T7" fmla="*/ 216 h 593"/>
                    <a:gd name="T8" fmla="*/ 1002 w 1053"/>
                    <a:gd name="T9" fmla="*/ 154 h 593"/>
                    <a:gd name="T10" fmla="*/ 899 w 1053"/>
                    <a:gd name="T11" fmla="*/ 68 h 593"/>
                    <a:gd name="T12" fmla="*/ 587 w 1053"/>
                    <a:gd name="T13" fmla="*/ 0 h 593"/>
                    <a:gd name="T14" fmla="*/ 577 w 1053"/>
                    <a:gd name="T15" fmla="*/ 0 h 593"/>
                    <a:gd name="T16" fmla="*/ 257 w 1053"/>
                    <a:gd name="T17" fmla="*/ 48 h 593"/>
                    <a:gd name="T18" fmla="*/ 188 w 1053"/>
                    <a:gd name="T19" fmla="*/ 70 h 593"/>
                    <a:gd name="T20" fmla="*/ 122 w 1053"/>
                    <a:gd name="T21" fmla="*/ 96 h 593"/>
                    <a:gd name="T22" fmla="*/ 59 w 1053"/>
                    <a:gd name="T23" fmla="*/ 126 h 593"/>
                    <a:gd name="T24" fmla="*/ 0 w 1053"/>
                    <a:gd name="T25" fmla="*/ 158 h 593"/>
                    <a:gd name="T26" fmla="*/ 0 w 1053"/>
                    <a:gd name="T27" fmla="*/ 185 h 593"/>
                    <a:gd name="T28" fmla="*/ 56 w 1053"/>
                    <a:gd name="T29" fmla="*/ 158 h 593"/>
                    <a:gd name="T30" fmla="*/ 116 w 1053"/>
                    <a:gd name="T31" fmla="*/ 134 h 593"/>
                    <a:gd name="T32" fmla="*/ 146 w 1053"/>
                    <a:gd name="T33" fmla="*/ 122 h 593"/>
                    <a:gd name="T34" fmla="*/ 177 w 1053"/>
                    <a:gd name="T35" fmla="*/ 112 h 593"/>
                    <a:gd name="T36" fmla="*/ 241 w 1053"/>
                    <a:gd name="T37" fmla="*/ 92 h 593"/>
                    <a:gd name="T38" fmla="*/ 378 w 1053"/>
                    <a:gd name="T39" fmla="*/ 62 h 593"/>
                    <a:gd name="T40" fmla="*/ 530 w 1053"/>
                    <a:gd name="T41" fmla="*/ 47 h 593"/>
                    <a:gd name="T42" fmla="*/ 581 w 1053"/>
                    <a:gd name="T43" fmla="*/ 47 h 593"/>
                    <a:gd name="T44" fmla="*/ 848 w 1053"/>
                    <a:gd name="T45" fmla="*/ 105 h 593"/>
                    <a:gd name="T46" fmla="*/ 938 w 1053"/>
                    <a:gd name="T47" fmla="*/ 177 h 593"/>
                    <a:gd name="T48" fmla="*/ 983 w 1053"/>
                    <a:gd name="T49" fmla="*/ 296 h 593"/>
                    <a:gd name="T50" fmla="*/ 983 w 1053"/>
                    <a:gd name="T51" fmla="*/ 315 h 593"/>
                    <a:gd name="T52" fmla="*/ 939 w 1053"/>
                    <a:gd name="T53" fmla="*/ 439 h 593"/>
                    <a:gd name="T54" fmla="*/ 899 w 1053"/>
                    <a:gd name="T55" fmla="*/ 484 h 593"/>
                    <a:gd name="T56" fmla="*/ 850 w 1053"/>
                    <a:gd name="T57" fmla="*/ 519 h 593"/>
                    <a:gd name="T58" fmla="*/ 850 w 1053"/>
                    <a:gd name="T59" fmla="*/ 593 h 593"/>
                    <a:gd name="T60" fmla="*/ 925 w 1053"/>
                    <a:gd name="T61" fmla="*/ 552 h 593"/>
                    <a:gd name="T62" fmla="*/ 985 w 1053"/>
                    <a:gd name="T63" fmla="*/ 494 h 593"/>
                    <a:gd name="T64" fmla="*/ 1029 w 1053"/>
                    <a:gd name="T65" fmla="*/ 421 h 593"/>
                    <a:gd name="T66" fmla="*/ 1044 w 1053"/>
                    <a:gd name="T67" fmla="*/ 377 h 593"/>
                    <a:gd name="T68" fmla="*/ 1053 w 1053"/>
                    <a:gd name="T69" fmla="*/ 326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3" h="593">
                      <a:moveTo>
                        <a:pt x="1053" y="326"/>
                      </a:moveTo>
                      <a:cubicBezTo>
                        <a:pt x="1053" y="294"/>
                        <a:pt x="1053" y="294"/>
                        <a:pt x="1053" y="294"/>
                      </a:cubicBezTo>
                      <a:cubicBezTo>
                        <a:pt x="1052" y="293"/>
                        <a:pt x="1047" y="257"/>
                        <a:pt x="1046" y="253"/>
                      </a:cubicBezTo>
                      <a:cubicBezTo>
                        <a:pt x="1044" y="241"/>
                        <a:pt x="1040" y="226"/>
                        <a:pt x="1036" y="216"/>
                      </a:cubicBezTo>
                      <a:cubicBezTo>
                        <a:pt x="1026" y="191"/>
                        <a:pt x="1018" y="174"/>
                        <a:pt x="1002" y="154"/>
                      </a:cubicBezTo>
                      <a:cubicBezTo>
                        <a:pt x="974" y="118"/>
                        <a:pt x="941" y="91"/>
                        <a:pt x="899" y="68"/>
                      </a:cubicBezTo>
                      <a:cubicBezTo>
                        <a:pt x="823" y="26"/>
                        <a:pt x="706" y="0"/>
                        <a:pt x="587" y="0"/>
                      </a:cubicBezTo>
                      <a:cubicBezTo>
                        <a:pt x="577" y="0"/>
                        <a:pt x="577" y="0"/>
                        <a:pt x="577" y="0"/>
                      </a:cubicBezTo>
                      <a:cubicBezTo>
                        <a:pt x="455" y="0"/>
                        <a:pt x="353" y="20"/>
                        <a:pt x="257" y="48"/>
                      </a:cubicBezTo>
                      <a:cubicBezTo>
                        <a:pt x="232" y="55"/>
                        <a:pt x="211" y="62"/>
                        <a:pt x="188" y="70"/>
                      </a:cubicBezTo>
                      <a:cubicBezTo>
                        <a:pt x="168" y="76"/>
                        <a:pt x="139" y="87"/>
                        <a:pt x="122" y="96"/>
                      </a:cubicBezTo>
                      <a:cubicBezTo>
                        <a:pt x="101" y="106"/>
                        <a:pt x="80" y="115"/>
                        <a:pt x="59" y="126"/>
                      </a:cubicBezTo>
                      <a:cubicBezTo>
                        <a:pt x="48" y="131"/>
                        <a:pt x="7" y="157"/>
                        <a:pt x="0" y="158"/>
                      </a:cubicBezTo>
                      <a:cubicBezTo>
                        <a:pt x="0" y="185"/>
                        <a:pt x="0" y="185"/>
                        <a:pt x="0" y="185"/>
                      </a:cubicBezTo>
                      <a:cubicBezTo>
                        <a:pt x="9" y="183"/>
                        <a:pt x="43" y="164"/>
                        <a:pt x="56" y="158"/>
                      </a:cubicBezTo>
                      <a:cubicBezTo>
                        <a:pt x="74" y="151"/>
                        <a:pt x="97" y="139"/>
                        <a:pt x="116" y="134"/>
                      </a:cubicBezTo>
                      <a:cubicBezTo>
                        <a:pt x="124" y="131"/>
                        <a:pt x="138" y="126"/>
                        <a:pt x="146" y="122"/>
                      </a:cubicBezTo>
                      <a:cubicBezTo>
                        <a:pt x="156" y="118"/>
                        <a:pt x="166" y="116"/>
                        <a:pt x="177" y="112"/>
                      </a:cubicBezTo>
                      <a:cubicBezTo>
                        <a:pt x="197" y="105"/>
                        <a:pt x="220" y="98"/>
                        <a:pt x="241" y="92"/>
                      </a:cubicBezTo>
                      <a:cubicBezTo>
                        <a:pt x="287" y="81"/>
                        <a:pt x="328" y="71"/>
                        <a:pt x="378" y="62"/>
                      </a:cubicBezTo>
                      <a:cubicBezTo>
                        <a:pt x="421" y="55"/>
                        <a:pt x="482" y="47"/>
                        <a:pt x="530" y="47"/>
                      </a:cubicBezTo>
                      <a:cubicBezTo>
                        <a:pt x="581" y="47"/>
                        <a:pt x="581" y="47"/>
                        <a:pt x="581" y="47"/>
                      </a:cubicBezTo>
                      <a:cubicBezTo>
                        <a:pt x="679" y="47"/>
                        <a:pt x="785" y="70"/>
                        <a:pt x="848" y="105"/>
                      </a:cubicBezTo>
                      <a:cubicBezTo>
                        <a:pt x="886" y="126"/>
                        <a:pt x="912" y="144"/>
                        <a:pt x="938" y="177"/>
                      </a:cubicBezTo>
                      <a:cubicBezTo>
                        <a:pt x="958" y="202"/>
                        <a:pt x="983" y="252"/>
                        <a:pt x="983" y="296"/>
                      </a:cubicBezTo>
                      <a:cubicBezTo>
                        <a:pt x="983" y="315"/>
                        <a:pt x="983" y="315"/>
                        <a:pt x="983" y="315"/>
                      </a:cubicBezTo>
                      <a:cubicBezTo>
                        <a:pt x="983" y="362"/>
                        <a:pt x="959" y="412"/>
                        <a:pt x="939" y="439"/>
                      </a:cubicBezTo>
                      <a:cubicBezTo>
                        <a:pt x="926" y="455"/>
                        <a:pt x="914" y="470"/>
                        <a:pt x="899" y="484"/>
                      </a:cubicBezTo>
                      <a:cubicBezTo>
                        <a:pt x="892" y="490"/>
                        <a:pt x="858" y="517"/>
                        <a:pt x="850" y="519"/>
                      </a:cubicBezTo>
                      <a:cubicBezTo>
                        <a:pt x="850" y="593"/>
                        <a:pt x="850" y="593"/>
                        <a:pt x="850" y="593"/>
                      </a:cubicBezTo>
                      <a:cubicBezTo>
                        <a:pt x="865" y="592"/>
                        <a:pt x="913" y="561"/>
                        <a:pt x="925" y="552"/>
                      </a:cubicBezTo>
                      <a:cubicBezTo>
                        <a:pt x="948" y="535"/>
                        <a:pt x="968" y="516"/>
                        <a:pt x="985" y="494"/>
                      </a:cubicBezTo>
                      <a:cubicBezTo>
                        <a:pt x="1005" y="469"/>
                        <a:pt x="1015" y="451"/>
                        <a:pt x="1029" y="421"/>
                      </a:cubicBezTo>
                      <a:cubicBezTo>
                        <a:pt x="1036" y="407"/>
                        <a:pt x="1040" y="393"/>
                        <a:pt x="1044" y="377"/>
                      </a:cubicBezTo>
                      <a:cubicBezTo>
                        <a:pt x="1046" y="371"/>
                        <a:pt x="1052" y="326"/>
                        <a:pt x="1053" y="3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78">
                  <a:extLst>
                    <a:ext uri="{FF2B5EF4-FFF2-40B4-BE49-F238E27FC236}">
                      <a16:creationId xmlns:a16="http://schemas.microsoft.com/office/drawing/2014/main" id="{3B7B7EAC-B02B-DE4F-90A6-967F5E4F0D71}"/>
                    </a:ext>
                  </a:extLst>
                </p:cNvPr>
                <p:cNvSpPr>
                  <a:spLocks noEditPoints="1"/>
                </p:cNvSpPr>
                <p:nvPr/>
              </p:nvSpPr>
              <p:spPr bwMode="auto">
                <a:xfrm>
                  <a:off x="2689" y="1543"/>
                  <a:ext cx="80" cy="91"/>
                </a:xfrm>
                <a:custGeom>
                  <a:avLst/>
                  <a:gdLst>
                    <a:gd name="T0" fmla="*/ 0 w 245"/>
                    <a:gd name="T1" fmla="*/ 135 h 282"/>
                    <a:gd name="T2" fmla="*/ 0 w 245"/>
                    <a:gd name="T3" fmla="*/ 148 h 282"/>
                    <a:gd name="T4" fmla="*/ 125 w 245"/>
                    <a:gd name="T5" fmla="*/ 282 h 282"/>
                    <a:gd name="T6" fmla="*/ 139 w 245"/>
                    <a:gd name="T7" fmla="*/ 282 h 282"/>
                    <a:gd name="T8" fmla="*/ 196 w 245"/>
                    <a:gd name="T9" fmla="*/ 269 h 282"/>
                    <a:gd name="T10" fmla="*/ 237 w 245"/>
                    <a:gd name="T11" fmla="*/ 239 h 282"/>
                    <a:gd name="T12" fmla="*/ 193 w 245"/>
                    <a:gd name="T13" fmla="*/ 197 h 282"/>
                    <a:gd name="T14" fmla="*/ 138 w 245"/>
                    <a:gd name="T15" fmla="*/ 223 h 282"/>
                    <a:gd name="T16" fmla="*/ 126 w 245"/>
                    <a:gd name="T17" fmla="*/ 223 h 282"/>
                    <a:gd name="T18" fmla="*/ 70 w 245"/>
                    <a:gd name="T19" fmla="*/ 171 h 282"/>
                    <a:gd name="T20" fmla="*/ 70 w 245"/>
                    <a:gd name="T21" fmla="*/ 163 h 282"/>
                    <a:gd name="T22" fmla="*/ 245 w 245"/>
                    <a:gd name="T23" fmla="*/ 163 h 282"/>
                    <a:gd name="T24" fmla="*/ 245 w 245"/>
                    <a:gd name="T25" fmla="*/ 132 h 282"/>
                    <a:gd name="T26" fmla="*/ 216 w 245"/>
                    <a:gd name="T27" fmla="*/ 42 h 282"/>
                    <a:gd name="T28" fmla="*/ 138 w 245"/>
                    <a:gd name="T29" fmla="*/ 0 h 282"/>
                    <a:gd name="T30" fmla="*/ 117 w 245"/>
                    <a:gd name="T31" fmla="*/ 0 h 282"/>
                    <a:gd name="T32" fmla="*/ 33 w 245"/>
                    <a:gd name="T33" fmla="*/ 41 h 282"/>
                    <a:gd name="T34" fmla="*/ 0 w 245"/>
                    <a:gd name="T35" fmla="*/ 135 h 282"/>
                    <a:gd name="T36" fmla="*/ 70 w 245"/>
                    <a:gd name="T37" fmla="*/ 108 h 282"/>
                    <a:gd name="T38" fmla="*/ 70 w 245"/>
                    <a:gd name="T39" fmla="*/ 116 h 282"/>
                    <a:gd name="T40" fmla="*/ 175 w 245"/>
                    <a:gd name="T41" fmla="*/ 116 h 282"/>
                    <a:gd name="T42" fmla="*/ 175 w 245"/>
                    <a:gd name="T43" fmla="*/ 110 h 282"/>
                    <a:gd name="T44" fmla="*/ 126 w 245"/>
                    <a:gd name="T45" fmla="*/ 57 h 282"/>
                    <a:gd name="T46" fmla="*/ 120 w 245"/>
                    <a:gd name="T47" fmla="*/ 57 h 282"/>
                    <a:gd name="T48" fmla="*/ 70 w 245"/>
                    <a:gd name="T49" fmla="*/ 10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5" h="282">
                      <a:moveTo>
                        <a:pt x="0" y="135"/>
                      </a:moveTo>
                      <a:cubicBezTo>
                        <a:pt x="0" y="148"/>
                        <a:pt x="0" y="148"/>
                        <a:pt x="0" y="148"/>
                      </a:cubicBezTo>
                      <a:cubicBezTo>
                        <a:pt x="0" y="225"/>
                        <a:pt x="48" y="282"/>
                        <a:pt x="125" y="282"/>
                      </a:cubicBezTo>
                      <a:cubicBezTo>
                        <a:pt x="139" y="282"/>
                        <a:pt x="139" y="282"/>
                        <a:pt x="139" y="282"/>
                      </a:cubicBezTo>
                      <a:cubicBezTo>
                        <a:pt x="163" y="282"/>
                        <a:pt x="179" y="276"/>
                        <a:pt x="196" y="269"/>
                      </a:cubicBezTo>
                      <a:cubicBezTo>
                        <a:pt x="214" y="261"/>
                        <a:pt x="224" y="248"/>
                        <a:pt x="237" y="239"/>
                      </a:cubicBezTo>
                      <a:cubicBezTo>
                        <a:pt x="193" y="197"/>
                        <a:pt x="193" y="197"/>
                        <a:pt x="193" y="197"/>
                      </a:cubicBezTo>
                      <a:cubicBezTo>
                        <a:pt x="184" y="210"/>
                        <a:pt x="160" y="223"/>
                        <a:pt x="138" y="223"/>
                      </a:cubicBezTo>
                      <a:cubicBezTo>
                        <a:pt x="126" y="223"/>
                        <a:pt x="126" y="223"/>
                        <a:pt x="126" y="223"/>
                      </a:cubicBezTo>
                      <a:cubicBezTo>
                        <a:pt x="97" y="223"/>
                        <a:pt x="70" y="198"/>
                        <a:pt x="70" y="171"/>
                      </a:cubicBezTo>
                      <a:cubicBezTo>
                        <a:pt x="70" y="163"/>
                        <a:pt x="70" y="163"/>
                        <a:pt x="70" y="163"/>
                      </a:cubicBezTo>
                      <a:cubicBezTo>
                        <a:pt x="245" y="163"/>
                        <a:pt x="245" y="163"/>
                        <a:pt x="245" y="163"/>
                      </a:cubicBezTo>
                      <a:cubicBezTo>
                        <a:pt x="245" y="132"/>
                        <a:pt x="245" y="132"/>
                        <a:pt x="245" y="132"/>
                      </a:cubicBezTo>
                      <a:cubicBezTo>
                        <a:pt x="245" y="97"/>
                        <a:pt x="232" y="62"/>
                        <a:pt x="216" y="42"/>
                      </a:cubicBezTo>
                      <a:cubicBezTo>
                        <a:pt x="202" y="23"/>
                        <a:pt x="172" y="0"/>
                        <a:pt x="138" y="0"/>
                      </a:cubicBezTo>
                      <a:cubicBezTo>
                        <a:pt x="117" y="0"/>
                        <a:pt x="117" y="0"/>
                        <a:pt x="117" y="0"/>
                      </a:cubicBezTo>
                      <a:cubicBezTo>
                        <a:pt x="82" y="0"/>
                        <a:pt x="50" y="22"/>
                        <a:pt x="33" y="41"/>
                      </a:cubicBezTo>
                      <a:cubicBezTo>
                        <a:pt x="15" y="61"/>
                        <a:pt x="0" y="98"/>
                        <a:pt x="0" y="135"/>
                      </a:cubicBezTo>
                      <a:close/>
                      <a:moveTo>
                        <a:pt x="70" y="108"/>
                      </a:moveTo>
                      <a:cubicBezTo>
                        <a:pt x="70" y="116"/>
                        <a:pt x="70" y="116"/>
                        <a:pt x="70" y="116"/>
                      </a:cubicBezTo>
                      <a:cubicBezTo>
                        <a:pt x="175" y="116"/>
                        <a:pt x="175" y="116"/>
                        <a:pt x="175" y="116"/>
                      </a:cubicBezTo>
                      <a:cubicBezTo>
                        <a:pt x="175" y="110"/>
                        <a:pt x="175" y="110"/>
                        <a:pt x="175" y="110"/>
                      </a:cubicBezTo>
                      <a:cubicBezTo>
                        <a:pt x="175" y="82"/>
                        <a:pt x="155" y="57"/>
                        <a:pt x="126" y="57"/>
                      </a:cubicBezTo>
                      <a:cubicBezTo>
                        <a:pt x="120" y="57"/>
                        <a:pt x="120" y="57"/>
                        <a:pt x="120" y="57"/>
                      </a:cubicBezTo>
                      <a:cubicBezTo>
                        <a:pt x="94" y="57"/>
                        <a:pt x="70" y="83"/>
                        <a:pt x="7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Freeform 79">
                  <a:extLst>
                    <a:ext uri="{FF2B5EF4-FFF2-40B4-BE49-F238E27FC236}">
                      <a16:creationId xmlns:a16="http://schemas.microsoft.com/office/drawing/2014/main" id="{326627C4-124D-E34B-8553-00C2A53D6B3D}"/>
                    </a:ext>
                  </a:extLst>
                </p:cNvPr>
                <p:cNvSpPr>
                  <a:spLocks/>
                </p:cNvSpPr>
                <p:nvPr/>
              </p:nvSpPr>
              <p:spPr bwMode="auto">
                <a:xfrm>
                  <a:off x="2555" y="1544"/>
                  <a:ext cx="73" cy="89"/>
                </a:xfrm>
                <a:custGeom>
                  <a:avLst/>
                  <a:gdLst>
                    <a:gd name="T0" fmla="*/ 0 w 224"/>
                    <a:gd name="T1" fmla="*/ 272 h 272"/>
                    <a:gd name="T2" fmla="*/ 68 w 224"/>
                    <a:gd name="T3" fmla="*/ 272 h 272"/>
                    <a:gd name="T4" fmla="*/ 68 w 224"/>
                    <a:gd name="T5" fmla="*/ 56 h 272"/>
                    <a:gd name="T6" fmla="*/ 130 w 224"/>
                    <a:gd name="T7" fmla="*/ 56 h 272"/>
                    <a:gd name="T8" fmla="*/ 154 w 224"/>
                    <a:gd name="T9" fmla="*/ 79 h 272"/>
                    <a:gd name="T10" fmla="*/ 154 w 224"/>
                    <a:gd name="T11" fmla="*/ 272 h 272"/>
                    <a:gd name="T12" fmla="*/ 224 w 224"/>
                    <a:gd name="T13" fmla="*/ 272 h 272"/>
                    <a:gd name="T14" fmla="*/ 224 w 224"/>
                    <a:gd name="T15" fmla="*/ 80 h 272"/>
                    <a:gd name="T16" fmla="*/ 148 w 224"/>
                    <a:gd name="T17" fmla="*/ 0 h 272"/>
                    <a:gd name="T18" fmla="*/ 0 w 224"/>
                    <a:gd name="T19" fmla="*/ 0 h 272"/>
                    <a:gd name="T20" fmla="*/ 0 w 224"/>
                    <a:gd name="T2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72">
                      <a:moveTo>
                        <a:pt x="0" y="272"/>
                      </a:moveTo>
                      <a:cubicBezTo>
                        <a:pt x="68" y="272"/>
                        <a:pt x="68" y="272"/>
                        <a:pt x="68" y="272"/>
                      </a:cubicBezTo>
                      <a:cubicBezTo>
                        <a:pt x="68" y="56"/>
                        <a:pt x="68" y="56"/>
                        <a:pt x="68" y="56"/>
                      </a:cubicBezTo>
                      <a:cubicBezTo>
                        <a:pt x="130" y="56"/>
                        <a:pt x="130" y="56"/>
                        <a:pt x="130" y="56"/>
                      </a:cubicBezTo>
                      <a:cubicBezTo>
                        <a:pt x="143" y="56"/>
                        <a:pt x="154" y="66"/>
                        <a:pt x="154" y="79"/>
                      </a:cubicBezTo>
                      <a:cubicBezTo>
                        <a:pt x="154" y="272"/>
                        <a:pt x="154" y="272"/>
                        <a:pt x="154" y="272"/>
                      </a:cubicBezTo>
                      <a:cubicBezTo>
                        <a:pt x="224" y="272"/>
                        <a:pt x="224" y="272"/>
                        <a:pt x="224" y="272"/>
                      </a:cubicBezTo>
                      <a:cubicBezTo>
                        <a:pt x="224" y="80"/>
                        <a:pt x="224" y="80"/>
                        <a:pt x="224" y="80"/>
                      </a:cubicBezTo>
                      <a:cubicBezTo>
                        <a:pt x="224" y="35"/>
                        <a:pt x="193" y="0"/>
                        <a:pt x="148" y="0"/>
                      </a:cubicBezTo>
                      <a:cubicBezTo>
                        <a:pt x="0" y="0"/>
                        <a:pt x="0" y="0"/>
                        <a:pt x="0" y="0"/>
                      </a:cubicBezTo>
                      <a:cubicBezTo>
                        <a:pt x="0" y="272"/>
                        <a:pt x="0" y="272"/>
                        <a:pt x="0"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Freeform 80">
                  <a:extLst>
                    <a:ext uri="{FF2B5EF4-FFF2-40B4-BE49-F238E27FC236}">
                      <a16:creationId xmlns:a16="http://schemas.microsoft.com/office/drawing/2014/main" id="{2B845E7E-E883-024F-9C72-A086A2A2E73C}"/>
                    </a:ext>
                  </a:extLst>
                </p:cNvPr>
                <p:cNvSpPr>
                  <a:spLocks/>
                </p:cNvSpPr>
                <p:nvPr/>
              </p:nvSpPr>
              <p:spPr bwMode="auto">
                <a:xfrm>
                  <a:off x="2644" y="1520"/>
                  <a:ext cx="40" cy="113"/>
                </a:xfrm>
                <a:custGeom>
                  <a:avLst/>
                  <a:gdLst>
                    <a:gd name="T0" fmla="*/ 0 w 122"/>
                    <a:gd name="T1" fmla="*/ 266 h 347"/>
                    <a:gd name="T2" fmla="*/ 75 w 122"/>
                    <a:gd name="T3" fmla="*/ 347 h 347"/>
                    <a:gd name="T4" fmla="*/ 122 w 122"/>
                    <a:gd name="T5" fmla="*/ 347 h 347"/>
                    <a:gd name="T6" fmla="*/ 122 w 122"/>
                    <a:gd name="T7" fmla="*/ 289 h 347"/>
                    <a:gd name="T8" fmla="*/ 88 w 122"/>
                    <a:gd name="T9" fmla="*/ 289 h 347"/>
                    <a:gd name="T10" fmla="*/ 70 w 122"/>
                    <a:gd name="T11" fmla="*/ 266 h 347"/>
                    <a:gd name="T12" fmla="*/ 70 w 122"/>
                    <a:gd name="T13" fmla="*/ 131 h 347"/>
                    <a:gd name="T14" fmla="*/ 122 w 122"/>
                    <a:gd name="T15" fmla="*/ 131 h 347"/>
                    <a:gd name="T16" fmla="*/ 122 w 122"/>
                    <a:gd name="T17" fmla="*/ 75 h 347"/>
                    <a:gd name="T18" fmla="*/ 70 w 122"/>
                    <a:gd name="T19" fmla="*/ 75 h 347"/>
                    <a:gd name="T20" fmla="*/ 70 w 122"/>
                    <a:gd name="T21" fmla="*/ 0 h 347"/>
                    <a:gd name="T22" fmla="*/ 0 w 122"/>
                    <a:gd name="T23" fmla="*/ 0 h 347"/>
                    <a:gd name="T24" fmla="*/ 0 w 122"/>
                    <a:gd name="T25" fmla="*/ 26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347">
                      <a:moveTo>
                        <a:pt x="0" y="266"/>
                      </a:moveTo>
                      <a:cubicBezTo>
                        <a:pt x="0" y="312"/>
                        <a:pt x="30" y="347"/>
                        <a:pt x="75" y="347"/>
                      </a:cubicBezTo>
                      <a:cubicBezTo>
                        <a:pt x="122" y="347"/>
                        <a:pt x="122" y="347"/>
                        <a:pt x="122" y="347"/>
                      </a:cubicBezTo>
                      <a:cubicBezTo>
                        <a:pt x="122" y="289"/>
                        <a:pt x="122" y="289"/>
                        <a:pt x="122" y="289"/>
                      </a:cubicBezTo>
                      <a:cubicBezTo>
                        <a:pt x="88" y="289"/>
                        <a:pt x="88" y="289"/>
                        <a:pt x="88" y="289"/>
                      </a:cubicBezTo>
                      <a:cubicBezTo>
                        <a:pt x="77" y="289"/>
                        <a:pt x="70" y="277"/>
                        <a:pt x="70" y="266"/>
                      </a:cubicBezTo>
                      <a:cubicBezTo>
                        <a:pt x="70" y="131"/>
                        <a:pt x="70" y="131"/>
                        <a:pt x="70" y="131"/>
                      </a:cubicBezTo>
                      <a:cubicBezTo>
                        <a:pt x="122" y="131"/>
                        <a:pt x="122" y="131"/>
                        <a:pt x="122" y="131"/>
                      </a:cubicBezTo>
                      <a:cubicBezTo>
                        <a:pt x="122" y="75"/>
                        <a:pt x="122" y="75"/>
                        <a:pt x="122" y="75"/>
                      </a:cubicBezTo>
                      <a:cubicBezTo>
                        <a:pt x="70" y="75"/>
                        <a:pt x="70" y="75"/>
                        <a:pt x="70" y="75"/>
                      </a:cubicBezTo>
                      <a:cubicBezTo>
                        <a:pt x="70" y="0"/>
                        <a:pt x="70" y="0"/>
                        <a:pt x="70" y="0"/>
                      </a:cubicBezTo>
                      <a:cubicBezTo>
                        <a:pt x="0" y="0"/>
                        <a:pt x="0" y="0"/>
                        <a:pt x="0" y="0"/>
                      </a:cubicBezTo>
                      <a:cubicBezTo>
                        <a:pt x="0" y="266"/>
                        <a:pt x="0" y="266"/>
                        <a:pt x="0"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Freeform 81">
                  <a:extLst>
                    <a:ext uri="{FF2B5EF4-FFF2-40B4-BE49-F238E27FC236}">
                      <a16:creationId xmlns:a16="http://schemas.microsoft.com/office/drawing/2014/main" id="{E7D432ED-6C5D-134D-9A2A-5D79A7090C26}"/>
                    </a:ext>
                  </a:extLst>
                </p:cNvPr>
                <p:cNvSpPr>
                  <a:spLocks/>
                </p:cNvSpPr>
                <p:nvPr/>
              </p:nvSpPr>
              <p:spPr bwMode="auto">
                <a:xfrm>
                  <a:off x="2782" y="1507"/>
                  <a:ext cx="23" cy="125"/>
                </a:xfrm>
                <a:custGeom>
                  <a:avLst/>
                  <a:gdLst>
                    <a:gd name="T0" fmla="*/ 0 w 70"/>
                    <a:gd name="T1" fmla="*/ 320 h 384"/>
                    <a:gd name="T2" fmla="*/ 21 w 70"/>
                    <a:gd name="T3" fmla="*/ 365 h 384"/>
                    <a:gd name="T4" fmla="*/ 42 w 70"/>
                    <a:gd name="T5" fmla="*/ 378 h 384"/>
                    <a:gd name="T6" fmla="*/ 70 w 70"/>
                    <a:gd name="T7" fmla="*/ 384 h 384"/>
                    <a:gd name="T8" fmla="*/ 70 w 70"/>
                    <a:gd name="T9" fmla="*/ 0 h 384"/>
                    <a:gd name="T10" fmla="*/ 0 w 70"/>
                    <a:gd name="T11" fmla="*/ 0 h 384"/>
                    <a:gd name="T12" fmla="*/ 0 w 70"/>
                    <a:gd name="T13" fmla="*/ 320 h 384"/>
                  </a:gdLst>
                  <a:ahLst/>
                  <a:cxnLst>
                    <a:cxn ang="0">
                      <a:pos x="T0" y="T1"/>
                    </a:cxn>
                    <a:cxn ang="0">
                      <a:pos x="T2" y="T3"/>
                    </a:cxn>
                    <a:cxn ang="0">
                      <a:pos x="T4" y="T5"/>
                    </a:cxn>
                    <a:cxn ang="0">
                      <a:pos x="T6" y="T7"/>
                    </a:cxn>
                    <a:cxn ang="0">
                      <a:pos x="T8" y="T9"/>
                    </a:cxn>
                    <a:cxn ang="0">
                      <a:pos x="T10" y="T11"/>
                    </a:cxn>
                    <a:cxn ang="0">
                      <a:pos x="T12" y="T13"/>
                    </a:cxn>
                  </a:cxnLst>
                  <a:rect l="0" t="0" r="r" b="b"/>
                  <a:pathLst>
                    <a:path w="70" h="384">
                      <a:moveTo>
                        <a:pt x="0" y="320"/>
                      </a:moveTo>
                      <a:cubicBezTo>
                        <a:pt x="0" y="339"/>
                        <a:pt x="11" y="355"/>
                        <a:pt x="21" y="365"/>
                      </a:cubicBezTo>
                      <a:cubicBezTo>
                        <a:pt x="26" y="370"/>
                        <a:pt x="35" y="375"/>
                        <a:pt x="42" y="378"/>
                      </a:cubicBezTo>
                      <a:cubicBezTo>
                        <a:pt x="53" y="382"/>
                        <a:pt x="58" y="381"/>
                        <a:pt x="70" y="384"/>
                      </a:cubicBezTo>
                      <a:cubicBezTo>
                        <a:pt x="70" y="0"/>
                        <a:pt x="70" y="0"/>
                        <a:pt x="70" y="0"/>
                      </a:cubicBezTo>
                      <a:cubicBezTo>
                        <a:pt x="0" y="0"/>
                        <a:pt x="0" y="0"/>
                        <a:pt x="0" y="0"/>
                      </a:cubicBezTo>
                      <a:cubicBezTo>
                        <a:pt x="0" y="320"/>
                        <a:pt x="0" y="320"/>
                        <a:pt x="0"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Freeform 82">
                  <a:extLst>
                    <a:ext uri="{FF2B5EF4-FFF2-40B4-BE49-F238E27FC236}">
                      <a16:creationId xmlns:a16="http://schemas.microsoft.com/office/drawing/2014/main" id="{49C1A172-E61C-3A4F-AAC7-5640268D72E7}"/>
                    </a:ext>
                  </a:extLst>
                </p:cNvPr>
                <p:cNvSpPr>
                  <a:spLocks/>
                </p:cNvSpPr>
                <p:nvPr/>
              </p:nvSpPr>
              <p:spPr bwMode="auto">
                <a:xfrm>
                  <a:off x="2511" y="1544"/>
                  <a:ext cx="23" cy="90"/>
                </a:xfrm>
                <a:custGeom>
                  <a:avLst/>
                  <a:gdLst>
                    <a:gd name="T0" fmla="*/ 0 w 71"/>
                    <a:gd name="T1" fmla="*/ 64 h 275"/>
                    <a:gd name="T2" fmla="*/ 0 w 71"/>
                    <a:gd name="T3" fmla="*/ 199 h 275"/>
                    <a:gd name="T4" fmla="*/ 71 w 71"/>
                    <a:gd name="T5" fmla="*/ 275 h 275"/>
                    <a:gd name="T6" fmla="*/ 71 w 71"/>
                    <a:gd name="T7" fmla="*/ 0 h 275"/>
                    <a:gd name="T8" fmla="*/ 2 w 71"/>
                    <a:gd name="T9" fmla="*/ 0 h 275"/>
                    <a:gd name="T10" fmla="*/ 0 w 71"/>
                    <a:gd name="T11" fmla="*/ 64 h 275"/>
                  </a:gdLst>
                  <a:ahLst/>
                  <a:cxnLst>
                    <a:cxn ang="0">
                      <a:pos x="T0" y="T1"/>
                    </a:cxn>
                    <a:cxn ang="0">
                      <a:pos x="T2" y="T3"/>
                    </a:cxn>
                    <a:cxn ang="0">
                      <a:pos x="T4" y="T5"/>
                    </a:cxn>
                    <a:cxn ang="0">
                      <a:pos x="T6" y="T7"/>
                    </a:cxn>
                    <a:cxn ang="0">
                      <a:pos x="T8" y="T9"/>
                    </a:cxn>
                    <a:cxn ang="0">
                      <a:pos x="T10" y="T11"/>
                    </a:cxn>
                  </a:cxnLst>
                  <a:rect l="0" t="0" r="r" b="b"/>
                  <a:pathLst>
                    <a:path w="71" h="275">
                      <a:moveTo>
                        <a:pt x="0" y="64"/>
                      </a:moveTo>
                      <a:cubicBezTo>
                        <a:pt x="0" y="199"/>
                        <a:pt x="0" y="199"/>
                        <a:pt x="0" y="199"/>
                      </a:cubicBezTo>
                      <a:cubicBezTo>
                        <a:pt x="0" y="245"/>
                        <a:pt x="27" y="274"/>
                        <a:pt x="71" y="275"/>
                      </a:cubicBezTo>
                      <a:cubicBezTo>
                        <a:pt x="71" y="0"/>
                        <a:pt x="71" y="0"/>
                        <a:pt x="71" y="0"/>
                      </a:cubicBezTo>
                      <a:cubicBezTo>
                        <a:pt x="2" y="0"/>
                        <a:pt x="2" y="0"/>
                        <a:pt x="2" y="0"/>
                      </a:cubicBezTo>
                      <a:cubicBezTo>
                        <a:pt x="0" y="64"/>
                        <a:pt x="0" y="64"/>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Freeform 83">
                  <a:extLst>
                    <a:ext uri="{FF2B5EF4-FFF2-40B4-BE49-F238E27FC236}">
                      <a16:creationId xmlns:a16="http://schemas.microsoft.com/office/drawing/2014/main" id="{00B36862-90FA-8C48-A635-AEB721DDF62B}"/>
                    </a:ext>
                  </a:extLst>
                </p:cNvPr>
                <p:cNvSpPr>
                  <a:spLocks/>
                </p:cNvSpPr>
                <p:nvPr/>
              </p:nvSpPr>
              <p:spPr bwMode="auto">
                <a:xfrm>
                  <a:off x="2512" y="1510"/>
                  <a:ext cx="22" cy="22"/>
                </a:xfrm>
                <a:custGeom>
                  <a:avLst/>
                  <a:gdLst>
                    <a:gd name="T0" fmla="*/ 0 w 22"/>
                    <a:gd name="T1" fmla="*/ 22 h 22"/>
                    <a:gd name="T2" fmla="*/ 22 w 22"/>
                    <a:gd name="T3" fmla="*/ 22 h 22"/>
                    <a:gd name="T4" fmla="*/ 22 w 22"/>
                    <a:gd name="T5" fmla="*/ 0 h 22"/>
                    <a:gd name="T6" fmla="*/ 0 w 22"/>
                    <a:gd name="T7" fmla="*/ 0 h 22"/>
                    <a:gd name="T8" fmla="*/ 0 w 22"/>
                    <a:gd name="T9" fmla="*/ 22 h 22"/>
                    <a:gd name="T10" fmla="*/ 0 w 22"/>
                    <a:gd name="T11" fmla="*/ 22 h 22"/>
                  </a:gdLst>
                  <a:ahLst/>
                  <a:cxnLst>
                    <a:cxn ang="0">
                      <a:pos x="T0" y="T1"/>
                    </a:cxn>
                    <a:cxn ang="0">
                      <a:pos x="T2" y="T3"/>
                    </a:cxn>
                    <a:cxn ang="0">
                      <a:pos x="T4" y="T5"/>
                    </a:cxn>
                    <a:cxn ang="0">
                      <a:pos x="T6" y="T7"/>
                    </a:cxn>
                    <a:cxn ang="0">
                      <a:pos x="T8" y="T9"/>
                    </a:cxn>
                    <a:cxn ang="0">
                      <a:pos x="T10" y="T11"/>
                    </a:cxn>
                  </a:cxnLst>
                  <a:rect l="0" t="0" r="r" b="b"/>
                  <a:pathLst>
                    <a:path w="22" h="22">
                      <a:moveTo>
                        <a:pt x="0" y="22"/>
                      </a:moveTo>
                      <a:lnTo>
                        <a:pt x="22" y="22"/>
                      </a:lnTo>
                      <a:lnTo>
                        <a:pt x="22" y="0"/>
                      </a:lnTo>
                      <a:lnTo>
                        <a:pt x="0" y="0"/>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Freeform 84">
                  <a:extLst>
                    <a:ext uri="{FF2B5EF4-FFF2-40B4-BE49-F238E27FC236}">
                      <a16:creationId xmlns:a16="http://schemas.microsoft.com/office/drawing/2014/main" id="{105BC87E-B16D-6B43-929C-AD73A1DC52F6}"/>
                    </a:ext>
                  </a:extLst>
                </p:cNvPr>
                <p:cNvSpPr>
                  <a:spLocks noEditPoints="1"/>
                </p:cNvSpPr>
                <p:nvPr/>
              </p:nvSpPr>
              <p:spPr bwMode="auto">
                <a:xfrm>
                  <a:off x="2820" y="1507"/>
                  <a:ext cx="18" cy="18"/>
                </a:xfrm>
                <a:custGeom>
                  <a:avLst/>
                  <a:gdLst>
                    <a:gd name="T0" fmla="*/ 28 w 55"/>
                    <a:gd name="T1" fmla="*/ 0 h 56"/>
                    <a:gd name="T2" fmla="*/ 41 w 55"/>
                    <a:gd name="T3" fmla="*/ 4 h 56"/>
                    <a:gd name="T4" fmla="*/ 52 w 55"/>
                    <a:gd name="T5" fmla="*/ 14 h 56"/>
                    <a:gd name="T6" fmla="*/ 55 w 55"/>
                    <a:gd name="T7" fmla="*/ 28 h 56"/>
                    <a:gd name="T8" fmla="*/ 52 w 55"/>
                    <a:gd name="T9" fmla="*/ 42 h 56"/>
                    <a:gd name="T10" fmla="*/ 41 w 55"/>
                    <a:gd name="T11" fmla="*/ 52 h 56"/>
                    <a:gd name="T12" fmla="*/ 28 w 55"/>
                    <a:gd name="T13" fmla="*/ 56 h 56"/>
                    <a:gd name="T14" fmla="*/ 14 w 55"/>
                    <a:gd name="T15" fmla="*/ 52 h 56"/>
                    <a:gd name="T16" fmla="*/ 3 w 55"/>
                    <a:gd name="T17" fmla="*/ 42 h 56"/>
                    <a:gd name="T18" fmla="*/ 0 w 55"/>
                    <a:gd name="T19" fmla="*/ 28 h 56"/>
                    <a:gd name="T20" fmla="*/ 3 w 55"/>
                    <a:gd name="T21" fmla="*/ 14 h 56"/>
                    <a:gd name="T22" fmla="*/ 14 w 55"/>
                    <a:gd name="T23" fmla="*/ 4 h 56"/>
                    <a:gd name="T24" fmla="*/ 28 w 55"/>
                    <a:gd name="T25" fmla="*/ 0 h 56"/>
                    <a:gd name="T26" fmla="*/ 28 w 55"/>
                    <a:gd name="T27" fmla="*/ 5 h 56"/>
                    <a:gd name="T28" fmla="*/ 16 w 55"/>
                    <a:gd name="T29" fmla="*/ 8 h 56"/>
                    <a:gd name="T30" fmla="*/ 7 w 55"/>
                    <a:gd name="T31" fmla="*/ 16 h 56"/>
                    <a:gd name="T32" fmla="*/ 4 w 55"/>
                    <a:gd name="T33" fmla="*/ 28 h 56"/>
                    <a:gd name="T34" fmla="*/ 7 w 55"/>
                    <a:gd name="T35" fmla="*/ 39 h 56"/>
                    <a:gd name="T36" fmla="*/ 16 w 55"/>
                    <a:gd name="T37" fmla="*/ 48 h 56"/>
                    <a:gd name="T38" fmla="*/ 28 w 55"/>
                    <a:gd name="T39" fmla="*/ 51 h 56"/>
                    <a:gd name="T40" fmla="*/ 39 w 55"/>
                    <a:gd name="T41" fmla="*/ 48 h 56"/>
                    <a:gd name="T42" fmla="*/ 48 w 55"/>
                    <a:gd name="T43" fmla="*/ 39 h 56"/>
                    <a:gd name="T44" fmla="*/ 51 w 55"/>
                    <a:gd name="T45" fmla="*/ 28 h 56"/>
                    <a:gd name="T46" fmla="*/ 48 w 55"/>
                    <a:gd name="T47" fmla="*/ 16 h 56"/>
                    <a:gd name="T48" fmla="*/ 39 w 55"/>
                    <a:gd name="T49" fmla="*/ 8 h 56"/>
                    <a:gd name="T50" fmla="*/ 28 w 55"/>
                    <a:gd name="T51" fmla="*/ 5 h 56"/>
                    <a:gd name="T52" fmla="*/ 15 w 55"/>
                    <a:gd name="T53" fmla="*/ 43 h 56"/>
                    <a:gd name="T54" fmla="*/ 15 w 55"/>
                    <a:gd name="T55" fmla="*/ 13 h 56"/>
                    <a:gd name="T56" fmla="*/ 26 w 55"/>
                    <a:gd name="T57" fmla="*/ 13 h 56"/>
                    <a:gd name="T58" fmla="*/ 33 w 55"/>
                    <a:gd name="T59" fmla="*/ 14 h 56"/>
                    <a:gd name="T60" fmla="*/ 37 w 55"/>
                    <a:gd name="T61" fmla="*/ 17 h 56"/>
                    <a:gd name="T62" fmla="*/ 38 w 55"/>
                    <a:gd name="T63" fmla="*/ 22 h 56"/>
                    <a:gd name="T64" fmla="*/ 36 w 55"/>
                    <a:gd name="T65" fmla="*/ 27 h 56"/>
                    <a:gd name="T66" fmla="*/ 30 w 55"/>
                    <a:gd name="T67" fmla="*/ 30 h 56"/>
                    <a:gd name="T68" fmla="*/ 32 w 55"/>
                    <a:gd name="T69" fmla="*/ 32 h 56"/>
                    <a:gd name="T70" fmla="*/ 37 w 55"/>
                    <a:gd name="T71" fmla="*/ 37 h 56"/>
                    <a:gd name="T72" fmla="*/ 40 w 55"/>
                    <a:gd name="T73" fmla="*/ 43 h 56"/>
                    <a:gd name="T74" fmla="*/ 35 w 55"/>
                    <a:gd name="T75" fmla="*/ 43 h 56"/>
                    <a:gd name="T76" fmla="*/ 32 w 55"/>
                    <a:gd name="T77" fmla="*/ 39 h 56"/>
                    <a:gd name="T78" fmla="*/ 27 w 55"/>
                    <a:gd name="T79" fmla="*/ 32 h 56"/>
                    <a:gd name="T80" fmla="*/ 23 w 55"/>
                    <a:gd name="T81" fmla="*/ 31 h 56"/>
                    <a:gd name="T82" fmla="*/ 20 w 55"/>
                    <a:gd name="T83" fmla="*/ 31 h 56"/>
                    <a:gd name="T84" fmla="*/ 20 w 55"/>
                    <a:gd name="T85" fmla="*/ 43 h 56"/>
                    <a:gd name="T86" fmla="*/ 15 w 55"/>
                    <a:gd name="T87" fmla="*/ 43 h 56"/>
                    <a:gd name="T88" fmla="*/ 20 w 55"/>
                    <a:gd name="T89" fmla="*/ 27 h 56"/>
                    <a:gd name="T90" fmla="*/ 26 w 55"/>
                    <a:gd name="T91" fmla="*/ 27 h 56"/>
                    <a:gd name="T92" fmla="*/ 32 w 55"/>
                    <a:gd name="T93" fmla="*/ 25 h 56"/>
                    <a:gd name="T94" fmla="*/ 33 w 55"/>
                    <a:gd name="T95" fmla="*/ 22 h 56"/>
                    <a:gd name="T96" fmla="*/ 33 w 55"/>
                    <a:gd name="T97" fmla="*/ 20 h 56"/>
                    <a:gd name="T98" fmla="*/ 31 w 55"/>
                    <a:gd name="T99" fmla="*/ 18 h 56"/>
                    <a:gd name="T100" fmla="*/ 26 w 55"/>
                    <a:gd name="T101" fmla="*/ 17 h 56"/>
                    <a:gd name="T102" fmla="*/ 20 w 55"/>
                    <a:gd name="T103" fmla="*/ 17 h 56"/>
                    <a:gd name="T104" fmla="*/ 20 w 55"/>
                    <a:gd name="T105" fmla="*/ 2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56">
                      <a:moveTo>
                        <a:pt x="28" y="0"/>
                      </a:moveTo>
                      <a:cubicBezTo>
                        <a:pt x="32" y="0"/>
                        <a:pt x="37" y="1"/>
                        <a:pt x="41" y="4"/>
                      </a:cubicBezTo>
                      <a:cubicBezTo>
                        <a:pt x="46" y="6"/>
                        <a:pt x="49" y="10"/>
                        <a:pt x="52" y="14"/>
                      </a:cubicBezTo>
                      <a:cubicBezTo>
                        <a:pt x="54" y="18"/>
                        <a:pt x="55" y="23"/>
                        <a:pt x="55" y="28"/>
                      </a:cubicBezTo>
                      <a:cubicBezTo>
                        <a:pt x="55" y="33"/>
                        <a:pt x="54" y="37"/>
                        <a:pt x="52" y="42"/>
                      </a:cubicBezTo>
                      <a:cubicBezTo>
                        <a:pt x="49" y="46"/>
                        <a:pt x="46" y="50"/>
                        <a:pt x="41" y="52"/>
                      </a:cubicBezTo>
                      <a:cubicBezTo>
                        <a:pt x="37" y="55"/>
                        <a:pt x="32" y="56"/>
                        <a:pt x="28" y="56"/>
                      </a:cubicBezTo>
                      <a:cubicBezTo>
                        <a:pt x="23" y="56"/>
                        <a:pt x="18" y="55"/>
                        <a:pt x="14" y="52"/>
                      </a:cubicBezTo>
                      <a:cubicBezTo>
                        <a:pt x="9" y="50"/>
                        <a:pt x="6" y="46"/>
                        <a:pt x="3" y="42"/>
                      </a:cubicBezTo>
                      <a:cubicBezTo>
                        <a:pt x="1" y="37"/>
                        <a:pt x="0" y="33"/>
                        <a:pt x="0" y="28"/>
                      </a:cubicBezTo>
                      <a:cubicBezTo>
                        <a:pt x="0" y="23"/>
                        <a:pt x="1" y="18"/>
                        <a:pt x="3" y="14"/>
                      </a:cubicBezTo>
                      <a:cubicBezTo>
                        <a:pt x="6" y="10"/>
                        <a:pt x="9" y="6"/>
                        <a:pt x="14" y="4"/>
                      </a:cubicBezTo>
                      <a:cubicBezTo>
                        <a:pt x="18" y="1"/>
                        <a:pt x="23" y="0"/>
                        <a:pt x="28" y="0"/>
                      </a:cubicBezTo>
                      <a:close/>
                      <a:moveTo>
                        <a:pt x="28" y="5"/>
                      </a:moveTo>
                      <a:cubicBezTo>
                        <a:pt x="24" y="5"/>
                        <a:pt x="20" y="6"/>
                        <a:pt x="16" y="8"/>
                      </a:cubicBezTo>
                      <a:cubicBezTo>
                        <a:pt x="12" y="10"/>
                        <a:pt x="10" y="13"/>
                        <a:pt x="7" y="16"/>
                      </a:cubicBezTo>
                      <a:cubicBezTo>
                        <a:pt x="5" y="20"/>
                        <a:pt x="4" y="24"/>
                        <a:pt x="4" y="28"/>
                      </a:cubicBezTo>
                      <a:cubicBezTo>
                        <a:pt x="4" y="32"/>
                        <a:pt x="5" y="36"/>
                        <a:pt x="7" y="39"/>
                      </a:cubicBezTo>
                      <a:cubicBezTo>
                        <a:pt x="9" y="43"/>
                        <a:pt x="12" y="46"/>
                        <a:pt x="16" y="48"/>
                      </a:cubicBezTo>
                      <a:cubicBezTo>
                        <a:pt x="20" y="50"/>
                        <a:pt x="24" y="51"/>
                        <a:pt x="28" y="51"/>
                      </a:cubicBezTo>
                      <a:cubicBezTo>
                        <a:pt x="32" y="51"/>
                        <a:pt x="35" y="50"/>
                        <a:pt x="39" y="48"/>
                      </a:cubicBezTo>
                      <a:cubicBezTo>
                        <a:pt x="43" y="46"/>
                        <a:pt x="46" y="43"/>
                        <a:pt x="48" y="39"/>
                      </a:cubicBezTo>
                      <a:cubicBezTo>
                        <a:pt x="50" y="36"/>
                        <a:pt x="51" y="32"/>
                        <a:pt x="51" y="28"/>
                      </a:cubicBezTo>
                      <a:cubicBezTo>
                        <a:pt x="51" y="24"/>
                        <a:pt x="50" y="20"/>
                        <a:pt x="48" y="16"/>
                      </a:cubicBezTo>
                      <a:cubicBezTo>
                        <a:pt x="46" y="13"/>
                        <a:pt x="43" y="10"/>
                        <a:pt x="39" y="8"/>
                      </a:cubicBezTo>
                      <a:cubicBezTo>
                        <a:pt x="35" y="6"/>
                        <a:pt x="31" y="5"/>
                        <a:pt x="28" y="5"/>
                      </a:cubicBezTo>
                      <a:close/>
                      <a:moveTo>
                        <a:pt x="15" y="43"/>
                      </a:moveTo>
                      <a:cubicBezTo>
                        <a:pt x="15" y="13"/>
                        <a:pt x="15" y="13"/>
                        <a:pt x="15" y="13"/>
                      </a:cubicBezTo>
                      <a:cubicBezTo>
                        <a:pt x="26" y="13"/>
                        <a:pt x="26" y="13"/>
                        <a:pt x="26" y="13"/>
                      </a:cubicBezTo>
                      <a:cubicBezTo>
                        <a:pt x="29" y="13"/>
                        <a:pt x="32" y="14"/>
                        <a:pt x="33" y="14"/>
                      </a:cubicBezTo>
                      <a:cubicBezTo>
                        <a:pt x="35" y="15"/>
                        <a:pt x="36" y="16"/>
                        <a:pt x="37" y="17"/>
                      </a:cubicBezTo>
                      <a:cubicBezTo>
                        <a:pt x="38" y="19"/>
                        <a:pt x="38" y="20"/>
                        <a:pt x="38" y="22"/>
                      </a:cubicBezTo>
                      <a:cubicBezTo>
                        <a:pt x="38" y="24"/>
                        <a:pt x="38" y="26"/>
                        <a:pt x="36" y="27"/>
                      </a:cubicBezTo>
                      <a:cubicBezTo>
                        <a:pt x="35" y="29"/>
                        <a:pt x="32" y="30"/>
                        <a:pt x="30" y="30"/>
                      </a:cubicBezTo>
                      <a:cubicBezTo>
                        <a:pt x="31" y="30"/>
                        <a:pt x="32" y="31"/>
                        <a:pt x="32" y="32"/>
                      </a:cubicBezTo>
                      <a:cubicBezTo>
                        <a:pt x="34" y="33"/>
                        <a:pt x="35" y="35"/>
                        <a:pt x="37" y="37"/>
                      </a:cubicBezTo>
                      <a:cubicBezTo>
                        <a:pt x="40" y="43"/>
                        <a:pt x="40" y="43"/>
                        <a:pt x="40" y="43"/>
                      </a:cubicBezTo>
                      <a:cubicBezTo>
                        <a:pt x="35" y="43"/>
                        <a:pt x="35" y="43"/>
                        <a:pt x="35" y="43"/>
                      </a:cubicBezTo>
                      <a:cubicBezTo>
                        <a:pt x="32" y="39"/>
                        <a:pt x="32" y="39"/>
                        <a:pt x="32" y="39"/>
                      </a:cubicBezTo>
                      <a:cubicBezTo>
                        <a:pt x="30" y="35"/>
                        <a:pt x="28" y="33"/>
                        <a:pt x="27" y="32"/>
                      </a:cubicBezTo>
                      <a:cubicBezTo>
                        <a:pt x="26" y="31"/>
                        <a:pt x="25" y="31"/>
                        <a:pt x="23" y="31"/>
                      </a:cubicBezTo>
                      <a:cubicBezTo>
                        <a:pt x="20" y="31"/>
                        <a:pt x="20" y="31"/>
                        <a:pt x="20" y="31"/>
                      </a:cubicBezTo>
                      <a:cubicBezTo>
                        <a:pt x="20" y="43"/>
                        <a:pt x="20" y="43"/>
                        <a:pt x="20" y="43"/>
                      </a:cubicBezTo>
                      <a:cubicBezTo>
                        <a:pt x="15" y="43"/>
                        <a:pt x="15" y="43"/>
                        <a:pt x="15" y="43"/>
                      </a:cubicBezTo>
                      <a:close/>
                      <a:moveTo>
                        <a:pt x="20" y="27"/>
                      </a:moveTo>
                      <a:cubicBezTo>
                        <a:pt x="26" y="27"/>
                        <a:pt x="26" y="27"/>
                        <a:pt x="26" y="27"/>
                      </a:cubicBezTo>
                      <a:cubicBezTo>
                        <a:pt x="29" y="27"/>
                        <a:pt x="31" y="26"/>
                        <a:pt x="32" y="25"/>
                      </a:cubicBezTo>
                      <a:cubicBezTo>
                        <a:pt x="33" y="24"/>
                        <a:pt x="33" y="23"/>
                        <a:pt x="33" y="22"/>
                      </a:cubicBezTo>
                      <a:cubicBezTo>
                        <a:pt x="33" y="21"/>
                        <a:pt x="33" y="20"/>
                        <a:pt x="33" y="20"/>
                      </a:cubicBezTo>
                      <a:cubicBezTo>
                        <a:pt x="32" y="19"/>
                        <a:pt x="31" y="18"/>
                        <a:pt x="31" y="18"/>
                      </a:cubicBezTo>
                      <a:cubicBezTo>
                        <a:pt x="30" y="18"/>
                        <a:pt x="28" y="17"/>
                        <a:pt x="26" y="17"/>
                      </a:cubicBezTo>
                      <a:cubicBezTo>
                        <a:pt x="20" y="17"/>
                        <a:pt x="20" y="17"/>
                        <a:pt x="20" y="17"/>
                      </a:cubicBezTo>
                      <a:cubicBezTo>
                        <a:pt x="20" y="27"/>
                        <a:pt x="20" y="27"/>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90" name="Picture 92" descr="http://www.dptechgroup.com/wp-content/uploads/computer-repair/quanta-computer.png">
                <a:extLst>
                  <a:ext uri="{FF2B5EF4-FFF2-40B4-BE49-F238E27FC236}">
                    <a16:creationId xmlns:a16="http://schemas.microsoft.com/office/drawing/2014/main" id="{EF4C1D3C-6B5F-844D-B017-124CBB8D7B91}"/>
                  </a:ext>
                </a:extLst>
              </p:cNvPr>
              <p:cNvPicPr>
                <a:picLocks noChangeAspect="1" noChangeArrowheads="1"/>
              </p:cNvPicPr>
              <p:nvPr/>
            </p:nvPicPr>
            <p:blipFill>
              <a:blip r:embed="rId7">
                <a:grayscl/>
                <a:extLst>
                  <a:ext uri="{28A0092B-C50C-407E-A947-70E740481C1C}">
                    <a14:useLocalDpi xmlns:a14="http://schemas.microsoft.com/office/drawing/2010/main" val="0"/>
                  </a:ext>
                </a:extLst>
              </a:blip>
              <a:srcRect/>
              <a:stretch>
                <a:fillRect/>
              </a:stretch>
            </p:blipFill>
            <p:spPr bwMode="auto">
              <a:xfrm>
                <a:off x="7073222" y="4840153"/>
                <a:ext cx="618865" cy="438040"/>
              </a:xfrm>
              <a:prstGeom prst="rect">
                <a:avLst/>
              </a:prstGeom>
              <a:noFill/>
              <a:extLst>
                <a:ext uri="{909E8E84-426E-40DD-AFC4-6F175D3DCCD1}">
                  <a14:hiddenFill xmlns:a14="http://schemas.microsoft.com/office/drawing/2010/main">
                    <a:solidFill>
                      <a:srgbClr val="FFFFFF"/>
                    </a:solidFill>
                  </a14:hiddenFill>
                </a:ext>
              </a:extLst>
            </p:spPr>
          </p:pic>
          <p:grpSp>
            <p:nvGrpSpPr>
              <p:cNvPr id="591" name="Group 64">
                <a:extLst>
                  <a:ext uri="{FF2B5EF4-FFF2-40B4-BE49-F238E27FC236}">
                    <a16:creationId xmlns:a16="http://schemas.microsoft.com/office/drawing/2014/main" id="{EF1F4801-98A4-EF4F-9E20-7D8D37854900}"/>
                  </a:ext>
                </a:extLst>
              </p:cNvPr>
              <p:cNvGrpSpPr>
                <a:grpSpLocks noChangeAspect="1"/>
              </p:cNvGrpSpPr>
              <p:nvPr/>
            </p:nvGrpSpPr>
            <p:grpSpPr bwMode="auto">
              <a:xfrm>
                <a:off x="6753411" y="5506793"/>
                <a:ext cx="757432" cy="327717"/>
                <a:chOff x="1336" y="956"/>
                <a:chExt cx="5002" cy="2410"/>
              </a:xfrm>
              <a:solidFill>
                <a:schemeClr val="tx2"/>
              </a:solidFill>
            </p:grpSpPr>
            <p:sp>
              <p:nvSpPr>
                <p:cNvPr id="604" name="Freeform 65">
                  <a:extLst>
                    <a:ext uri="{FF2B5EF4-FFF2-40B4-BE49-F238E27FC236}">
                      <a16:creationId xmlns:a16="http://schemas.microsoft.com/office/drawing/2014/main" id="{AFD8B289-2093-AE4F-9AE9-3E7131C6442A}"/>
                    </a:ext>
                  </a:extLst>
                </p:cNvPr>
                <p:cNvSpPr>
                  <a:spLocks/>
                </p:cNvSpPr>
                <p:nvPr/>
              </p:nvSpPr>
              <p:spPr bwMode="auto">
                <a:xfrm>
                  <a:off x="3487" y="1810"/>
                  <a:ext cx="365" cy="1116"/>
                </a:xfrm>
                <a:custGeom>
                  <a:avLst/>
                  <a:gdLst>
                    <a:gd name="T0" fmla="*/ 49 w 207"/>
                    <a:gd name="T1" fmla="*/ 59 h 631"/>
                    <a:gd name="T2" fmla="*/ 0 w 207"/>
                    <a:gd name="T3" fmla="*/ 0 h 631"/>
                    <a:gd name="T4" fmla="*/ 207 w 207"/>
                    <a:gd name="T5" fmla="*/ 0 h 631"/>
                    <a:gd name="T6" fmla="*/ 157 w 207"/>
                    <a:gd name="T7" fmla="*/ 59 h 631"/>
                    <a:gd name="T8" fmla="*/ 157 w 207"/>
                    <a:gd name="T9" fmla="*/ 573 h 631"/>
                    <a:gd name="T10" fmla="*/ 207 w 207"/>
                    <a:gd name="T11" fmla="*/ 631 h 631"/>
                    <a:gd name="T12" fmla="*/ 0 w 207"/>
                    <a:gd name="T13" fmla="*/ 631 h 631"/>
                    <a:gd name="T14" fmla="*/ 49 w 207"/>
                    <a:gd name="T15" fmla="*/ 573 h 631"/>
                    <a:gd name="T16" fmla="*/ 49 w 207"/>
                    <a:gd name="T17" fmla="*/ 5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631">
                      <a:moveTo>
                        <a:pt x="49" y="59"/>
                      </a:moveTo>
                      <a:cubicBezTo>
                        <a:pt x="49" y="31"/>
                        <a:pt x="28" y="0"/>
                        <a:pt x="0" y="0"/>
                      </a:cubicBezTo>
                      <a:cubicBezTo>
                        <a:pt x="207" y="0"/>
                        <a:pt x="207" y="0"/>
                        <a:pt x="207" y="0"/>
                      </a:cubicBezTo>
                      <a:cubicBezTo>
                        <a:pt x="179" y="0"/>
                        <a:pt x="157" y="31"/>
                        <a:pt x="157" y="59"/>
                      </a:cubicBezTo>
                      <a:cubicBezTo>
                        <a:pt x="157" y="573"/>
                        <a:pt x="157" y="573"/>
                        <a:pt x="157" y="573"/>
                      </a:cubicBezTo>
                      <a:cubicBezTo>
                        <a:pt x="157" y="601"/>
                        <a:pt x="179" y="631"/>
                        <a:pt x="207" y="631"/>
                      </a:cubicBezTo>
                      <a:cubicBezTo>
                        <a:pt x="0" y="631"/>
                        <a:pt x="0" y="631"/>
                        <a:pt x="0" y="631"/>
                      </a:cubicBezTo>
                      <a:cubicBezTo>
                        <a:pt x="28" y="631"/>
                        <a:pt x="49" y="601"/>
                        <a:pt x="49" y="573"/>
                      </a:cubicBezTo>
                      <a:cubicBezTo>
                        <a:pt x="49" y="59"/>
                        <a:pt x="49" y="59"/>
                        <a:pt x="49" y="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66">
                  <a:extLst>
                    <a:ext uri="{FF2B5EF4-FFF2-40B4-BE49-F238E27FC236}">
                      <a16:creationId xmlns:a16="http://schemas.microsoft.com/office/drawing/2014/main" id="{3DDA1C7F-DA6C-2B45-B2E3-7D2E307AA66B}"/>
                    </a:ext>
                  </a:extLst>
                </p:cNvPr>
                <p:cNvSpPr>
                  <a:spLocks/>
                </p:cNvSpPr>
                <p:nvPr/>
              </p:nvSpPr>
              <p:spPr bwMode="auto">
                <a:xfrm>
                  <a:off x="1336" y="1810"/>
                  <a:ext cx="713" cy="1116"/>
                </a:xfrm>
                <a:custGeom>
                  <a:avLst/>
                  <a:gdLst>
                    <a:gd name="T0" fmla="*/ 158 w 404"/>
                    <a:gd name="T1" fmla="*/ 323 h 631"/>
                    <a:gd name="T2" fmla="*/ 302 w 404"/>
                    <a:gd name="T3" fmla="*/ 323 h 631"/>
                    <a:gd name="T4" fmla="*/ 356 w 404"/>
                    <a:gd name="T5" fmla="*/ 373 h 631"/>
                    <a:gd name="T6" fmla="*/ 356 w 404"/>
                    <a:gd name="T7" fmla="*/ 259 h 631"/>
                    <a:gd name="T8" fmla="*/ 158 w 404"/>
                    <a:gd name="T9" fmla="*/ 259 h 631"/>
                    <a:gd name="T10" fmla="*/ 158 w 404"/>
                    <a:gd name="T11" fmla="*/ 64 h 631"/>
                    <a:gd name="T12" fmla="*/ 350 w 404"/>
                    <a:gd name="T13" fmla="*/ 64 h 631"/>
                    <a:gd name="T14" fmla="*/ 404 w 404"/>
                    <a:gd name="T15" fmla="*/ 114 h 631"/>
                    <a:gd name="T16" fmla="*/ 404 w 404"/>
                    <a:gd name="T17" fmla="*/ 0 h 631"/>
                    <a:gd name="T18" fmla="*/ 0 w 404"/>
                    <a:gd name="T19" fmla="*/ 0 h 631"/>
                    <a:gd name="T20" fmla="*/ 49 w 404"/>
                    <a:gd name="T21" fmla="*/ 59 h 631"/>
                    <a:gd name="T22" fmla="*/ 49 w 404"/>
                    <a:gd name="T23" fmla="*/ 573 h 631"/>
                    <a:gd name="T24" fmla="*/ 0 w 404"/>
                    <a:gd name="T25" fmla="*/ 631 h 631"/>
                    <a:gd name="T26" fmla="*/ 208 w 404"/>
                    <a:gd name="T27" fmla="*/ 631 h 631"/>
                    <a:gd name="T28" fmla="*/ 158 w 404"/>
                    <a:gd name="T29" fmla="*/ 573 h 631"/>
                    <a:gd name="T30" fmla="*/ 158 w 404"/>
                    <a:gd name="T31" fmla="*/ 323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4" h="631">
                      <a:moveTo>
                        <a:pt x="158" y="323"/>
                      </a:moveTo>
                      <a:cubicBezTo>
                        <a:pt x="302" y="323"/>
                        <a:pt x="302" y="323"/>
                        <a:pt x="302" y="323"/>
                      </a:cubicBezTo>
                      <a:cubicBezTo>
                        <a:pt x="330" y="323"/>
                        <a:pt x="356" y="345"/>
                        <a:pt x="356" y="373"/>
                      </a:cubicBezTo>
                      <a:cubicBezTo>
                        <a:pt x="356" y="259"/>
                        <a:pt x="356" y="259"/>
                        <a:pt x="356" y="259"/>
                      </a:cubicBezTo>
                      <a:cubicBezTo>
                        <a:pt x="158" y="259"/>
                        <a:pt x="158" y="259"/>
                        <a:pt x="158" y="259"/>
                      </a:cubicBezTo>
                      <a:cubicBezTo>
                        <a:pt x="158" y="64"/>
                        <a:pt x="158" y="64"/>
                        <a:pt x="158" y="64"/>
                      </a:cubicBezTo>
                      <a:cubicBezTo>
                        <a:pt x="350" y="64"/>
                        <a:pt x="350" y="64"/>
                        <a:pt x="350" y="64"/>
                      </a:cubicBezTo>
                      <a:cubicBezTo>
                        <a:pt x="379" y="64"/>
                        <a:pt x="404" y="86"/>
                        <a:pt x="404" y="114"/>
                      </a:cubicBezTo>
                      <a:cubicBezTo>
                        <a:pt x="404" y="0"/>
                        <a:pt x="404" y="0"/>
                        <a:pt x="404" y="0"/>
                      </a:cubicBezTo>
                      <a:cubicBezTo>
                        <a:pt x="0" y="0"/>
                        <a:pt x="0" y="0"/>
                        <a:pt x="0" y="0"/>
                      </a:cubicBezTo>
                      <a:cubicBezTo>
                        <a:pt x="28" y="0"/>
                        <a:pt x="49" y="31"/>
                        <a:pt x="49" y="59"/>
                      </a:cubicBezTo>
                      <a:cubicBezTo>
                        <a:pt x="49" y="573"/>
                        <a:pt x="49" y="573"/>
                        <a:pt x="49" y="573"/>
                      </a:cubicBezTo>
                      <a:cubicBezTo>
                        <a:pt x="49" y="601"/>
                        <a:pt x="28" y="631"/>
                        <a:pt x="0" y="631"/>
                      </a:cubicBezTo>
                      <a:cubicBezTo>
                        <a:pt x="208" y="631"/>
                        <a:pt x="208" y="631"/>
                        <a:pt x="208" y="631"/>
                      </a:cubicBezTo>
                      <a:cubicBezTo>
                        <a:pt x="179" y="631"/>
                        <a:pt x="158" y="601"/>
                        <a:pt x="158" y="573"/>
                      </a:cubicBezTo>
                      <a:cubicBezTo>
                        <a:pt x="158" y="323"/>
                        <a:pt x="158" y="323"/>
                        <a:pt x="158" y="32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67">
                  <a:extLst>
                    <a:ext uri="{FF2B5EF4-FFF2-40B4-BE49-F238E27FC236}">
                      <a16:creationId xmlns:a16="http://schemas.microsoft.com/office/drawing/2014/main" id="{0ED3DA34-519F-EF44-910F-8A2D1D9AF2C2}"/>
                    </a:ext>
                  </a:extLst>
                </p:cNvPr>
                <p:cNvSpPr>
                  <a:spLocks/>
                </p:cNvSpPr>
                <p:nvPr/>
              </p:nvSpPr>
              <p:spPr bwMode="auto">
                <a:xfrm>
                  <a:off x="2068" y="1810"/>
                  <a:ext cx="976" cy="1146"/>
                </a:xfrm>
                <a:custGeom>
                  <a:avLst/>
                  <a:gdLst>
                    <a:gd name="T0" fmla="*/ 158 w 553"/>
                    <a:gd name="T1" fmla="*/ 462 h 648"/>
                    <a:gd name="T2" fmla="*/ 276 w 553"/>
                    <a:gd name="T3" fmla="*/ 584 h 648"/>
                    <a:gd name="T4" fmla="*/ 395 w 553"/>
                    <a:gd name="T5" fmla="*/ 461 h 648"/>
                    <a:gd name="T6" fmla="*/ 395 w 553"/>
                    <a:gd name="T7" fmla="*/ 59 h 648"/>
                    <a:gd name="T8" fmla="*/ 345 w 553"/>
                    <a:gd name="T9" fmla="*/ 0 h 648"/>
                    <a:gd name="T10" fmla="*/ 553 w 553"/>
                    <a:gd name="T11" fmla="*/ 0 h 648"/>
                    <a:gd name="T12" fmla="*/ 503 w 553"/>
                    <a:gd name="T13" fmla="*/ 59 h 648"/>
                    <a:gd name="T14" fmla="*/ 503 w 553"/>
                    <a:gd name="T15" fmla="*/ 450 h 648"/>
                    <a:gd name="T16" fmla="*/ 277 w 553"/>
                    <a:gd name="T17" fmla="*/ 648 h 648"/>
                    <a:gd name="T18" fmla="*/ 49 w 553"/>
                    <a:gd name="T19" fmla="*/ 450 h 648"/>
                    <a:gd name="T20" fmla="*/ 49 w 553"/>
                    <a:gd name="T21" fmla="*/ 59 h 648"/>
                    <a:gd name="T22" fmla="*/ 0 w 553"/>
                    <a:gd name="T23" fmla="*/ 0 h 648"/>
                    <a:gd name="T24" fmla="*/ 207 w 553"/>
                    <a:gd name="T25" fmla="*/ 0 h 648"/>
                    <a:gd name="T26" fmla="*/ 158 w 553"/>
                    <a:gd name="T27" fmla="*/ 59 h 648"/>
                    <a:gd name="T28" fmla="*/ 158 w 553"/>
                    <a:gd name="T29" fmla="*/ 46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3" h="648">
                      <a:moveTo>
                        <a:pt x="158" y="462"/>
                      </a:moveTo>
                      <a:cubicBezTo>
                        <a:pt x="158" y="527"/>
                        <a:pt x="211" y="584"/>
                        <a:pt x="276" y="584"/>
                      </a:cubicBezTo>
                      <a:cubicBezTo>
                        <a:pt x="342" y="584"/>
                        <a:pt x="395" y="526"/>
                        <a:pt x="395" y="461"/>
                      </a:cubicBezTo>
                      <a:cubicBezTo>
                        <a:pt x="395" y="59"/>
                        <a:pt x="395" y="59"/>
                        <a:pt x="395" y="59"/>
                      </a:cubicBezTo>
                      <a:cubicBezTo>
                        <a:pt x="395" y="31"/>
                        <a:pt x="374" y="0"/>
                        <a:pt x="345" y="0"/>
                      </a:cubicBezTo>
                      <a:cubicBezTo>
                        <a:pt x="553" y="0"/>
                        <a:pt x="553" y="0"/>
                        <a:pt x="553" y="0"/>
                      </a:cubicBezTo>
                      <a:cubicBezTo>
                        <a:pt x="525" y="0"/>
                        <a:pt x="503" y="31"/>
                        <a:pt x="503" y="59"/>
                      </a:cubicBezTo>
                      <a:cubicBezTo>
                        <a:pt x="503" y="450"/>
                        <a:pt x="503" y="450"/>
                        <a:pt x="503" y="450"/>
                      </a:cubicBezTo>
                      <a:cubicBezTo>
                        <a:pt x="503" y="575"/>
                        <a:pt x="402" y="648"/>
                        <a:pt x="277" y="648"/>
                      </a:cubicBezTo>
                      <a:cubicBezTo>
                        <a:pt x="151" y="648"/>
                        <a:pt x="49" y="575"/>
                        <a:pt x="49" y="450"/>
                      </a:cubicBezTo>
                      <a:cubicBezTo>
                        <a:pt x="49" y="59"/>
                        <a:pt x="49" y="59"/>
                        <a:pt x="49" y="59"/>
                      </a:cubicBezTo>
                      <a:cubicBezTo>
                        <a:pt x="49" y="31"/>
                        <a:pt x="28" y="0"/>
                        <a:pt x="0" y="0"/>
                      </a:cubicBezTo>
                      <a:cubicBezTo>
                        <a:pt x="207" y="0"/>
                        <a:pt x="207" y="0"/>
                        <a:pt x="207" y="0"/>
                      </a:cubicBezTo>
                      <a:cubicBezTo>
                        <a:pt x="179" y="0"/>
                        <a:pt x="158" y="31"/>
                        <a:pt x="158" y="59"/>
                      </a:cubicBezTo>
                      <a:cubicBezTo>
                        <a:pt x="158" y="462"/>
                        <a:pt x="158" y="462"/>
                        <a:pt x="158" y="46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68">
                  <a:extLst>
                    <a:ext uri="{FF2B5EF4-FFF2-40B4-BE49-F238E27FC236}">
                      <a16:creationId xmlns:a16="http://schemas.microsoft.com/office/drawing/2014/main" id="{4C066A5D-A345-EA48-9372-6D6A6D1218D0}"/>
                    </a:ext>
                  </a:extLst>
                </p:cNvPr>
                <p:cNvSpPr>
                  <a:spLocks/>
                </p:cNvSpPr>
                <p:nvPr/>
              </p:nvSpPr>
              <p:spPr bwMode="auto">
                <a:xfrm>
                  <a:off x="3009" y="1810"/>
                  <a:ext cx="439" cy="1556"/>
                </a:xfrm>
                <a:custGeom>
                  <a:avLst/>
                  <a:gdLst>
                    <a:gd name="T0" fmla="*/ 199 w 249"/>
                    <a:gd name="T1" fmla="*/ 59 h 880"/>
                    <a:gd name="T2" fmla="*/ 249 w 249"/>
                    <a:gd name="T3" fmla="*/ 0 h 880"/>
                    <a:gd name="T4" fmla="*/ 41 w 249"/>
                    <a:gd name="T5" fmla="*/ 0 h 880"/>
                    <a:gd name="T6" fmla="*/ 91 w 249"/>
                    <a:gd name="T7" fmla="*/ 59 h 880"/>
                    <a:gd name="T8" fmla="*/ 91 w 249"/>
                    <a:gd name="T9" fmla="*/ 701 h 880"/>
                    <a:gd name="T10" fmla="*/ 0 w 249"/>
                    <a:gd name="T11" fmla="*/ 880 h 880"/>
                    <a:gd name="T12" fmla="*/ 199 w 249"/>
                    <a:gd name="T13" fmla="*/ 663 h 880"/>
                    <a:gd name="T14" fmla="*/ 199 w 249"/>
                    <a:gd name="T15" fmla="*/ 59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880">
                      <a:moveTo>
                        <a:pt x="199" y="59"/>
                      </a:moveTo>
                      <a:cubicBezTo>
                        <a:pt x="199" y="31"/>
                        <a:pt x="221" y="0"/>
                        <a:pt x="249" y="0"/>
                      </a:cubicBezTo>
                      <a:cubicBezTo>
                        <a:pt x="41" y="0"/>
                        <a:pt x="41" y="0"/>
                        <a:pt x="41" y="0"/>
                      </a:cubicBezTo>
                      <a:cubicBezTo>
                        <a:pt x="70" y="0"/>
                        <a:pt x="91" y="31"/>
                        <a:pt x="91" y="59"/>
                      </a:cubicBezTo>
                      <a:cubicBezTo>
                        <a:pt x="91" y="701"/>
                        <a:pt x="91" y="701"/>
                        <a:pt x="91" y="701"/>
                      </a:cubicBezTo>
                      <a:cubicBezTo>
                        <a:pt x="91" y="701"/>
                        <a:pt x="89" y="815"/>
                        <a:pt x="0" y="880"/>
                      </a:cubicBezTo>
                      <a:cubicBezTo>
                        <a:pt x="0" y="880"/>
                        <a:pt x="199" y="852"/>
                        <a:pt x="199" y="663"/>
                      </a:cubicBezTo>
                      <a:cubicBezTo>
                        <a:pt x="199" y="59"/>
                        <a:pt x="199" y="59"/>
                        <a:pt x="199" y="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Freeform 69">
                  <a:extLst>
                    <a:ext uri="{FF2B5EF4-FFF2-40B4-BE49-F238E27FC236}">
                      <a16:creationId xmlns:a16="http://schemas.microsoft.com/office/drawing/2014/main" id="{4E5F7139-E4DD-DE46-9CE6-E474461AA132}"/>
                    </a:ext>
                  </a:extLst>
                </p:cNvPr>
                <p:cNvSpPr>
                  <a:spLocks/>
                </p:cNvSpPr>
                <p:nvPr/>
              </p:nvSpPr>
              <p:spPr bwMode="auto">
                <a:xfrm>
                  <a:off x="5361" y="1810"/>
                  <a:ext cx="977" cy="1146"/>
                </a:xfrm>
                <a:custGeom>
                  <a:avLst/>
                  <a:gdLst>
                    <a:gd name="T0" fmla="*/ 158 w 554"/>
                    <a:gd name="T1" fmla="*/ 462 h 648"/>
                    <a:gd name="T2" fmla="*/ 277 w 554"/>
                    <a:gd name="T3" fmla="*/ 584 h 648"/>
                    <a:gd name="T4" fmla="*/ 396 w 554"/>
                    <a:gd name="T5" fmla="*/ 461 h 648"/>
                    <a:gd name="T6" fmla="*/ 396 w 554"/>
                    <a:gd name="T7" fmla="*/ 59 h 648"/>
                    <a:gd name="T8" fmla="*/ 346 w 554"/>
                    <a:gd name="T9" fmla="*/ 0 h 648"/>
                    <a:gd name="T10" fmla="*/ 554 w 554"/>
                    <a:gd name="T11" fmla="*/ 0 h 648"/>
                    <a:gd name="T12" fmla="*/ 504 w 554"/>
                    <a:gd name="T13" fmla="*/ 59 h 648"/>
                    <a:gd name="T14" fmla="*/ 504 w 554"/>
                    <a:gd name="T15" fmla="*/ 450 h 648"/>
                    <a:gd name="T16" fmla="*/ 278 w 554"/>
                    <a:gd name="T17" fmla="*/ 648 h 648"/>
                    <a:gd name="T18" fmla="*/ 50 w 554"/>
                    <a:gd name="T19" fmla="*/ 450 h 648"/>
                    <a:gd name="T20" fmla="*/ 50 w 554"/>
                    <a:gd name="T21" fmla="*/ 59 h 648"/>
                    <a:gd name="T22" fmla="*/ 0 w 554"/>
                    <a:gd name="T23" fmla="*/ 0 h 648"/>
                    <a:gd name="T24" fmla="*/ 208 w 554"/>
                    <a:gd name="T25" fmla="*/ 0 h 648"/>
                    <a:gd name="T26" fmla="*/ 158 w 554"/>
                    <a:gd name="T27" fmla="*/ 59 h 648"/>
                    <a:gd name="T28" fmla="*/ 158 w 554"/>
                    <a:gd name="T29" fmla="*/ 46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48">
                      <a:moveTo>
                        <a:pt x="158" y="462"/>
                      </a:moveTo>
                      <a:cubicBezTo>
                        <a:pt x="158" y="527"/>
                        <a:pt x="211" y="584"/>
                        <a:pt x="277" y="584"/>
                      </a:cubicBezTo>
                      <a:cubicBezTo>
                        <a:pt x="343" y="584"/>
                        <a:pt x="396" y="526"/>
                        <a:pt x="396" y="461"/>
                      </a:cubicBezTo>
                      <a:cubicBezTo>
                        <a:pt x="396" y="59"/>
                        <a:pt x="396" y="59"/>
                        <a:pt x="396" y="59"/>
                      </a:cubicBezTo>
                      <a:cubicBezTo>
                        <a:pt x="396" y="31"/>
                        <a:pt x="374" y="0"/>
                        <a:pt x="346" y="0"/>
                      </a:cubicBezTo>
                      <a:cubicBezTo>
                        <a:pt x="554" y="0"/>
                        <a:pt x="554" y="0"/>
                        <a:pt x="554" y="0"/>
                      </a:cubicBezTo>
                      <a:cubicBezTo>
                        <a:pt x="526" y="0"/>
                        <a:pt x="504" y="31"/>
                        <a:pt x="504" y="59"/>
                      </a:cubicBezTo>
                      <a:cubicBezTo>
                        <a:pt x="504" y="450"/>
                        <a:pt x="504" y="450"/>
                        <a:pt x="504" y="450"/>
                      </a:cubicBezTo>
                      <a:cubicBezTo>
                        <a:pt x="504" y="575"/>
                        <a:pt x="403" y="648"/>
                        <a:pt x="278" y="648"/>
                      </a:cubicBezTo>
                      <a:cubicBezTo>
                        <a:pt x="152" y="648"/>
                        <a:pt x="50" y="575"/>
                        <a:pt x="50" y="450"/>
                      </a:cubicBezTo>
                      <a:cubicBezTo>
                        <a:pt x="50" y="59"/>
                        <a:pt x="50" y="59"/>
                        <a:pt x="50" y="59"/>
                      </a:cubicBezTo>
                      <a:cubicBezTo>
                        <a:pt x="50" y="31"/>
                        <a:pt x="29" y="0"/>
                        <a:pt x="0" y="0"/>
                      </a:cubicBezTo>
                      <a:cubicBezTo>
                        <a:pt x="208" y="0"/>
                        <a:pt x="208" y="0"/>
                        <a:pt x="208" y="0"/>
                      </a:cubicBezTo>
                      <a:cubicBezTo>
                        <a:pt x="180" y="0"/>
                        <a:pt x="158" y="31"/>
                        <a:pt x="158" y="59"/>
                      </a:cubicBezTo>
                      <a:cubicBezTo>
                        <a:pt x="158" y="462"/>
                        <a:pt x="158" y="462"/>
                        <a:pt x="158" y="46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Freeform 70">
                  <a:extLst>
                    <a:ext uri="{FF2B5EF4-FFF2-40B4-BE49-F238E27FC236}">
                      <a16:creationId xmlns:a16="http://schemas.microsoft.com/office/drawing/2014/main" id="{1A7995E3-1B8E-D349-B37B-FF50D2407915}"/>
                    </a:ext>
                  </a:extLst>
                </p:cNvPr>
                <p:cNvSpPr>
                  <a:spLocks/>
                </p:cNvSpPr>
                <p:nvPr/>
              </p:nvSpPr>
              <p:spPr bwMode="auto">
                <a:xfrm>
                  <a:off x="4644" y="1789"/>
                  <a:ext cx="754" cy="1170"/>
                </a:xfrm>
                <a:custGeom>
                  <a:avLst/>
                  <a:gdLst>
                    <a:gd name="T0" fmla="*/ 357 w 427"/>
                    <a:gd name="T1" fmla="*/ 116 h 662"/>
                    <a:gd name="T2" fmla="*/ 244 w 427"/>
                    <a:gd name="T3" fmla="*/ 65 h 662"/>
                    <a:gd name="T4" fmla="*/ 123 w 427"/>
                    <a:gd name="T5" fmla="*/ 164 h 662"/>
                    <a:gd name="T6" fmla="*/ 178 w 427"/>
                    <a:gd name="T7" fmla="*/ 248 h 662"/>
                    <a:gd name="T8" fmla="*/ 305 w 427"/>
                    <a:gd name="T9" fmla="*/ 317 h 662"/>
                    <a:gd name="T10" fmla="*/ 413 w 427"/>
                    <a:gd name="T11" fmla="*/ 480 h 662"/>
                    <a:gd name="T12" fmla="*/ 163 w 427"/>
                    <a:gd name="T13" fmla="*/ 659 h 662"/>
                    <a:gd name="T14" fmla="*/ 46 w 427"/>
                    <a:gd name="T15" fmla="*/ 646 h 662"/>
                    <a:gd name="T16" fmla="*/ 9 w 427"/>
                    <a:gd name="T17" fmla="*/ 528 h 662"/>
                    <a:gd name="T18" fmla="*/ 164 w 427"/>
                    <a:gd name="T19" fmla="*/ 596 h 662"/>
                    <a:gd name="T20" fmla="*/ 308 w 427"/>
                    <a:gd name="T21" fmla="*/ 489 h 662"/>
                    <a:gd name="T22" fmla="*/ 259 w 427"/>
                    <a:gd name="T23" fmla="*/ 414 h 662"/>
                    <a:gd name="T24" fmla="*/ 132 w 427"/>
                    <a:gd name="T25" fmla="*/ 345 h 662"/>
                    <a:gd name="T26" fmla="*/ 16 w 427"/>
                    <a:gd name="T27" fmla="*/ 176 h 662"/>
                    <a:gd name="T28" fmla="*/ 239 w 427"/>
                    <a:gd name="T29" fmla="*/ 0 h 662"/>
                    <a:gd name="T30" fmla="*/ 357 w 427"/>
                    <a:gd name="T31" fmla="*/ 19 h 662"/>
                    <a:gd name="T32" fmla="*/ 357 w 427"/>
                    <a:gd name="T33" fmla="*/ 11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7" h="662">
                      <a:moveTo>
                        <a:pt x="357" y="116"/>
                      </a:moveTo>
                      <a:cubicBezTo>
                        <a:pt x="323" y="58"/>
                        <a:pt x="244" y="65"/>
                        <a:pt x="244" y="65"/>
                      </a:cubicBezTo>
                      <a:cubicBezTo>
                        <a:pt x="117" y="65"/>
                        <a:pt x="123" y="164"/>
                        <a:pt x="123" y="164"/>
                      </a:cubicBezTo>
                      <a:cubicBezTo>
                        <a:pt x="123" y="164"/>
                        <a:pt x="115" y="214"/>
                        <a:pt x="178" y="248"/>
                      </a:cubicBezTo>
                      <a:cubicBezTo>
                        <a:pt x="305" y="317"/>
                        <a:pt x="305" y="317"/>
                        <a:pt x="305" y="317"/>
                      </a:cubicBezTo>
                      <a:cubicBezTo>
                        <a:pt x="427" y="385"/>
                        <a:pt x="413" y="480"/>
                        <a:pt x="413" y="480"/>
                      </a:cubicBezTo>
                      <a:cubicBezTo>
                        <a:pt x="413" y="480"/>
                        <a:pt x="418" y="659"/>
                        <a:pt x="163" y="659"/>
                      </a:cubicBezTo>
                      <a:cubicBezTo>
                        <a:pt x="163" y="659"/>
                        <a:pt x="88" y="662"/>
                        <a:pt x="46" y="646"/>
                      </a:cubicBezTo>
                      <a:cubicBezTo>
                        <a:pt x="9" y="528"/>
                        <a:pt x="9" y="528"/>
                        <a:pt x="9" y="528"/>
                      </a:cubicBezTo>
                      <a:cubicBezTo>
                        <a:pt x="47" y="587"/>
                        <a:pt x="164" y="596"/>
                        <a:pt x="164" y="596"/>
                      </a:cubicBezTo>
                      <a:cubicBezTo>
                        <a:pt x="307" y="589"/>
                        <a:pt x="308" y="489"/>
                        <a:pt x="308" y="489"/>
                      </a:cubicBezTo>
                      <a:cubicBezTo>
                        <a:pt x="308" y="489"/>
                        <a:pt x="315" y="446"/>
                        <a:pt x="259" y="414"/>
                      </a:cubicBezTo>
                      <a:cubicBezTo>
                        <a:pt x="132" y="345"/>
                        <a:pt x="132" y="345"/>
                        <a:pt x="132" y="345"/>
                      </a:cubicBezTo>
                      <a:cubicBezTo>
                        <a:pt x="0" y="273"/>
                        <a:pt x="16" y="176"/>
                        <a:pt x="16" y="176"/>
                      </a:cubicBezTo>
                      <a:cubicBezTo>
                        <a:pt x="16" y="176"/>
                        <a:pt x="12" y="0"/>
                        <a:pt x="239" y="0"/>
                      </a:cubicBezTo>
                      <a:cubicBezTo>
                        <a:pt x="239" y="0"/>
                        <a:pt x="341" y="2"/>
                        <a:pt x="357" y="19"/>
                      </a:cubicBezTo>
                      <a:cubicBezTo>
                        <a:pt x="357" y="116"/>
                        <a:pt x="357" y="116"/>
                        <a:pt x="357" y="11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Freeform 71">
                  <a:extLst>
                    <a:ext uri="{FF2B5EF4-FFF2-40B4-BE49-F238E27FC236}">
                      <a16:creationId xmlns:a16="http://schemas.microsoft.com/office/drawing/2014/main" id="{BF83B1AB-C85D-F149-BE0D-5FFBDD573FA6}"/>
                    </a:ext>
                  </a:extLst>
                </p:cNvPr>
                <p:cNvSpPr>
                  <a:spLocks/>
                </p:cNvSpPr>
                <p:nvPr/>
              </p:nvSpPr>
              <p:spPr bwMode="auto">
                <a:xfrm>
                  <a:off x="3858" y="1810"/>
                  <a:ext cx="820" cy="1116"/>
                </a:xfrm>
                <a:custGeom>
                  <a:avLst/>
                  <a:gdLst>
                    <a:gd name="T0" fmla="*/ 34 w 465"/>
                    <a:gd name="T1" fmla="*/ 0 h 631"/>
                    <a:gd name="T2" fmla="*/ 0 w 465"/>
                    <a:gd name="T3" fmla="*/ 116 h 631"/>
                    <a:gd name="T4" fmla="*/ 71 w 465"/>
                    <a:gd name="T5" fmla="*/ 64 h 631"/>
                    <a:gd name="T6" fmla="*/ 180 w 465"/>
                    <a:gd name="T7" fmla="*/ 64 h 631"/>
                    <a:gd name="T8" fmla="*/ 180 w 465"/>
                    <a:gd name="T9" fmla="*/ 573 h 631"/>
                    <a:gd name="T10" fmla="*/ 131 w 465"/>
                    <a:gd name="T11" fmla="*/ 631 h 631"/>
                    <a:gd name="T12" fmla="*/ 338 w 465"/>
                    <a:gd name="T13" fmla="*/ 631 h 631"/>
                    <a:gd name="T14" fmla="*/ 289 w 465"/>
                    <a:gd name="T15" fmla="*/ 573 h 631"/>
                    <a:gd name="T16" fmla="*/ 289 w 465"/>
                    <a:gd name="T17" fmla="*/ 64 h 631"/>
                    <a:gd name="T18" fmla="*/ 380 w 465"/>
                    <a:gd name="T19" fmla="*/ 64 h 631"/>
                    <a:gd name="T20" fmla="*/ 431 w 465"/>
                    <a:gd name="T21" fmla="*/ 115 h 631"/>
                    <a:gd name="T22" fmla="*/ 465 w 465"/>
                    <a:gd name="T23" fmla="*/ 0 h 631"/>
                    <a:gd name="T24" fmla="*/ 34 w 465"/>
                    <a:gd name="T25" fmla="*/ 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5" h="631">
                      <a:moveTo>
                        <a:pt x="34" y="0"/>
                      </a:moveTo>
                      <a:cubicBezTo>
                        <a:pt x="0" y="116"/>
                        <a:pt x="0" y="116"/>
                        <a:pt x="0" y="116"/>
                      </a:cubicBezTo>
                      <a:cubicBezTo>
                        <a:pt x="27" y="65"/>
                        <a:pt x="71" y="64"/>
                        <a:pt x="71" y="64"/>
                      </a:cubicBezTo>
                      <a:cubicBezTo>
                        <a:pt x="180" y="64"/>
                        <a:pt x="180" y="64"/>
                        <a:pt x="180" y="64"/>
                      </a:cubicBezTo>
                      <a:cubicBezTo>
                        <a:pt x="180" y="573"/>
                        <a:pt x="180" y="573"/>
                        <a:pt x="180" y="573"/>
                      </a:cubicBezTo>
                      <a:cubicBezTo>
                        <a:pt x="180" y="601"/>
                        <a:pt x="159" y="631"/>
                        <a:pt x="131" y="631"/>
                      </a:cubicBezTo>
                      <a:cubicBezTo>
                        <a:pt x="338" y="631"/>
                        <a:pt x="338" y="631"/>
                        <a:pt x="338" y="631"/>
                      </a:cubicBezTo>
                      <a:cubicBezTo>
                        <a:pt x="310" y="631"/>
                        <a:pt x="289" y="601"/>
                        <a:pt x="289" y="573"/>
                      </a:cubicBezTo>
                      <a:cubicBezTo>
                        <a:pt x="289" y="64"/>
                        <a:pt x="289" y="64"/>
                        <a:pt x="289" y="64"/>
                      </a:cubicBezTo>
                      <a:cubicBezTo>
                        <a:pt x="380" y="64"/>
                        <a:pt x="380" y="64"/>
                        <a:pt x="380" y="64"/>
                      </a:cubicBezTo>
                      <a:cubicBezTo>
                        <a:pt x="409" y="64"/>
                        <a:pt x="431" y="87"/>
                        <a:pt x="431" y="115"/>
                      </a:cubicBezTo>
                      <a:cubicBezTo>
                        <a:pt x="465" y="0"/>
                        <a:pt x="465" y="0"/>
                        <a:pt x="465" y="0"/>
                      </a:cubicBezTo>
                      <a:cubicBezTo>
                        <a:pt x="34" y="0"/>
                        <a:pt x="34" y="0"/>
                        <a:pt x="34"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72">
                  <a:extLst>
                    <a:ext uri="{FF2B5EF4-FFF2-40B4-BE49-F238E27FC236}">
                      <a16:creationId xmlns:a16="http://schemas.microsoft.com/office/drawing/2014/main" id="{CB0DDB58-1555-D044-BD52-B6654934F6D6}"/>
                    </a:ext>
                  </a:extLst>
                </p:cNvPr>
                <p:cNvSpPr>
                  <a:spLocks/>
                </p:cNvSpPr>
                <p:nvPr/>
              </p:nvSpPr>
              <p:spPr bwMode="auto">
                <a:xfrm>
                  <a:off x="2991" y="956"/>
                  <a:ext cx="1002" cy="776"/>
                </a:xfrm>
                <a:custGeom>
                  <a:avLst/>
                  <a:gdLst>
                    <a:gd name="T0" fmla="*/ 304 w 568"/>
                    <a:gd name="T1" fmla="*/ 264 h 439"/>
                    <a:gd name="T2" fmla="*/ 392 w 568"/>
                    <a:gd name="T3" fmla="*/ 300 h 439"/>
                    <a:gd name="T4" fmla="*/ 517 w 568"/>
                    <a:gd name="T5" fmla="*/ 176 h 439"/>
                    <a:gd name="T6" fmla="*/ 392 w 568"/>
                    <a:gd name="T7" fmla="*/ 51 h 439"/>
                    <a:gd name="T8" fmla="*/ 253 w 568"/>
                    <a:gd name="T9" fmla="*/ 165 h 439"/>
                    <a:gd name="T10" fmla="*/ 253 w 568"/>
                    <a:gd name="T11" fmla="*/ 73 h 439"/>
                    <a:gd name="T12" fmla="*/ 392 w 568"/>
                    <a:gd name="T13" fmla="*/ 0 h 439"/>
                    <a:gd name="T14" fmla="*/ 568 w 568"/>
                    <a:gd name="T15" fmla="*/ 176 h 439"/>
                    <a:gd name="T16" fmla="*/ 392 w 568"/>
                    <a:gd name="T17" fmla="*/ 352 h 439"/>
                    <a:gd name="T18" fmla="*/ 267 w 568"/>
                    <a:gd name="T19" fmla="*/ 300 h 439"/>
                    <a:gd name="T20" fmla="*/ 207 w 568"/>
                    <a:gd name="T21" fmla="*/ 232 h 439"/>
                    <a:gd name="T22" fmla="*/ 142 w 568"/>
                    <a:gd name="T23" fmla="*/ 205 h 439"/>
                    <a:gd name="T24" fmla="*/ 51 w 568"/>
                    <a:gd name="T25" fmla="*/ 297 h 439"/>
                    <a:gd name="T26" fmla="*/ 142 w 568"/>
                    <a:gd name="T27" fmla="*/ 388 h 439"/>
                    <a:gd name="T28" fmla="*/ 253 w 568"/>
                    <a:gd name="T29" fmla="*/ 314 h 439"/>
                    <a:gd name="T30" fmla="*/ 253 w 568"/>
                    <a:gd name="T31" fmla="*/ 387 h 439"/>
                    <a:gd name="T32" fmla="*/ 142 w 568"/>
                    <a:gd name="T33" fmla="*/ 439 h 439"/>
                    <a:gd name="T34" fmla="*/ 0 w 568"/>
                    <a:gd name="T35" fmla="*/ 297 h 439"/>
                    <a:gd name="T36" fmla="*/ 142 w 568"/>
                    <a:gd name="T37" fmla="*/ 154 h 439"/>
                    <a:gd name="T38" fmla="*/ 243 w 568"/>
                    <a:gd name="T39" fmla="*/ 196 h 439"/>
                    <a:gd name="T40" fmla="*/ 304 w 568"/>
                    <a:gd name="T41" fmla="*/ 2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439">
                      <a:moveTo>
                        <a:pt x="304" y="264"/>
                      </a:moveTo>
                      <a:cubicBezTo>
                        <a:pt x="327" y="287"/>
                        <a:pt x="358" y="300"/>
                        <a:pt x="392" y="300"/>
                      </a:cubicBezTo>
                      <a:cubicBezTo>
                        <a:pt x="461" y="300"/>
                        <a:pt x="517" y="244"/>
                        <a:pt x="517" y="176"/>
                      </a:cubicBezTo>
                      <a:cubicBezTo>
                        <a:pt x="517" y="107"/>
                        <a:pt x="461" y="51"/>
                        <a:pt x="392" y="51"/>
                      </a:cubicBezTo>
                      <a:cubicBezTo>
                        <a:pt x="392" y="51"/>
                        <a:pt x="296" y="42"/>
                        <a:pt x="253" y="165"/>
                      </a:cubicBezTo>
                      <a:cubicBezTo>
                        <a:pt x="253" y="73"/>
                        <a:pt x="253" y="73"/>
                        <a:pt x="253" y="73"/>
                      </a:cubicBezTo>
                      <a:cubicBezTo>
                        <a:pt x="285" y="30"/>
                        <a:pt x="335" y="0"/>
                        <a:pt x="392" y="0"/>
                      </a:cubicBezTo>
                      <a:cubicBezTo>
                        <a:pt x="489" y="0"/>
                        <a:pt x="568" y="78"/>
                        <a:pt x="568" y="176"/>
                      </a:cubicBezTo>
                      <a:cubicBezTo>
                        <a:pt x="568" y="273"/>
                        <a:pt x="489" y="352"/>
                        <a:pt x="392" y="352"/>
                      </a:cubicBezTo>
                      <a:cubicBezTo>
                        <a:pt x="343" y="352"/>
                        <a:pt x="300" y="332"/>
                        <a:pt x="267" y="300"/>
                      </a:cubicBezTo>
                      <a:cubicBezTo>
                        <a:pt x="207" y="232"/>
                        <a:pt x="207" y="232"/>
                        <a:pt x="207" y="232"/>
                      </a:cubicBezTo>
                      <a:cubicBezTo>
                        <a:pt x="190" y="215"/>
                        <a:pt x="168" y="205"/>
                        <a:pt x="142" y="205"/>
                      </a:cubicBezTo>
                      <a:cubicBezTo>
                        <a:pt x="92" y="205"/>
                        <a:pt x="51" y="246"/>
                        <a:pt x="51" y="297"/>
                      </a:cubicBezTo>
                      <a:cubicBezTo>
                        <a:pt x="51" y="347"/>
                        <a:pt x="92" y="388"/>
                        <a:pt x="142" y="388"/>
                      </a:cubicBezTo>
                      <a:cubicBezTo>
                        <a:pt x="142" y="388"/>
                        <a:pt x="210" y="397"/>
                        <a:pt x="253" y="314"/>
                      </a:cubicBezTo>
                      <a:cubicBezTo>
                        <a:pt x="253" y="387"/>
                        <a:pt x="253" y="387"/>
                        <a:pt x="253" y="387"/>
                      </a:cubicBezTo>
                      <a:cubicBezTo>
                        <a:pt x="226" y="419"/>
                        <a:pt x="187" y="439"/>
                        <a:pt x="142" y="439"/>
                      </a:cubicBezTo>
                      <a:cubicBezTo>
                        <a:pt x="64" y="439"/>
                        <a:pt x="0" y="375"/>
                        <a:pt x="0" y="297"/>
                      </a:cubicBezTo>
                      <a:cubicBezTo>
                        <a:pt x="0" y="218"/>
                        <a:pt x="64" y="154"/>
                        <a:pt x="142" y="154"/>
                      </a:cubicBezTo>
                      <a:cubicBezTo>
                        <a:pt x="182" y="154"/>
                        <a:pt x="217" y="170"/>
                        <a:pt x="243" y="196"/>
                      </a:cubicBezTo>
                      <a:cubicBezTo>
                        <a:pt x="304" y="264"/>
                        <a:pt x="304" y="264"/>
                        <a:pt x="304" y="26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92" name="Picture 90" descr="http://www.gputechconf.com/sites/default/files/sugon-logo.png">
                <a:extLst>
                  <a:ext uri="{FF2B5EF4-FFF2-40B4-BE49-F238E27FC236}">
                    <a16:creationId xmlns:a16="http://schemas.microsoft.com/office/drawing/2014/main" id="{D6748526-295D-A34A-933A-17F7DCDE10A4}"/>
                  </a:ext>
                </a:extLst>
              </p:cNvPr>
              <p:cNvPicPr>
                <a:picLocks noChangeAspect="1" noChangeArrowheads="1"/>
              </p:cNvPicPr>
              <p:nvPr/>
            </p:nvPicPr>
            <p:blipFill rotWithShape="1">
              <a:blip r:embed="rId8">
                <a:grayscl/>
                <a:extLst>
                  <a:ext uri="{28A0092B-C50C-407E-A947-70E740481C1C}">
                    <a14:useLocalDpi xmlns:a14="http://schemas.microsoft.com/office/drawing/2010/main" val="0"/>
                  </a:ext>
                </a:extLst>
              </a:blip>
              <a:srcRect l="17278" t="27437" r="17278" b="27437"/>
              <a:stretch/>
            </p:blipFill>
            <p:spPr bwMode="auto">
              <a:xfrm>
                <a:off x="5453443" y="5528538"/>
                <a:ext cx="818722" cy="359255"/>
              </a:xfrm>
              <a:prstGeom prst="rect">
                <a:avLst/>
              </a:prstGeom>
              <a:noFill/>
              <a:extLst>
                <a:ext uri="{909E8E84-426E-40DD-AFC4-6F175D3DCCD1}">
                  <a14:hiddenFill xmlns:a14="http://schemas.microsoft.com/office/drawing/2010/main">
                    <a:solidFill>
                      <a:srgbClr val="FFFFFF"/>
                    </a:solidFill>
                  </a14:hiddenFill>
                </a:ext>
              </a:extLst>
            </p:spPr>
          </p:pic>
          <p:grpSp>
            <p:nvGrpSpPr>
              <p:cNvPr id="593" name="Group 48">
                <a:extLst>
                  <a:ext uri="{FF2B5EF4-FFF2-40B4-BE49-F238E27FC236}">
                    <a16:creationId xmlns:a16="http://schemas.microsoft.com/office/drawing/2014/main" id="{E47C7932-FCB2-DD44-8081-2F9E5A68344F}"/>
                  </a:ext>
                </a:extLst>
              </p:cNvPr>
              <p:cNvGrpSpPr>
                <a:grpSpLocks noChangeAspect="1"/>
              </p:cNvGrpSpPr>
              <p:nvPr/>
            </p:nvGrpSpPr>
            <p:grpSpPr bwMode="auto">
              <a:xfrm>
                <a:off x="5895831" y="4705491"/>
                <a:ext cx="853012" cy="136888"/>
                <a:chOff x="4944" y="3120"/>
                <a:chExt cx="673" cy="108"/>
              </a:xfrm>
              <a:solidFill>
                <a:schemeClr val="tx2"/>
              </a:solidFill>
            </p:grpSpPr>
            <p:sp>
              <p:nvSpPr>
                <p:cNvPr id="597" name="Freeform 49">
                  <a:extLst>
                    <a:ext uri="{FF2B5EF4-FFF2-40B4-BE49-F238E27FC236}">
                      <a16:creationId xmlns:a16="http://schemas.microsoft.com/office/drawing/2014/main" id="{2D06D141-53C6-DE4A-B372-E4636A45D8C0}"/>
                    </a:ext>
                  </a:extLst>
                </p:cNvPr>
                <p:cNvSpPr>
                  <a:spLocks/>
                </p:cNvSpPr>
                <p:nvPr/>
              </p:nvSpPr>
              <p:spPr bwMode="auto">
                <a:xfrm>
                  <a:off x="5457" y="3122"/>
                  <a:ext cx="110" cy="104"/>
                </a:xfrm>
                <a:custGeom>
                  <a:avLst/>
                  <a:gdLst>
                    <a:gd name="T0" fmla="*/ 0 w 110"/>
                    <a:gd name="T1" fmla="*/ 0 h 104"/>
                    <a:gd name="T2" fmla="*/ 27 w 110"/>
                    <a:gd name="T3" fmla="*/ 0 h 104"/>
                    <a:gd name="T4" fmla="*/ 27 w 110"/>
                    <a:gd name="T5" fmla="*/ 41 h 104"/>
                    <a:gd name="T6" fmla="*/ 83 w 110"/>
                    <a:gd name="T7" fmla="*/ 41 h 104"/>
                    <a:gd name="T8" fmla="*/ 83 w 110"/>
                    <a:gd name="T9" fmla="*/ 0 h 104"/>
                    <a:gd name="T10" fmla="*/ 110 w 110"/>
                    <a:gd name="T11" fmla="*/ 0 h 104"/>
                    <a:gd name="T12" fmla="*/ 110 w 110"/>
                    <a:gd name="T13" fmla="*/ 104 h 104"/>
                    <a:gd name="T14" fmla="*/ 83 w 110"/>
                    <a:gd name="T15" fmla="*/ 104 h 104"/>
                    <a:gd name="T16" fmla="*/ 83 w 110"/>
                    <a:gd name="T17" fmla="*/ 58 h 104"/>
                    <a:gd name="T18" fmla="*/ 27 w 110"/>
                    <a:gd name="T19" fmla="*/ 58 h 104"/>
                    <a:gd name="T20" fmla="*/ 27 w 110"/>
                    <a:gd name="T21" fmla="*/ 104 h 104"/>
                    <a:gd name="T22" fmla="*/ 0 w 110"/>
                    <a:gd name="T23" fmla="*/ 104 h 104"/>
                    <a:gd name="T24" fmla="*/ 0 w 110"/>
                    <a:gd name="T25" fmla="*/ 0 h 104"/>
                    <a:gd name="T26" fmla="*/ 0 w 110"/>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104">
                      <a:moveTo>
                        <a:pt x="0" y="0"/>
                      </a:moveTo>
                      <a:lnTo>
                        <a:pt x="27" y="0"/>
                      </a:lnTo>
                      <a:lnTo>
                        <a:pt x="27" y="41"/>
                      </a:lnTo>
                      <a:lnTo>
                        <a:pt x="83" y="41"/>
                      </a:lnTo>
                      <a:lnTo>
                        <a:pt x="83" y="0"/>
                      </a:lnTo>
                      <a:lnTo>
                        <a:pt x="110" y="0"/>
                      </a:lnTo>
                      <a:lnTo>
                        <a:pt x="110" y="104"/>
                      </a:lnTo>
                      <a:lnTo>
                        <a:pt x="83" y="104"/>
                      </a:lnTo>
                      <a:lnTo>
                        <a:pt x="83" y="58"/>
                      </a:lnTo>
                      <a:lnTo>
                        <a:pt x="27" y="58"/>
                      </a:lnTo>
                      <a:lnTo>
                        <a:pt x="27" y="104"/>
                      </a:lnTo>
                      <a:lnTo>
                        <a:pt x="0" y="10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Freeform 50">
                  <a:extLst>
                    <a:ext uri="{FF2B5EF4-FFF2-40B4-BE49-F238E27FC236}">
                      <a16:creationId xmlns:a16="http://schemas.microsoft.com/office/drawing/2014/main" id="{06DE7AD9-9E51-1547-86AB-A93B002DFC69}"/>
                    </a:ext>
                  </a:extLst>
                </p:cNvPr>
                <p:cNvSpPr>
                  <a:spLocks/>
                </p:cNvSpPr>
                <p:nvPr/>
              </p:nvSpPr>
              <p:spPr bwMode="auto">
                <a:xfrm>
                  <a:off x="4944" y="3122"/>
                  <a:ext cx="111" cy="104"/>
                </a:xfrm>
                <a:custGeom>
                  <a:avLst/>
                  <a:gdLst>
                    <a:gd name="T0" fmla="*/ 0 w 111"/>
                    <a:gd name="T1" fmla="*/ 0 h 104"/>
                    <a:gd name="T2" fmla="*/ 28 w 111"/>
                    <a:gd name="T3" fmla="*/ 0 h 104"/>
                    <a:gd name="T4" fmla="*/ 28 w 111"/>
                    <a:gd name="T5" fmla="*/ 41 h 104"/>
                    <a:gd name="T6" fmla="*/ 83 w 111"/>
                    <a:gd name="T7" fmla="*/ 41 h 104"/>
                    <a:gd name="T8" fmla="*/ 83 w 111"/>
                    <a:gd name="T9" fmla="*/ 0 h 104"/>
                    <a:gd name="T10" fmla="*/ 111 w 111"/>
                    <a:gd name="T11" fmla="*/ 0 h 104"/>
                    <a:gd name="T12" fmla="*/ 111 w 111"/>
                    <a:gd name="T13" fmla="*/ 104 h 104"/>
                    <a:gd name="T14" fmla="*/ 83 w 111"/>
                    <a:gd name="T15" fmla="*/ 104 h 104"/>
                    <a:gd name="T16" fmla="*/ 83 w 111"/>
                    <a:gd name="T17" fmla="*/ 58 h 104"/>
                    <a:gd name="T18" fmla="*/ 28 w 111"/>
                    <a:gd name="T19" fmla="*/ 58 h 104"/>
                    <a:gd name="T20" fmla="*/ 28 w 111"/>
                    <a:gd name="T21" fmla="*/ 104 h 104"/>
                    <a:gd name="T22" fmla="*/ 0 w 111"/>
                    <a:gd name="T23" fmla="*/ 104 h 104"/>
                    <a:gd name="T24" fmla="*/ 0 w 111"/>
                    <a:gd name="T25" fmla="*/ 0 h 104"/>
                    <a:gd name="T26" fmla="*/ 0 w 111"/>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04">
                      <a:moveTo>
                        <a:pt x="0" y="0"/>
                      </a:moveTo>
                      <a:lnTo>
                        <a:pt x="28" y="0"/>
                      </a:lnTo>
                      <a:lnTo>
                        <a:pt x="28" y="41"/>
                      </a:lnTo>
                      <a:lnTo>
                        <a:pt x="83" y="41"/>
                      </a:lnTo>
                      <a:lnTo>
                        <a:pt x="83" y="0"/>
                      </a:lnTo>
                      <a:lnTo>
                        <a:pt x="111" y="0"/>
                      </a:lnTo>
                      <a:lnTo>
                        <a:pt x="111" y="104"/>
                      </a:lnTo>
                      <a:lnTo>
                        <a:pt x="83" y="104"/>
                      </a:lnTo>
                      <a:lnTo>
                        <a:pt x="83" y="58"/>
                      </a:lnTo>
                      <a:lnTo>
                        <a:pt x="28" y="58"/>
                      </a:lnTo>
                      <a:lnTo>
                        <a:pt x="28" y="104"/>
                      </a:lnTo>
                      <a:lnTo>
                        <a:pt x="0" y="10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Freeform 51">
                  <a:extLst>
                    <a:ext uri="{FF2B5EF4-FFF2-40B4-BE49-F238E27FC236}">
                      <a16:creationId xmlns:a16="http://schemas.microsoft.com/office/drawing/2014/main" id="{AFDE8ED3-8F84-284C-AFDF-C2D623721F8F}"/>
                    </a:ext>
                  </a:extLst>
                </p:cNvPr>
                <p:cNvSpPr>
                  <a:spLocks/>
                </p:cNvSpPr>
                <p:nvPr/>
              </p:nvSpPr>
              <p:spPr bwMode="auto">
                <a:xfrm>
                  <a:off x="5078" y="3122"/>
                  <a:ext cx="27" cy="104"/>
                </a:xfrm>
                <a:custGeom>
                  <a:avLst/>
                  <a:gdLst>
                    <a:gd name="T0" fmla="*/ 0 w 27"/>
                    <a:gd name="T1" fmla="*/ 0 h 104"/>
                    <a:gd name="T2" fmla="*/ 27 w 27"/>
                    <a:gd name="T3" fmla="*/ 0 h 104"/>
                    <a:gd name="T4" fmla="*/ 27 w 27"/>
                    <a:gd name="T5" fmla="*/ 104 h 104"/>
                    <a:gd name="T6" fmla="*/ 0 w 27"/>
                    <a:gd name="T7" fmla="*/ 104 h 104"/>
                    <a:gd name="T8" fmla="*/ 0 w 27"/>
                    <a:gd name="T9" fmla="*/ 0 h 104"/>
                    <a:gd name="T10" fmla="*/ 0 w 27"/>
                    <a:gd name="T11" fmla="*/ 0 h 104"/>
                  </a:gdLst>
                  <a:ahLst/>
                  <a:cxnLst>
                    <a:cxn ang="0">
                      <a:pos x="T0" y="T1"/>
                    </a:cxn>
                    <a:cxn ang="0">
                      <a:pos x="T2" y="T3"/>
                    </a:cxn>
                    <a:cxn ang="0">
                      <a:pos x="T4" y="T5"/>
                    </a:cxn>
                    <a:cxn ang="0">
                      <a:pos x="T6" y="T7"/>
                    </a:cxn>
                    <a:cxn ang="0">
                      <a:pos x="T8" y="T9"/>
                    </a:cxn>
                    <a:cxn ang="0">
                      <a:pos x="T10" y="T11"/>
                    </a:cxn>
                  </a:cxnLst>
                  <a:rect l="0" t="0" r="r" b="b"/>
                  <a:pathLst>
                    <a:path w="27" h="104">
                      <a:moveTo>
                        <a:pt x="0" y="0"/>
                      </a:moveTo>
                      <a:lnTo>
                        <a:pt x="27" y="0"/>
                      </a:lnTo>
                      <a:lnTo>
                        <a:pt x="27" y="104"/>
                      </a:lnTo>
                      <a:lnTo>
                        <a:pt x="0" y="10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Freeform 52">
                  <a:extLst>
                    <a:ext uri="{FF2B5EF4-FFF2-40B4-BE49-F238E27FC236}">
                      <a16:creationId xmlns:a16="http://schemas.microsoft.com/office/drawing/2014/main" id="{C7B21C95-47B3-6040-BA9C-9F1CF519B2F8}"/>
                    </a:ext>
                  </a:extLst>
                </p:cNvPr>
                <p:cNvSpPr>
                  <a:spLocks/>
                </p:cNvSpPr>
                <p:nvPr/>
              </p:nvSpPr>
              <p:spPr bwMode="auto">
                <a:xfrm>
                  <a:off x="5589" y="3122"/>
                  <a:ext cx="28" cy="104"/>
                </a:xfrm>
                <a:custGeom>
                  <a:avLst/>
                  <a:gdLst>
                    <a:gd name="T0" fmla="*/ 0 w 28"/>
                    <a:gd name="T1" fmla="*/ 0 h 104"/>
                    <a:gd name="T2" fmla="*/ 28 w 28"/>
                    <a:gd name="T3" fmla="*/ 0 h 104"/>
                    <a:gd name="T4" fmla="*/ 28 w 28"/>
                    <a:gd name="T5" fmla="*/ 104 h 104"/>
                    <a:gd name="T6" fmla="*/ 0 w 28"/>
                    <a:gd name="T7" fmla="*/ 104 h 104"/>
                    <a:gd name="T8" fmla="*/ 0 w 28"/>
                    <a:gd name="T9" fmla="*/ 0 h 104"/>
                    <a:gd name="T10" fmla="*/ 0 w 28"/>
                    <a:gd name="T11" fmla="*/ 0 h 104"/>
                  </a:gdLst>
                  <a:ahLst/>
                  <a:cxnLst>
                    <a:cxn ang="0">
                      <a:pos x="T0" y="T1"/>
                    </a:cxn>
                    <a:cxn ang="0">
                      <a:pos x="T2" y="T3"/>
                    </a:cxn>
                    <a:cxn ang="0">
                      <a:pos x="T4" y="T5"/>
                    </a:cxn>
                    <a:cxn ang="0">
                      <a:pos x="T6" y="T7"/>
                    </a:cxn>
                    <a:cxn ang="0">
                      <a:pos x="T8" y="T9"/>
                    </a:cxn>
                    <a:cxn ang="0">
                      <a:pos x="T10" y="T11"/>
                    </a:cxn>
                  </a:cxnLst>
                  <a:rect l="0" t="0" r="r" b="b"/>
                  <a:pathLst>
                    <a:path w="28" h="104">
                      <a:moveTo>
                        <a:pt x="0" y="0"/>
                      </a:moveTo>
                      <a:lnTo>
                        <a:pt x="28" y="0"/>
                      </a:lnTo>
                      <a:lnTo>
                        <a:pt x="28" y="104"/>
                      </a:lnTo>
                      <a:lnTo>
                        <a:pt x="0" y="10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Freeform 53">
                  <a:extLst>
                    <a:ext uri="{FF2B5EF4-FFF2-40B4-BE49-F238E27FC236}">
                      <a16:creationId xmlns:a16="http://schemas.microsoft.com/office/drawing/2014/main" id="{3848AD43-8963-3F4B-BC22-56B7116BB2F2}"/>
                    </a:ext>
                  </a:extLst>
                </p:cNvPr>
                <p:cNvSpPr>
                  <a:spLocks/>
                </p:cNvSpPr>
                <p:nvPr/>
              </p:nvSpPr>
              <p:spPr bwMode="auto">
                <a:xfrm>
                  <a:off x="5115" y="3122"/>
                  <a:ext cx="107" cy="104"/>
                </a:xfrm>
                <a:custGeom>
                  <a:avLst/>
                  <a:gdLst>
                    <a:gd name="T0" fmla="*/ 0 w 107"/>
                    <a:gd name="T1" fmla="*/ 0 h 104"/>
                    <a:gd name="T2" fmla="*/ 107 w 107"/>
                    <a:gd name="T3" fmla="*/ 0 h 104"/>
                    <a:gd name="T4" fmla="*/ 107 w 107"/>
                    <a:gd name="T5" fmla="*/ 18 h 104"/>
                    <a:gd name="T6" fmla="*/ 67 w 107"/>
                    <a:gd name="T7" fmla="*/ 18 h 104"/>
                    <a:gd name="T8" fmla="*/ 67 w 107"/>
                    <a:gd name="T9" fmla="*/ 104 h 104"/>
                    <a:gd name="T10" fmla="*/ 41 w 107"/>
                    <a:gd name="T11" fmla="*/ 104 h 104"/>
                    <a:gd name="T12" fmla="*/ 41 w 107"/>
                    <a:gd name="T13" fmla="*/ 18 h 104"/>
                    <a:gd name="T14" fmla="*/ 0 w 107"/>
                    <a:gd name="T15" fmla="*/ 18 h 104"/>
                    <a:gd name="T16" fmla="*/ 0 w 107"/>
                    <a:gd name="T17" fmla="*/ 0 h 104"/>
                    <a:gd name="T18" fmla="*/ 0 w 107"/>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4">
                      <a:moveTo>
                        <a:pt x="0" y="0"/>
                      </a:moveTo>
                      <a:lnTo>
                        <a:pt x="107" y="0"/>
                      </a:lnTo>
                      <a:lnTo>
                        <a:pt x="107" y="18"/>
                      </a:lnTo>
                      <a:lnTo>
                        <a:pt x="67" y="18"/>
                      </a:lnTo>
                      <a:lnTo>
                        <a:pt x="67" y="104"/>
                      </a:lnTo>
                      <a:lnTo>
                        <a:pt x="41" y="104"/>
                      </a:lnTo>
                      <a:lnTo>
                        <a:pt x="41" y="18"/>
                      </a:lnTo>
                      <a:lnTo>
                        <a:pt x="0" y="1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Freeform 54">
                  <a:extLst>
                    <a:ext uri="{FF2B5EF4-FFF2-40B4-BE49-F238E27FC236}">
                      <a16:creationId xmlns:a16="http://schemas.microsoft.com/office/drawing/2014/main" id="{94290A4E-4CE4-0F4A-9A3D-5B238B8501A3}"/>
                    </a:ext>
                  </a:extLst>
                </p:cNvPr>
                <p:cNvSpPr>
                  <a:spLocks noEditPoints="1"/>
                </p:cNvSpPr>
                <p:nvPr/>
              </p:nvSpPr>
              <p:spPr bwMode="auto">
                <a:xfrm>
                  <a:off x="5199" y="3122"/>
                  <a:ext cx="132" cy="104"/>
                </a:xfrm>
                <a:custGeom>
                  <a:avLst/>
                  <a:gdLst>
                    <a:gd name="T0" fmla="*/ 47 w 132"/>
                    <a:gd name="T1" fmla="*/ 64 h 104"/>
                    <a:gd name="T2" fmla="*/ 67 w 132"/>
                    <a:gd name="T3" fmla="*/ 18 h 104"/>
                    <a:gd name="T4" fmla="*/ 85 w 132"/>
                    <a:gd name="T5" fmla="*/ 64 h 104"/>
                    <a:gd name="T6" fmla="*/ 47 w 132"/>
                    <a:gd name="T7" fmla="*/ 64 h 104"/>
                    <a:gd name="T8" fmla="*/ 47 w 132"/>
                    <a:gd name="T9" fmla="*/ 64 h 104"/>
                    <a:gd name="T10" fmla="*/ 92 w 132"/>
                    <a:gd name="T11" fmla="*/ 80 h 104"/>
                    <a:gd name="T12" fmla="*/ 102 w 132"/>
                    <a:gd name="T13" fmla="*/ 104 h 104"/>
                    <a:gd name="T14" fmla="*/ 132 w 132"/>
                    <a:gd name="T15" fmla="*/ 104 h 104"/>
                    <a:gd name="T16" fmla="*/ 83 w 132"/>
                    <a:gd name="T17" fmla="*/ 0 h 104"/>
                    <a:gd name="T18" fmla="*/ 49 w 132"/>
                    <a:gd name="T19" fmla="*/ 0 h 104"/>
                    <a:gd name="T20" fmla="*/ 0 w 132"/>
                    <a:gd name="T21" fmla="*/ 104 h 104"/>
                    <a:gd name="T22" fmla="*/ 31 w 132"/>
                    <a:gd name="T23" fmla="*/ 104 h 104"/>
                    <a:gd name="T24" fmla="*/ 40 w 132"/>
                    <a:gd name="T25" fmla="*/ 80 h 104"/>
                    <a:gd name="T26" fmla="*/ 92 w 132"/>
                    <a:gd name="T27" fmla="*/ 80 h 104"/>
                    <a:gd name="T28" fmla="*/ 92 w 132"/>
                    <a:gd name="T29"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04">
                      <a:moveTo>
                        <a:pt x="47" y="64"/>
                      </a:moveTo>
                      <a:lnTo>
                        <a:pt x="67" y="18"/>
                      </a:lnTo>
                      <a:lnTo>
                        <a:pt x="85" y="64"/>
                      </a:lnTo>
                      <a:lnTo>
                        <a:pt x="47" y="64"/>
                      </a:lnTo>
                      <a:lnTo>
                        <a:pt x="47" y="64"/>
                      </a:lnTo>
                      <a:close/>
                      <a:moveTo>
                        <a:pt x="92" y="80"/>
                      </a:moveTo>
                      <a:lnTo>
                        <a:pt x="102" y="104"/>
                      </a:lnTo>
                      <a:lnTo>
                        <a:pt x="132" y="104"/>
                      </a:lnTo>
                      <a:lnTo>
                        <a:pt x="83" y="0"/>
                      </a:lnTo>
                      <a:lnTo>
                        <a:pt x="49" y="0"/>
                      </a:lnTo>
                      <a:lnTo>
                        <a:pt x="0" y="104"/>
                      </a:lnTo>
                      <a:lnTo>
                        <a:pt x="31" y="104"/>
                      </a:lnTo>
                      <a:lnTo>
                        <a:pt x="40" y="80"/>
                      </a:lnTo>
                      <a:lnTo>
                        <a:pt x="92" y="80"/>
                      </a:lnTo>
                      <a:lnTo>
                        <a:pt x="9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Freeform 55">
                  <a:extLst>
                    <a:ext uri="{FF2B5EF4-FFF2-40B4-BE49-F238E27FC236}">
                      <a16:creationId xmlns:a16="http://schemas.microsoft.com/office/drawing/2014/main" id="{6CA299C4-FB46-154D-BEE7-AD1DB9CF2CCD}"/>
                    </a:ext>
                  </a:extLst>
                </p:cNvPr>
                <p:cNvSpPr>
                  <a:spLocks/>
                </p:cNvSpPr>
                <p:nvPr/>
              </p:nvSpPr>
              <p:spPr bwMode="auto">
                <a:xfrm>
                  <a:off x="5326" y="3120"/>
                  <a:ext cx="117" cy="108"/>
                </a:xfrm>
                <a:custGeom>
                  <a:avLst/>
                  <a:gdLst>
                    <a:gd name="T0" fmla="*/ 86 w 114"/>
                    <a:gd name="T1" fmla="*/ 36 h 105"/>
                    <a:gd name="T2" fmla="*/ 113 w 114"/>
                    <a:gd name="T3" fmla="*/ 36 h 105"/>
                    <a:gd name="T4" fmla="*/ 60 w 114"/>
                    <a:gd name="T5" fmla="*/ 0 h 105"/>
                    <a:gd name="T6" fmla="*/ 0 w 114"/>
                    <a:gd name="T7" fmla="*/ 52 h 105"/>
                    <a:gd name="T8" fmla="*/ 60 w 114"/>
                    <a:gd name="T9" fmla="*/ 105 h 105"/>
                    <a:gd name="T10" fmla="*/ 114 w 114"/>
                    <a:gd name="T11" fmla="*/ 66 h 105"/>
                    <a:gd name="T12" fmla="*/ 87 w 114"/>
                    <a:gd name="T13" fmla="*/ 67 h 105"/>
                    <a:gd name="T14" fmla="*/ 60 w 114"/>
                    <a:gd name="T15" fmla="*/ 90 h 105"/>
                    <a:gd name="T16" fmla="*/ 29 w 114"/>
                    <a:gd name="T17" fmla="*/ 53 h 105"/>
                    <a:gd name="T18" fmla="*/ 60 w 114"/>
                    <a:gd name="T19" fmla="*/ 15 h 105"/>
                    <a:gd name="T20" fmla="*/ 86 w 114"/>
                    <a:gd name="T21" fmla="*/ 3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105">
                      <a:moveTo>
                        <a:pt x="86" y="36"/>
                      </a:moveTo>
                      <a:cubicBezTo>
                        <a:pt x="113" y="36"/>
                        <a:pt x="113" y="36"/>
                        <a:pt x="113" y="36"/>
                      </a:cubicBezTo>
                      <a:cubicBezTo>
                        <a:pt x="113" y="18"/>
                        <a:pt x="97" y="1"/>
                        <a:pt x="60" y="0"/>
                      </a:cubicBezTo>
                      <a:cubicBezTo>
                        <a:pt x="33" y="0"/>
                        <a:pt x="0" y="11"/>
                        <a:pt x="0" y="52"/>
                      </a:cubicBezTo>
                      <a:cubicBezTo>
                        <a:pt x="0" y="93"/>
                        <a:pt x="33" y="105"/>
                        <a:pt x="60" y="105"/>
                      </a:cubicBezTo>
                      <a:cubicBezTo>
                        <a:pt x="85" y="104"/>
                        <a:pt x="113" y="97"/>
                        <a:pt x="114" y="66"/>
                      </a:cubicBezTo>
                      <a:cubicBezTo>
                        <a:pt x="87" y="67"/>
                        <a:pt x="87" y="67"/>
                        <a:pt x="87" y="67"/>
                      </a:cubicBezTo>
                      <a:cubicBezTo>
                        <a:pt x="86" y="86"/>
                        <a:pt x="70" y="89"/>
                        <a:pt x="60" y="90"/>
                      </a:cubicBezTo>
                      <a:cubicBezTo>
                        <a:pt x="50" y="90"/>
                        <a:pt x="29" y="87"/>
                        <a:pt x="29" y="53"/>
                      </a:cubicBezTo>
                      <a:cubicBezTo>
                        <a:pt x="28" y="20"/>
                        <a:pt x="48" y="15"/>
                        <a:pt x="60" y="15"/>
                      </a:cubicBezTo>
                      <a:cubicBezTo>
                        <a:pt x="73" y="15"/>
                        <a:pt x="86" y="21"/>
                        <a:pt x="8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94" name="Picture 86" descr="https://seeklogo.com/images/S/supermicro-logo-9BA0E0BB79-seeklogo.com.png">
                <a:extLst>
                  <a:ext uri="{FF2B5EF4-FFF2-40B4-BE49-F238E27FC236}">
                    <a16:creationId xmlns:a16="http://schemas.microsoft.com/office/drawing/2014/main" id="{56C168A6-0042-964A-9A3A-99E4EADB5A7B}"/>
                  </a:ext>
                </a:extLst>
              </p:cNvPr>
              <p:cNvPicPr>
                <a:picLocks noChangeAspect="1" noChangeArrowheads="1"/>
              </p:cNvPicPr>
              <p:nvPr/>
            </p:nvPicPr>
            <p:blipFill>
              <a:blip r:embed="rId9">
                <a:grayscl/>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075506" y="5024997"/>
                <a:ext cx="716880" cy="365609"/>
              </a:xfrm>
              <a:prstGeom prst="rect">
                <a:avLst/>
              </a:prstGeom>
              <a:noFill/>
              <a:extLst>
                <a:ext uri="{909E8E84-426E-40DD-AFC4-6F175D3DCCD1}">
                  <a14:hiddenFill xmlns:a14="http://schemas.microsoft.com/office/drawing/2010/main">
                    <a:solidFill>
                      <a:srgbClr val="FFFFFF"/>
                    </a:solidFill>
                  </a14:hiddenFill>
                </a:ext>
              </a:extLst>
            </p:spPr>
          </p:pic>
          <p:pic>
            <p:nvPicPr>
              <p:cNvPr id="595" name="Picture 88" descr="https://upload.wikimedia.org/wikipedia/commons/thumb/9/96/NEC_logo.svg/1280px-NEC_logo.svg.png">
                <a:extLst>
                  <a:ext uri="{FF2B5EF4-FFF2-40B4-BE49-F238E27FC236}">
                    <a16:creationId xmlns:a16="http://schemas.microsoft.com/office/drawing/2014/main" id="{398D32BE-078A-484E-B13C-EAE1AD3CEAD0}"/>
                  </a:ext>
                </a:extLst>
              </p:cNvPr>
              <p:cNvPicPr>
                <a:picLocks noChangeAspect="1" noChangeArrowheads="1"/>
              </p:cNvPicPr>
              <p:nvPr/>
            </p:nvPicPr>
            <p:blipFill>
              <a:blip r:embed="rId11">
                <a:grayscl/>
                <a:extLst>
                  <a:ext uri="{28A0092B-C50C-407E-A947-70E740481C1C}">
                    <a14:useLocalDpi xmlns:a14="http://schemas.microsoft.com/office/drawing/2010/main" val="0"/>
                  </a:ext>
                </a:extLst>
              </a:blip>
              <a:srcRect/>
              <a:stretch>
                <a:fillRect/>
              </a:stretch>
            </p:blipFill>
            <p:spPr bwMode="auto">
              <a:xfrm>
                <a:off x="5108772" y="5196545"/>
                <a:ext cx="537179" cy="146013"/>
              </a:xfrm>
              <a:prstGeom prst="rect">
                <a:avLst/>
              </a:prstGeom>
              <a:noFill/>
              <a:extLst>
                <a:ext uri="{909E8E84-426E-40DD-AFC4-6F175D3DCCD1}">
                  <a14:hiddenFill xmlns:a14="http://schemas.microsoft.com/office/drawing/2010/main">
                    <a:solidFill>
                      <a:srgbClr val="FFFFFF"/>
                    </a:solidFill>
                  </a14:hiddenFill>
                </a:ext>
              </a:extLst>
            </p:spPr>
          </p:pic>
          <p:pic>
            <p:nvPicPr>
              <p:cNvPr id="596" name="Picture 94" descr="https://openpowerfoundation.org/wp-content/uploads/2014/04/Inspur-logo.png">
                <a:extLst>
                  <a:ext uri="{FF2B5EF4-FFF2-40B4-BE49-F238E27FC236}">
                    <a16:creationId xmlns:a16="http://schemas.microsoft.com/office/drawing/2014/main" id="{77263091-C551-844C-93CE-027922BD49C9}"/>
                  </a:ext>
                </a:extLst>
              </p:cNvPr>
              <p:cNvPicPr>
                <a:picLocks noChangeAspect="1" noChangeArrowheads="1"/>
              </p:cNvPicPr>
              <p:nvPr/>
            </p:nvPicPr>
            <p:blipFill rotWithShape="1">
              <a:blip r:embed="rId12">
                <a:grayscl/>
                <a:extLst>
                  <a:ext uri="{28A0092B-C50C-407E-A947-70E740481C1C}">
                    <a14:useLocalDpi xmlns:a14="http://schemas.microsoft.com/office/drawing/2010/main" val="0"/>
                  </a:ext>
                </a:extLst>
              </a:blip>
              <a:srcRect l="6807" r="1197"/>
              <a:stretch/>
            </p:blipFill>
            <p:spPr bwMode="auto">
              <a:xfrm>
                <a:off x="3962471" y="5648504"/>
                <a:ext cx="1080382" cy="209853"/>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4" name="Group 43">
            <a:extLst>
              <a:ext uri="{FF2B5EF4-FFF2-40B4-BE49-F238E27FC236}">
                <a16:creationId xmlns:a16="http://schemas.microsoft.com/office/drawing/2014/main" id="{8A73D321-3CF7-1846-BCD8-8297F3F298E8}"/>
              </a:ext>
            </a:extLst>
          </p:cNvPr>
          <p:cNvGrpSpPr/>
          <p:nvPr/>
        </p:nvGrpSpPr>
        <p:grpSpPr>
          <a:xfrm>
            <a:off x="365693" y="4648200"/>
            <a:ext cx="11291319" cy="1719519"/>
            <a:chOff x="365693" y="4681281"/>
            <a:chExt cx="11291319" cy="1719519"/>
          </a:xfrm>
        </p:grpSpPr>
        <p:sp>
          <p:nvSpPr>
            <p:cNvPr id="498" name="Rectangle 497">
              <a:extLst>
                <a:ext uri="{FF2B5EF4-FFF2-40B4-BE49-F238E27FC236}">
                  <a16:creationId xmlns:a16="http://schemas.microsoft.com/office/drawing/2014/main" id="{6BCB832B-C744-7945-9D27-54B4544FC96E}"/>
                </a:ext>
              </a:extLst>
            </p:cNvPr>
            <p:cNvSpPr/>
            <p:nvPr/>
          </p:nvSpPr>
          <p:spPr>
            <a:xfrm>
              <a:off x="3008094" y="4681281"/>
              <a:ext cx="8648918" cy="1719519"/>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9" name="Pentagon 8">
              <a:extLst>
                <a:ext uri="{FF2B5EF4-FFF2-40B4-BE49-F238E27FC236}">
                  <a16:creationId xmlns:a16="http://schemas.microsoft.com/office/drawing/2014/main" id="{C3BEBDD9-80B5-C043-9D0D-973732475950}"/>
                </a:ext>
              </a:extLst>
            </p:cNvPr>
            <p:cNvSpPr/>
            <p:nvPr/>
          </p:nvSpPr>
          <p:spPr>
            <a:xfrm>
              <a:off x="365693" y="4681281"/>
              <a:ext cx="3576148" cy="1719518"/>
            </a:xfrm>
            <a:prstGeom prst="homePlate">
              <a:avLst>
                <a:gd name="adj" fmla="val 34750"/>
              </a:avLst>
            </a:prstGeom>
            <a:solidFill>
              <a:schemeClr val="accent4">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00" name="TextBox 499">
              <a:extLst>
                <a:ext uri="{FF2B5EF4-FFF2-40B4-BE49-F238E27FC236}">
                  <a16:creationId xmlns:a16="http://schemas.microsoft.com/office/drawing/2014/main" id="{4877FCFB-4E8B-A34C-A635-15C816DEC995}"/>
                </a:ext>
              </a:extLst>
            </p:cNvPr>
            <p:cNvSpPr txBox="1"/>
            <p:nvPr/>
          </p:nvSpPr>
          <p:spPr>
            <a:xfrm>
              <a:off x="503579" y="5363636"/>
              <a:ext cx="2841321" cy="276999"/>
            </a:xfrm>
            <a:prstGeom prst="rect">
              <a:avLst/>
            </a:prstGeom>
            <a:noFill/>
          </p:spPr>
          <p:txBody>
            <a:bodyPr wrap="square" lIns="0" tIns="0" rIns="0" bIns="0" rtlCol="0">
              <a:spAutoFit/>
            </a:bodyPr>
            <a:lstStyle/>
            <a:p>
              <a:pPr>
                <a:lnSpc>
                  <a:spcPct val="90000"/>
                </a:lnSpc>
              </a:pPr>
              <a:r>
                <a:rPr lang="zh-CN" altLang="en-US" sz="2000" dirty="0">
                  <a:solidFill>
                    <a:schemeClr val="bg1"/>
                  </a:solidFill>
                </a:rPr>
                <a:t>完整的解决方案路线图</a:t>
              </a:r>
              <a:endParaRPr lang="en-US" sz="2000" dirty="0">
                <a:solidFill>
                  <a:schemeClr val="bg1"/>
                </a:solidFill>
              </a:endParaRPr>
            </a:p>
          </p:txBody>
        </p:sp>
        <p:sp>
          <p:nvSpPr>
            <p:cNvPr id="511" name="Rectangle 510">
              <a:extLst>
                <a:ext uri="{FF2B5EF4-FFF2-40B4-BE49-F238E27FC236}">
                  <a16:creationId xmlns:a16="http://schemas.microsoft.com/office/drawing/2014/main" id="{4AAA7504-CD07-5A4F-9EF0-A1F9E54ED04D}"/>
                </a:ext>
              </a:extLst>
            </p:cNvPr>
            <p:cNvSpPr/>
            <p:nvPr/>
          </p:nvSpPr>
          <p:spPr>
            <a:xfrm>
              <a:off x="7923212" y="4810902"/>
              <a:ext cx="3399962" cy="455471"/>
            </a:xfrm>
            <a:prstGeom prst="rect">
              <a:avLst/>
            </a:prstGeom>
            <a:noFill/>
            <a:effectLst/>
          </p:spPr>
          <p:txBody>
            <a:bodyPr wrap="none" lIns="137124" tIns="73133" rIns="137124" bIns="73133" anchor="ctr" anchorCtr="0">
              <a:spAutoFit/>
            </a:bodyPr>
            <a:lstStyle/>
            <a:p>
              <a:pPr algn="ctr"/>
              <a:r>
                <a:rPr lang="en-US" sz="2000" dirty="0">
                  <a:solidFill>
                    <a:schemeClr val="accent6"/>
                  </a:solidFill>
                </a:rPr>
                <a:t>Consistent Operational Model</a:t>
              </a:r>
            </a:p>
          </p:txBody>
        </p:sp>
        <p:cxnSp>
          <p:nvCxnSpPr>
            <p:cNvPr id="512" name="Straight Connector 511">
              <a:extLst>
                <a:ext uri="{FF2B5EF4-FFF2-40B4-BE49-F238E27FC236}">
                  <a16:creationId xmlns:a16="http://schemas.microsoft.com/office/drawing/2014/main" id="{97395D15-4162-0048-843A-BC12A48F1692}"/>
                </a:ext>
              </a:extLst>
            </p:cNvPr>
            <p:cNvCxnSpPr>
              <a:cxnSpLocks/>
            </p:cNvCxnSpPr>
            <p:nvPr/>
          </p:nvCxnSpPr>
          <p:spPr>
            <a:xfrm flipV="1">
              <a:off x="7923212" y="5230592"/>
              <a:ext cx="3605382" cy="32342"/>
            </a:xfrm>
            <a:prstGeom prst="line">
              <a:avLst/>
            </a:prstGeom>
            <a:ln w="381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77" name="Picture 43" descr="https://www.zettagrid.id/wp-content/uploads/2013/10/Cloud_Provider_Program_gray-003-1.png">
              <a:extLst>
                <a:ext uri="{FF2B5EF4-FFF2-40B4-BE49-F238E27FC236}">
                  <a16:creationId xmlns:a16="http://schemas.microsoft.com/office/drawing/2014/main" id="{A900F39D-8606-2A48-809C-03628C8AC330}"/>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037012" y="5363636"/>
              <a:ext cx="1183355" cy="946998"/>
            </a:xfrm>
            <a:prstGeom prst="rect">
              <a:avLst/>
            </a:prstGeom>
            <a:solidFill>
              <a:schemeClr val="bg2">
                <a:lumMod val="75000"/>
              </a:schemeClr>
            </a:solidFill>
            <a:ln>
              <a:solidFill>
                <a:schemeClr val="accent2">
                  <a:lumMod val="20000"/>
                  <a:lumOff val="80000"/>
                </a:schemeClr>
              </a:solidFill>
            </a:ln>
            <a:extLst/>
          </p:spPr>
        </p:pic>
        <p:pic>
          <p:nvPicPr>
            <p:cNvPr id="579" name="Picture 2" descr="https://www.nasuni.com/wp-content/uploads/2017/06/ibm_cloud.png">
              <a:extLst>
                <a:ext uri="{FF2B5EF4-FFF2-40B4-BE49-F238E27FC236}">
                  <a16:creationId xmlns:a16="http://schemas.microsoft.com/office/drawing/2014/main" id="{B719223B-E6AB-8B4B-B454-FA5831F53D3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484812" y="5904454"/>
              <a:ext cx="1624298" cy="406180"/>
            </a:xfrm>
            <a:prstGeom prst="rect">
              <a:avLst/>
            </a:prstGeom>
            <a:noFill/>
            <a:extLst>
              <a:ext uri="{909E8E84-426E-40DD-AFC4-6F175D3DCCD1}">
                <a14:hiddenFill xmlns:a14="http://schemas.microsoft.com/office/drawing/2010/main">
                  <a:solidFill>
                    <a:srgbClr val="FFFFFF"/>
                  </a:solidFill>
                </a14:hiddenFill>
              </a:ext>
            </a:extLst>
          </p:spPr>
        </p:pic>
        <p:sp>
          <p:nvSpPr>
            <p:cNvPr id="580" name="Rectangle 579">
              <a:extLst>
                <a:ext uri="{FF2B5EF4-FFF2-40B4-BE49-F238E27FC236}">
                  <a16:creationId xmlns:a16="http://schemas.microsoft.com/office/drawing/2014/main" id="{D1C752C9-CF34-984C-BB21-CB1F9982E165}"/>
                </a:ext>
              </a:extLst>
            </p:cNvPr>
            <p:cNvSpPr/>
            <p:nvPr/>
          </p:nvSpPr>
          <p:spPr>
            <a:xfrm>
              <a:off x="3808412" y="4775121"/>
              <a:ext cx="3595656" cy="455471"/>
            </a:xfrm>
            <a:prstGeom prst="rect">
              <a:avLst/>
            </a:prstGeom>
            <a:noFill/>
            <a:effectLst/>
          </p:spPr>
          <p:txBody>
            <a:bodyPr wrap="none" lIns="137124" tIns="73133" rIns="137124" bIns="73133" anchor="ctr" anchorCtr="0">
              <a:spAutoFit/>
            </a:bodyPr>
            <a:lstStyle/>
            <a:p>
              <a:pPr algn="ctr"/>
              <a:r>
                <a:rPr lang="en-US" sz="2000" dirty="0">
                  <a:solidFill>
                    <a:schemeClr val="accent3"/>
                  </a:solidFill>
                </a:rPr>
                <a:t>4200+ VMWare Cloud Providers</a:t>
              </a:r>
            </a:p>
          </p:txBody>
        </p:sp>
        <p:cxnSp>
          <p:nvCxnSpPr>
            <p:cNvPr id="581" name="Straight Connector 580">
              <a:extLst>
                <a:ext uri="{FF2B5EF4-FFF2-40B4-BE49-F238E27FC236}">
                  <a16:creationId xmlns:a16="http://schemas.microsoft.com/office/drawing/2014/main" id="{272BC8F0-49B2-8840-8F35-44C4E896FED3}"/>
                </a:ext>
              </a:extLst>
            </p:cNvPr>
            <p:cNvCxnSpPr>
              <a:cxnSpLocks/>
            </p:cNvCxnSpPr>
            <p:nvPr/>
          </p:nvCxnSpPr>
          <p:spPr>
            <a:xfrm>
              <a:off x="3884612" y="5246918"/>
              <a:ext cx="3561482" cy="6257"/>
            </a:xfrm>
            <a:prstGeom prst="line">
              <a:avLst/>
            </a:prstGeom>
            <a:ln w="38100">
              <a:solidFill>
                <a:schemeClr val="accent3"/>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82" name="TextBox 581">
              <a:extLst>
                <a:ext uri="{FF2B5EF4-FFF2-40B4-BE49-F238E27FC236}">
                  <a16:creationId xmlns:a16="http://schemas.microsoft.com/office/drawing/2014/main" id="{666C6B5F-B973-454F-B3E9-593C58A71BCF}"/>
                </a:ext>
              </a:extLst>
            </p:cNvPr>
            <p:cNvSpPr txBox="1"/>
            <p:nvPr/>
          </p:nvSpPr>
          <p:spPr>
            <a:xfrm>
              <a:off x="8021133" y="5406108"/>
              <a:ext cx="3634093" cy="984885"/>
            </a:xfrm>
            <a:prstGeom prst="rect">
              <a:avLst/>
            </a:prstGeom>
            <a:noFill/>
          </p:spPr>
          <p:txBody>
            <a:bodyPr wrap="square" lIns="0" tIns="0" rIns="0" bIns="0" rtlCol="0">
              <a:spAutoFit/>
            </a:bodyPr>
            <a:lstStyle/>
            <a:p>
              <a:r>
                <a:rPr lang="en-US" sz="1600" dirty="0">
                  <a:solidFill>
                    <a:schemeClr val="tx2"/>
                  </a:solidFill>
                </a:rPr>
                <a:t>SDDC extends to any cloud </a:t>
              </a:r>
            </a:p>
            <a:p>
              <a:r>
                <a:rPr lang="en-US" sz="1600" dirty="0">
                  <a:solidFill>
                    <a:schemeClr val="tx2"/>
                  </a:solidFill>
                </a:rPr>
                <a:t>VCF, HCX, </a:t>
              </a:r>
              <a:r>
                <a:rPr lang="en-US" sz="1600" dirty="0" err="1">
                  <a:solidFill>
                    <a:schemeClr val="tx2"/>
                  </a:solidFill>
                </a:rPr>
                <a:t>vRealize</a:t>
              </a:r>
              <a:r>
                <a:rPr lang="en-US" sz="1600" dirty="0">
                  <a:solidFill>
                    <a:schemeClr val="tx2"/>
                  </a:solidFill>
                </a:rPr>
                <a:t> Suite, </a:t>
              </a:r>
              <a:r>
                <a:rPr lang="en-US" sz="1600" dirty="0" err="1">
                  <a:solidFill>
                    <a:schemeClr val="tx2"/>
                  </a:solidFill>
                </a:rPr>
                <a:t>Wavefront</a:t>
              </a:r>
              <a:endParaRPr lang="en-US" sz="1600" dirty="0">
                <a:solidFill>
                  <a:schemeClr val="tx2"/>
                </a:solidFill>
              </a:endParaRPr>
            </a:p>
            <a:p>
              <a:r>
                <a:rPr lang="en-US" sz="1600" dirty="0">
                  <a:solidFill>
                    <a:schemeClr val="tx2"/>
                  </a:solidFill>
                </a:rPr>
                <a:t>vSAN on VMC &amp; VSR (</a:t>
              </a:r>
              <a:r>
                <a:rPr lang="en-US" sz="1600" dirty="0" err="1">
                  <a:solidFill>
                    <a:schemeClr val="tx2"/>
                  </a:solidFill>
                </a:rPr>
                <a:t>DRaaS</a:t>
              </a:r>
              <a:r>
                <a:rPr lang="en-US" sz="1600" dirty="0">
                  <a:solidFill>
                    <a:schemeClr val="tx2"/>
                  </a:solidFill>
                </a:rPr>
                <a:t>) in Production!  </a:t>
              </a:r>
            </a:p>
          </p:txBody>
        </p:sp>
        <p:pic>
          <p:nvPicPr>
            <p:cNvPr id="684" name="Picture 683">
              <a:extLst>
                <a:ext uri="{FF2B5EF4-FFF2-40B4-BE49-F238E27FC236}">
                  <a16:creationId xmlns:a16="http://schemas.microsoft.com/office/drawing/2014/main" id="{39A53A86-6E49-8B47-8784-8FA3BEC28C2A}"/>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484812" y="5363681"/>
              <a:ext cx="1353773" cy="496274"/>
            </a:xfrm>
            <a:prstGeom prst="rect">
              <a:avLst/>
            </a:prstGeom>
          </p:spPr>
        </p:pic>
        <p:sp>
          <p:nvSpPr>
            <p:cNvPr id="691" name="Right Triangle 690">
              <a:extLst>
                <a:ext uri="{FF2B5EF4-FFF2-40B4-BE49-F238E27FC236}">
                  <a16:creationId xmlns:a16="http://schemas.microsoft.com/office/drawing/2014/main" id="{6131497B-DF38-8146-97B7-961337B580CA}"/>
                </a:ext>
              </a:extLst>
            </p:cNvPr>
            <p:cNvSpPr/>
            <p:nvPr/>
          </p:nvSpPr>
          <p:spPr>
            <a:xfrm flipH="1">
              <a:off x="11153126" y="6013559"/>
              <a:ext cx="496411" cy="386870"/>
            </a:xfrm>
            <a:prstGeom prst="rtTriangle">
              <a:avLst/>
            </a:prstGeom>
            <a:solidFill>
              <a:schemeClr val="accent1"/>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chemeClr val="bg1"/>
                </a:solidFill>
                <a:effectLst/>
                <a:uLnTx/>
                <a:uFillTx/>
              </a:endParaRPr>
            </a:p>
          </p:txBody>
        </p:sp>
      </p:grpSp>
    </p:spTree>
    <p:extLst>
      <p:ext uri="{BB962C8B-B14F-4D97-AF65-F5344CB8AC3E}">
        <p14:creationId xmlns:p14="http://schemas.microsoft.com/office/powerpoint/2010/main" val="1433849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24A64-2C17-D147-AD20-7AD8CE0D6871}"/>
              </a:ext>
            </a:extLst>
          </p:cNvPr>
          <p:cNvSpPr>
            <a:spLocks noGrp="1"/>
          </p:cNvSpPr>
          <p:nvPr>
            <p:ph type="title"/>
          </p:nvPr>
        </p:nvSpPr>
        <p:spPr/>
        <p:txBody>
          <a:bodyPr/>
          <a:lstStyle/>
          <a:p>
            <a:r>
              <a:rPr lang="en-US" altLang="zh-CN" dirty="0"/>
              <a:t>RFP</a:t>
            </a:r>
            <a:r>
              <a:rPr lang="zh-CN" altLang="en-US" dirty="0"/>
              <a:t> 关键点</a:t>
            </a:r>
            <a:endParaRPr lang="en-US" dirty="0"/>
          </a:p>
        </p:txBody>
      </p:sp>
      <p:sp>
        <p:nvSpPr>
          <p:cNvPr id="4" name="TextBox 3">
            <a:extLst>
              <a:ext uri="{FF2B5EF4-FFF2-40B4-BE49-F238E27FC236}">
                <a16:creationId xmlns:a16="http://schemas.microsoft.com/office/drawing/2014/main" id="{4AE80CE5-746D-984A-84A1-EA4453FE36F8}"/>
              </a:ext>
            </a:extLst>
          </p:cNvPr>
          <p:cNvSpPr txBox="1"/>
          <p:nvPr/>
        </p:nvSpPr>
        <p:spPr>
          <a:xfrm>
            <a:off x="871370" y="1430767"/>
            <a:ext cx="10709444" cy="3908762"/>
          </a:xfrm>
          <a:prstGeom prst="rect">
            <a:avLst/>
          </a:prstGeom>
        </p:spPr>
        <p:txBody>
          <a:bodyPr wrap="square" lIns="0" tIns="0" rIns="0" bIns="0" rtlCol="0">
            <a:spAutoFit/>
          </a:bodyPr>
          <a:lstStyle/>
          <a:p>
            <a:pPr marL="171450" indent="-171450" algn="l">
              <a:spcAft>
                <a:spcPts val="600"/>
              </a:spcAft>
              <a:buFont typeface="Arial" panose="020B0604020202020204" pitchFamily="34" charset="0"/>
              <a:buChar char="•"/>
            </a:pPr>
            <a:r>
              <a:rPr lang="en-US" sz="2800" dirty="0" err="1"/>
              <a:t>HyperFlex</a:t>
            </a:r>
            <a:r>
              <a:rPr lang="zh-CN" altLang="en-US" sz="2800" dirty="0"/>
              <a:t> 不支持</a:t>
            </a:r>
            <a:r>
              <a:rPr lang="en-US" altLang="zh-CN" sz="2800" dirty="0"/>
              <a:t>iSCSI</a:t>
            </a:r>
            <a:r>
              <a:rPr lang="zh-CN" altLang="en-US" sz="2800" dirty="0"/>
              <a:t>，不支持</a:t>
            </a:r>
            <a:r>
              <a:rPr lang="en-US" altLang="zh-CN" sz="2800" dirty="0"/>
              <a:t>MSCS</a:t>
            </a:r>
            <a:r>
              <a:rPr lang="zh-CN" altLang="en-US" sz="2800" dirty="0"/>
              <a:t>、</a:t>
            </a:r>
            <a:r>
              <a:rPr lang="en-US" altLang="zh-CN" sz="2800" dirty="0"/>
              <a:t>WSFC</a:t>
            </a:r>
            <a:r>
              <a:rPr lang="zh-CN" altLang="en-US" sz="2800" dirty="0"/>
              <a:t>故障转移集群</a:t>
            </a:r>
            <a:endParaRPr lang="en-US" altLang="zh-CN" sz="2800" dirty="0"/>
          </a:p>
          <a:p>
            <a:pPr marL="171450" indent="-171450" algn="l">
              <a:spcAft>
                <a:spcPts val="600"/>
              </a:spcAft>
              <a:buFont typeface="Arial" panose="020B0604020202020204" pitchFamily="34" charset="0"/>
              <a:buChar char="•"/>
            </a:pPr>
            <a:r>
              <a:rPr lang="zh-CN" altLang="en-US" sz="2800" dirty="0"/>
              <a:t>支持纯计算节点，但必须采用为虚拟化主机，不支持物理服务器</a:t>
            </a:r>
            <a:endParaRPr lang="en-US" altLang="zh-CN" sz="2800" dirty="0"/>
          </a:p>
          <a:p>
            <a:pPr marL="171450" indent="-171450" algn="l">
              <a:spcAft>
                <a:spcPts val="600"/>
              </a:spcAft>
              <a:buFont typeface="Arial" panose="020B0604020202020204" pitchFamily="34" charset="0"/>
              <a:buChar char="•"/>
            </a:pPr>
            <a:r>
              <a:rPr lang="zh-CN" altLang="en-US" sz="2800" dirty="0"/>
              <a:t>支持</a:t>
            </a:r>
            <a:r>
              <a:rPr lang="en-US" altLang="zh-CN" sz="2800" dirty="0"/>
              <a:t>3.5</a:t>
            </a:r>
            <a:r>
              <a:rPr lang="zh-CN" altLang="en-US" sz="2800" dirty="0"/>
              <a:t>英寸硬盘，但集群融合节点数量不能超过</a:t>
            </a:r>
            <a:r>
              <a:rPr lang="en-US" altLang="zh-CN" sz="2800" dirty="0"/>
              <a:t>8</a:t>
            </a:r>
            <a:r>
              <a:rPr lang="zh-CN" altLang="en-US" sz="2800" dirty="0"/>
              <a:t>台</a:t>
            </a:r>
            <a:endParaRPr lang="en-US" altLang="zh-CN" sz="2800" dirty="0"/>
          </a:p>
          <a:p>
            <a:pPr marL="171450" indent="-171450" algn="l">
              <a:spcAft>
                <a:spcPts val="600"/>
              </a:spcAft>
              <a:buFont typeface="Arial" panose="020B0604020202020204" pitchFamily="34" charset="0"/>
              <a:buChar char="•"/>
            </a:pPr>
            <a:r>
              <a:rPr lang="en-US" altLang="zh-CN" sz="2800" dirty="0"/>
              <a:t>M5</a:t>
            </a:r>
            <a:r>
              <a:rPr lang="zh-CN" altLang="en-US" sz="2800" dirty="0"/>
              <a:t> 超融合节点，只能使用单</a:t>
            </a:r>
            <a:r>
              <a:rPr lang="en-US" altLang="zh-CN" sz="2800" dirty="0"/>
              <a:t>M.2</a:t>
            </a:r>
            <a:r>
              <a:rPr lang="zh-CN" altLang="en-US" sz="2800" dirty="0"/>
              <a:t> </a:t>
            </a:r>
            <a:r>
              <a:rPr lang="en-US" altLang="zh-CN" sz="2800" dirty="0"/>
              <a:t>SSD</a:t>
            </a:r>
            <a:r>
              <a:rPr lang="zh-CN" altLang="en-US" sz="2800" dirty="0"/>
              <a:t>安装</a:t>
            </a:r>
            <a:r>
              <a:rPr lang="en-US" altLang="zh-CN" sz="2800" dirty="0"/>
              <a:t>Hypervisor</a:t>
            </a:r>
            <a:r>
              <a:rPr lang="zh-CN" altLang="en-US" sz="2800" dirty="0"/>
              <a:t>，为单故障点</a:t>
            </a:r>
            <a:endParaRPr lang="en-US" altLang="zh-CN" sz="2800" dirty="0"/>
          </a:p>
          <a:p>
            <a:pPr marL="171450" indent="-171450" algn="l">
              <a:spcAft>
                <a:spcPts val="600"/>
              </a:spcAft>
              <a:buFont typeface="Arial" panose="020B0604020202020204" pitchFamily="34" charset="0"/>
              <a:buChar char="•"/>
            </a:pPr>
            <a:r>
              <a:rPr lang="zh-CN" altLang="en-US" sz="2800" dirty="0"/>
              <a:t>每台融合节点只支持</a:t>
            </a:r>
            <a:r>
              <a:rPr lang="en-US" altLang="zh-CN" sz="2800" dirty="0"/>
              <a:t>1</a:t>
            </a:r>
            <a:r>
              <a:rPr lang="zh-CN" altLang="en-US" sz="2800" dirty="0"/>
              <a:t>块</a:t>
            </a:r>
            <a:r>
              <a:rPr lang="en-US" altLang="zh-CN" sz="2800" dirty="0"/>
              <a:t>SSD</a:t>
            </a:r>
            <a:r>
              <a:rPr lang="zh-CN" altLang="en-US" sz="2800" dirty="0"/>
              <a:t>写缓存盘</a:t>
            </a:r>
            <a:endParaRPr lang="en-US" altLang="zh-CN" sz="2800" dirty="0"/>
          </a:p>
          <a:p>
            <a:pPr marL="171450" indent="-171450" algn="l">
              <a:spcAft>
                <a:spcPts val="600"/>
              </a:spcAft>
              <a:buFont typeface="Arial" panose="020B0604020202020204" pitchFamily="34" charset="0"/>
              <a:buChar char="•"/>
            </a:pPr>
            <a:r>
              <a:rPr lang="zh-CN" altLang="en-US" sz="2800" dirty="0"/>
              <a:t>不支持磁盘组，没个节点中的硬盘就是一个磁盘组</a:t>
            </a:r>
            <a:endParaRPr lang="en-US" altLang="zh-CN" sz="2800" dirty="0"/>
          </a:p>
          <a:p>
            <a:pPr marL="171450" indent="-171450" algn="l">
              <a:spcAft>
                <a:spcPts val="600"/>
              </a:spcAft>
              <a:buFont typeface="Arial" panose="020B0604020202020204" pitchFamily="34" charset="0"/>
              <a:buChar char="•"/>
            </a:pPr>
            <a:r>
              <a:rPr lang="zh-CN" altLang="en-US" sz="2800" dirty="0"/>
              <a:t>单台节点只支持</a:t>
            </a:r>
            <a:r>
              <a:rPr lang="en-US" altLang="zh-CN" sz="2800" dirty="0"/>
              <a:t>1</a:t>
            </a:r>
            <a:r>
              <a:rPr lang="zh-CN" altLang="en-US" sz="2800" dirty="0"/>
              <a:t>块双端口 </a:t>
            </a:r>
            <a:r>
              <a:rPr lang="en-US" altLang="zh-CN" sz="2800" dirty="0"/>
              <a:t>10Gb</a:t>
            </a:r>
            <a:r>
              <a:rPr lang="zh-CN" altLang="en-US" sz="2800" dirty="0"/>
              <a:t> </a:t>
            </a:r>
            <a:r>
              <a:rPr lang="en-US" altLang="zh-CN" sz="2800" dirty="0"/>
              <a:t>VIC</a:t>
            </a:r>
            <a:r>
              <a:rPr lang="zh-CN" altLang="en-US" sz="2800" dirty="0"/>
              <a:t>卡，不能扩容。</a:t>
            </a:r>
            <a:endParaRPr lang="en-US" sz="2800" dirty="0"/>
          </a:p>
        </p:txBody>
      </p:sp>
    </p:spTree>
    <p:extLst>
      <p:ext uri="{BB962C8B-B14F-4D97-AF65-F5344CB8AC3E}">
        <p14:creationId xmlns:p14="http://schemas.microsoft.com/office/powerpoint/2010/main" val="2782474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2CE49-79AE-4483-A1A2-5CC130EDC5E5}"/>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15785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Rectangle 147" hidden="1"/>
          <p:cNvSpPr/>
          <p:nvPr>
            <p:custDataLst>
              <p:tags r:id="rId1"/>
            </p:custDataLst>
          </p:nvPr>
        </p:nvSpPr>
        <p:spPr>
          <a:xfrm>
            <a:off x="6005409" y="894"/>
            <a:ext cx="6181831" cy="4864353"/>
          </a:xfrm>
          <a:prstGeom prst="rect">
            <a:avLst/>
          </a:prstGeom>
          <a:gradFill flip="none" rotWithShape="1">
            <a:gsLst>
              <a:gs pos="45000">
                <a:schemeClr val="bg1"/>
              </a:gs>
              <a:gs pos="0">
                <a:schemeClr val="bg2">
                  <a:lumMod val="40000"/>
                  <a:lumOff val="60000"/>
                </a:schemeClr>
              </a:gs>
            </a:gsLst>
            <a:lin ang="8100000" scaled="1"/>
            <a:tileRect/>
          </a:gradFill>
          <a:ln>
            <a:no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7" name="Title 6"/>
          <p:cNvSpPr>
            <a:spLocks noGrp="1"/>
          </p:cNvSpPr>
          <p:nvPr>
            <p:ph type="title"/>
          </p:nvPr>
        </p:nvSpPr>
        <p:spPr>
          <a:xfrm>
            <a:off x="457106" y="76200"/>
            <a:ext cx="10969943" cy="521557"/>
          </a:xfrm>
        </p:spPr>
        <p:txBody>
          <a:bodyPr/>
          <a:lstStyle/>
          <a:p>
            <a:r>
              <a:rPr lang="en-US" b="1" dirty="0">
                <a:solidFill>
                  <a:schemeClr val="accent2"/>
                </a:solidFill>
              </a:rPr>
              <a:t>Cisco </a:t>
            </a:r>
            <a:r>
              <a:rPr lang="en-US" b="1" dirty="0" err="1">
                <a:solidFill>
                  <a:schemeClr val="accent2"/>
                </a:solidFill>
              </a:rPr>
              <a:t>HyperFlex</a:t>
            </a:r>
            <a:r>
              <a:rPr lang="en-US" b="1" dirty="0">
                <a:solidFill>
                  <a:schemeClr val="accent2"/>
                </a:solidFill>
              </a:rPr>
              <a:t>???</a:t>
            </a:r>
          </a:p>
        </p:txBody>
      </p:sp>
      <p:grpSp>
        <p:nvGrpSpPr>
          <p:cNvPr id="40" name="Group 39">
            <a:extLst>
              <a:ext uri="{FF2B5EF4-FFF2-40B4-BE49-F238E27FC236}">
                <a16:creationId xmlns:a16="http://schemas.microsoft.com/office/drawing/2014/main" id="{1D681880-CB2A-564A-8177-BF19AD0BADC2}"/>
              </a:ext>
            </a:extLst>
          </p:cNvPr>
          <p:cNvGrpSpPr/>
          <p:nvPr/>
        </p:nvGrpSpPr>
        <p:grpSpPr>
          <a:xfrm>
            <a:off x="365693" y="795081"/>
            <a:ext cx="11291319" cy="1719519"/>
            <a:chOff x="365693" y="871281"/>
            <a:chExt cx="11291319" cy="1719519"/>
          </a:xfrm>
        </p:grpSpPr>
        <p:sp>
          <p:nvSpPr>
            <p:cNvPr id="72" name="Rectangle 71">
              <a:extLst>
                <a:ext uri="{FF2B5EF4-FFF2-40B4-BE49-F238E27FC236}">
                  <a16:creationId xmlns:a16="http://schemas.microsoft.com/office/drawing/2014/main" id="{EA935731-24C3-BC48-B6AF-43013CEA084C}"/>
                </a:ext>
              </a:extLst>
            </p:cNvPr>
            <p:cNvSpPr/>
            <p:nvPr/>
          </p:nvSpPr>
          <p:spPr>
            <a:xfrm>
              <a:off x="3008095" y="871281"/>
              <a:ext cx="8648917" cy="1719519"/>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6" name="Group 5">
              <a:extLst>
                <a:ext uri="{FF2B5EF4-FFF2-40B4-BE49-F238E27FC236}">
                  <a16:creationId xmlns:a16="http://schemas.microsoft.com/office/drawing/2014/main" id="{D0CE07F3-E594-084D-86FC-F4574BEA99E0}"/>
                </a:ext>
              </a:extLst>
            </p:cNvPr>
            <p:cNvGrpSpPr/>
            <p:nvPr/>
          </p:nvGrpSpPr>
          <p:grpSpPr>
            <a:xfrm>
              <a:off x="4337174" y="1043647"/>
              <a:ext cx="6557838" cy="1394753"/>
              <a:chOff x="1021495" y="1990377"/>
              <a:chExt cx="10259922" cy="3090861"/>
            </a:xfrm>
          </p:grpSpPr>
          <p:sp>
            <p:nvSpPr>
              <p:cNvPr id="90" name="TextBox 89"/>
              <p:cNvSpPr txBox="1"/>
              <p:nvPr/>
            </p:nvSpPr>
            <p:spPr>
              <a:xfrm>
                <a:off x="1022928" y="2978901"/>
                <a:ext cx="2049518" cy="227632"/>
              </a:xfrm>
              <a:prstGeom prst="rect">
                <a:avLst/>
              </a:prstGeom>
              <a:noFill/>
            </p:spPr>
            <p:txBody>
              <a:bodyPr wrap="square" lIns="0" tIns="0" rIns="0" bIns="0" rtlCol="0">
                <a:noAutofit/>
              </a:bodyPr>
              <a:lstStyle/>
              <a:p>
                <a:pPr algn="ctr">
                  <a:lnSpc>
                    <a:spcPct val="90000"/>
                  </a:lnSpc>
                </a:pPr>
                <a:r>
                  <a:rPr lang="en-US" dirty="0">
                    <a:solidFill>
                      <a:schemeClr val="accent3"/>
                    </a:solidFill>
                  </a:rPr>
                  <a:t>vSphere</a:t>
                </a:r>
              </a:p>
            </p:txBody>
          </p:sp>
          <p:grpSp>
            <p:nvGrpSpPr>
              <p:cNvPr id="3" name="Group 2"/>
              <p:cNvGrpSpPr/>
              <p:nvPr/>
            </p:nvGrpSpPr>
            <p:grpSpPr>
              <a:xfrm>
                <a:off x="1311611" y="3485492"/>
                <a:ext cx="1431032" cy="1595746"/>
                <a:chOff x="1391982" y="2896097"/>
                <a:chExt cx="1431404" cy="1596161"/>
              </a:xfrm>
            </p:grpSpPr>
            <p:sp>
              <p:nvSpPr>
                <p:cNvPr id="2" name="Oval 1"/>
                <p:cNvSpPr/>
                <p:nvPr/>
              </p:nvSpPr>
              <p:spPr>
                <a:xfrm>
                  <a:off x="1391982" y="2896097"/>
                  <a:ext cx="1431404" cy="1596161"/>
                </a:xfrm>
                <a:prstGeom prst="ellipse">
                  <a:avLst/>
                </a:prstGeom>
                <a:gradFill flip="none" rotWithShape="1">
                  <a:gsLst>
                    <a:gs pos="65000">
                      <a:srgbClr val="1F84C1">
                        <a:alpha val="92000"/>
                      </a:srgbClr>
                    </a:gs>
                    <a:gs pos="0">
                      <a:srgbClr val="0D527F">
                        <a:alpha val="96000"/>
                      </a:srgbClr>
                    </a:gs>
                  </a:gsLst>
                  <a:lin ang="16200000" scaled="1"/>
                  <a:tileRect/>
                </a:gradFill>
                <a:ln>
                  <a:noFill/>
                  <a:prstDash val="dash"/>
                </a:ln>
                <a:effectLst>
                  <a:outerShdw blurRad="190500" dist="63500" dir="5400000" algn="tl"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grpSp>
              <p:nvGrpSpPr>
                <p:cNvPr id="112" name="Group 111"/>
                <p:cNvGrpSpPr/>
                <p:nvPr/>
              </p:nvGrpSpPr>
              <p:grpSpPr>
                <a:xfrm>
                  <a:off x="1696292" y="3255112"/>
                  <a:ext cx="863915" cy="733289"/>
                  <a:chOff x="-437730" y="1211235"/>
                  <a:chExt cx="3578005" cy="3037002"/>
                </a:xfrm>
              </p:grpSpPr>
              <p:grpSp>
                <p:nvGrpSpPr>
                  <p:cNvPr id="113" name="Group 112"/>
                  <p:cNvGrpSpPr/>
                  <p:nvPr/>
                </p:nvGrpSpPr>
                <p:grpSpPr>
                  <a:xfrm>
                    <a:off x="-437730" y="1211235"/>
                    <a:ext cx="3578005" cy="3037002"/>
                    <a:chOff x="816688" y="2479217"/>
                    <a:chExt cx="1264857" cy="1073608"/>
                  </a:xfrm>
                  <a:solidFill>
                    <a:schemeClr val="accent3">
                      <a:lumMod val="20000"/>
                      <a:lumOff val="80000"/>
                    </a:schemeClr>
                  </a:solidFill>
                  <a:effectLst>
                    <a:outerShdw dist="38100" dir="3000000" algn="tl" rotWithShape="0">
                      <a:schemeClr val="accent3">
                        <a:lumMod val="50000"/>
                        <a:alpha val="25000"/>
                      </a:schemeClr>
                    </a:outerShdw>
                  </a:effectLst>
                </p:grpSpPr>
                <p:grpSp>
                  <p:nvGrpSpPr>
                    <p:cNvPr id="117" name="Group 23"/>
                    <p:cNvGrpSpPr>
                      <a:grpSpLocks noChangeAspect="1"/>
                    </p:cNvGrpSpPr>
                    <p:nvPr/>
                  </p:nvGrpSpPr>
                  <p:grpSpPr bwMode="auto">
                    <a:xfrm>
                      <a:off x="816688" y="3219886"/>
                      <a:ext cx="1264857" cy="332939"/>
                      <a:chOff x="2077" y="1949"/>
                      <a:chExt cx="1607" cy="423"/>
                    </a:xfrm>
                    <a:grpFill/>
                  </p:grpSpPr>
                  <p:sp>
                    <p:nvSpPr>
                      <p:cNvPr id="124" name="Rectangle 24"/>
                      <p:cNvSpPr>
                        <a:spLocks noChangeArrowheads="1"/>
                      </p:cNvSpPr>
                      <p:nvPr/>
                    </p:nvSpPr>
                    <p:spPr bwMode="auto">
                      <a:xfrm>
                        <a:off x="2200" y="2086"/>
                        <a:ext cx="381" cy="151"/>
                      </a:xfrm>
                      <a:prstGeom prst="rect">
                        <a:avLst/>
                      </a:pr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125" name="Freeform 25"/>
                      <p:cNvSpPr>
                        <a:spLocks noEditPoints="1"/>
                      </p:cNvSpPr>
                      <p:nvPr/>
                    </p:nvSpPr>
                    <p:spPr bwMode="auto">
                      <a:xfrm>
                        <a:off x="2077" y="1949"/>
                        <a:ext cx="1607" cy="423"/>
                      </a:xfrm>
                      <a:custGeom>
                        <a:avLst/>
                        <a:gdLst>
                          <a:gd name="T0" fmla="*/ 0 w 1607"/>
                          <a:gd name="T1" fmla="*/ 0 h 423"/>
                          <a:gd name="T2" fmla="*/ 0 w 1607"/>
                          <a:gd name="T3" fmla="*/ 423 h 423"/>
                          <a:gd name="T4" fmla="*/ 1607 w 1607"/>
                          <a:gd name="T5" fmla="*/ 423 h 423"/>
                          <a:gd name="T6" fmla="*/ 1607 w 1607"/>
                          <a:gd name="T7" fmla="*/ 0 h 423"/>
                          <a:gd name="T8" fmla="*/ 0 w 1607"/>
                          <a:gd name="T9" fmla="*/ 0 h 423"/>
                          <a:gd name="T10" fmla="*/ 541 w 1607"/>
                          <a:gd name="T11" fmla="*/ 326 h 423"/>
                          <a:gd name="T12" fmla="*/ 85 w 1607"/>
                          <a:gd name="T13" fmla="*/ 326 h 423"/>
                          <a:gd name="T14" fmla="*/ 85 w 1607"/>
                          <a:gd name="T15" fmla="*/ 99 h 423"/>
                          <a:gd name="T16" fmla="*/ 541 w 1607"/>
                          <a:gd name="T17" fmla="*/ 99 h 423"/>
                          <a:gd name="T18" fmla="*/ 541 w 1607"/>
                          <a:gd name="T19" fmla="*/ 326 h 423"/>
                          <a:gd name="T20" fmla="*/ 688 w 1607"/>
                          <a:gd name="T21" fmla="*/ 324 h 423"/>
                          <a:gd name="T22" fmla="*/ 643 w 1607"/>
                          <a:gd name="T23" fmla="*/ 324 h 423"/>
                          <a:gd name="T24" fmla="*/ 643 w 1607"/>
                          <a:gd name="T25" fmla="*/ 99 h 423"/>
                          <a:gd name="T26" fmla="*/ 688 w 1607"/>
                          <a:gd name="T27" fmla="*/ 99 h 423"/>
                          <a:gd name="T28" fmla="*/ 688 w 1607"/>
                          <a:gd name="T29" fmla="*/ 324 h 423"/>
                          <a:gd name="T30" fmla="*/ 846 w 1607"/>
                          <a:gd name="T31" fmla="*/ 324 h 423"/>
                          <a:gd name="T32" fmla="*/ 801 w 1607"/>
                          <a:gd name="T33" fmla="*/ 324 h 423"/>
                          <a:gd name="T34" fmla="*/ 801 w 1607"/>
                          <a:gd name="T35" fmla="*/ 99 h 423"/>
                          <a:gd name="T36" fmla="*/ 846 w 1607"/>
                          <a:gd name="T37" fmla="*/ 99 h 423"/>
                          <a:gd name="T38" fmla="*/ 846 w 1607"/>
                          <a:gd name="T39" fmla="*/ 324 h 423"/>
                          <a:gd name="T40" fmla="*/ 1004 w 1607"/>
                          <a:gd name="T41" fmla="*/ 324 h 423"/>
                          <a:gd name="T42" fmla="*/ 960 w 1607"/>
                          <a:gd name="T43" fmla="*/ 324 h 423"/>
                          <a:gd name="T44" fmla="*/ 960 w 1607"/>
                          <a:gd name="T45" fmla="*/ 99 h 423"/>
                          <a:gd name="T46" fmla="*/ 1004 w 1607"/>
                          <a:gd name="T47" fmla="*/ 99 h 423"/>
                          <a:gd name="T48" fmla="*/ 1004 w 1607"/>
                          <a:gd name="T49" fmla="*/ 324 h 423"/>
                          <a:gd name="T50" fmla="*/ 1163 w 1607"/>
                          <a:gd name="T51" fmla="*/ 324 h 423"/>
                          <a:gd name="T52" fmla="*/ 1115 w 1607"/>
                          <a:gd name="T53" fmla="*/ 324 h 423"/>
                          <a:gd name="T54" fmla="*/ 1115 w 1607"/>
                          <a:gd name="T55" fmla="*/ 99 h 423"/>
                          <a:gd name="T56" fmla="*/ 1163 w 1607"/>
                          <a:gd name="T57" fmla="*/ 99 h 423"/>
                          <a:gd name="T58" fmla="*/ 1163 w 1607"/>
                          <a:gd name="T59" fmla="*/ 324 h 423"/>
                          <a:gd name="T60" fmla="*/ 1321 w 1607"/>
                          <a:gd name="T61" fmla="*/ 324 h 423"/>
                          <a:gd name="T62" fmla="*/ 1274 w 1607"/>
                          <a:gd name="T63" fmla="*/ 324 h 423"/>
                          <a:gd name="T64" fmla="*/ 1274 w 1607"/>
                          <a:gd name="T65" fmla="*/ 99 h 423"/>
                          <a:gd name="T66" fmla="*/ 1321 w 1607"/>
                          <a:gd name="T67" fmla="*/ 99 h 423"/>
                          <a:gd name="T68" fmla="*/ 1321 w 1607"/>
                          <a:gd name="T69" fmla="*/ 324 h 423"/>
                          <a:gd name="T70" fmla="*/ 1477 w 1607"/>
                          <a:gd name="T71" fmla="*/ 324 h 423"/>
                          <a:gd name="T72" fmla="*/ 1432 w 1607"/>
                          <a:gd name="T73" fmla="*/ 324 h 423"/>
                          <a:gd name="T74" fmla="*/ 1432 w 1607"/>
                          <a:gd name="T75" fmla="*/ 99 h 423"/>
                          <a:gd name="T76" fmla="*/ 1477 w 1607"/>
                          <a:gd name="T77" fmla="*/ 99 h 423"/>
                          <a:gd name="T78" fmla="*/ 1477 w 1607"/>
                          <a:gd name="T79" fmla="*/ 32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7" h="423">
                            <a:moveTo>
                              <a:pt x="0" y="0"/>
                            </a:moveTo>
                            <a:lnTo>
                              <a:pt x="0" y="423"/>
                            </a:lnTo>
                            <a:lnTo>
                              <a:pt x="1607" y="423"/>
                            </a:lnTo>
                            <a:lnTo>
                              <a:pt x="1607" y="0"/>
                            </a:lnTo>
                            <a:lnTo>
                              <a:pt x="0" y="0"/>
                            </a:lnTo>
                            <a:close/>
                            <a:moveTo>
                              <a:pt x="541" y="326"/>
                            </a:moveTo>
                            <a:lnTo>
                              <a:pt x="85" y="326"/>
                            </a:lnTo>
                            <a:lnTo>
                              <a:pt x="85" y="99"/>
                            </a:lnTo>
                            <a:lnTo>
                              <a:pt x="541" y="99"/>
                            </a:lnTo>
                            <a:lnTo>
                              <a:pt x="541" y="326"/>
                            </a:lnTo>
                            <a:close/>
                            <a:moveTo>
                              <a:pt x="688" y="324"/>
                            </a:moveTo>
                            <a:lnTo>
                              <a:pt x="643" y="324"/>
                            </a:lnTo>
                            <a:lnTo>
                              <a:pt x="643" y="99"/>
                            </a:lnTo>
                            <a:lnTo>
                              <a:pt x="688" y="99"/>
                            </a:lnTo>
                            <a:lnTo>
                              <a:pt x="688" y="324"/>
                            </a:lnTo>
                            <a:close/>
                            <a:moveTo>
                              <a:pt x="846" y="324"/>
                            </a:moveTo>
                            <a:lnTo>
                              <a:pt x="801" y="324"/>
                            </a:lnTo>
                            <a:lnTo>
                              <a:pt x="801" y="99"/>
                            </a:lnTo>
                            <a:lnTo>
                              <a:pt x="846" y="99"/>
                            </a:lnTo>
                            <a:lnTo>
                              <a:pt x="846" y="324"/>
                            </a:lnTo>
                            <a:close/>
                            <a:moveTo>
                              <a:pt x="1004" y="324"/>
                            </a:moveTo>
                            <a:lnTo>
                              <a:pt x="960" y="324"/>
                            </a:lnTo>
                            <a:lnTo>
                              <a:pt x="960" y="99"/>
                            </a:lnTo>
                            <a:lnTo>
                              <a:pt x="1004" y="99"/>
                            </a:lnTo>
                            <a:lnTo>
                              <a:pt x="1004" y="324"/>
                            </a:lnTo>
                            <a:close/>
                            <a:moveTo>
                              <a:pt x="1163" y="324"/>
                            </a:moveTo>
                            <a:lnTo>
                              <a:pt x="1115" y="324"/>
                            </a:lnTo>
                            <a:lnTo>
                              <a:pt x="1115" y="99"/>
                            </a:lnTo>
                            <a:lnTo>
                              <a:pt x="1163" y="99"/>
                            </a:lnTo>
                            <a:lnTo>
                              <a:pt x="1163" y="324"/>
                            </a:lnTo>
                            <a:close/>
                            <a:moveTo>
                              <a:pt x="1321" y="324"/>
                            </a:moveTo>
                            <a:lnTo>
                              <a:pt x="1274" y="324"/>
                            </a:lnTo>
                            <a:lnTo>
                              <a:pt x="1274" y="99"/>
                            </a:lnTo>
                            <a:lnTo>
                              <a:pt x="1321" y="99"/>
                            </a:lnTo>
                            <a:lnTo>
                              <a:pt x="1321" y="324"/>
                            </a:lnTo>
                            <a:close/>
                            <a:moveTo>
                              <a:pt x="1477" y="324"/>
                            </a:moveTo>
                            <a:lnTo>
                              <a:pt x="1432" y="324"/>
                            </a:lnTo>
                            <a:lnTo>
                              <a:pt x="1432" y="99"/>
                            </a:lnTo>
                            <a:lnTo>
                              <a:pt x="1477" y="99"/>
                            </a:lnTo>
                            <a:lnTo>
                              <a:pt x="1477" y="324"/>
                            </a:lnTo>
                            <a:close/>
                          </a:path>
                        </a:pathLst>
                      </a:custGeom>
                      <a:grpFill/>
                      <a:ln w="19050">
                        <a:noFill/>
                        <a:round/>
                        <a:headEnd/>
                        <a:tailEnd/>
                      </a:ln>
                      <a:effectLst/>
                      <a:extLst/>
                    </p:spPr>
                    <p:txBody>
                      <a:bodyPr wrap="none" lIns="0" tIns="0" rIns="0" bIns="0" rtlCol="0" anchor="ctr"/>
                      <a:lstStyle/>
                      <a:p>
                        <a:pPr algn="ctr" defTabSz="685663"/>
                        <a:endParaRPr lang="en-US">
                          <a:solidFill>
                            <a:srgbClr val="FFFFFF"/>
                          </a:solidFill>
                        </a:endParaRPr>
                      </a:p>
                    </p:txBody>
                  </p:sp>
                </p:grpSp>
                <p:grpSp>
                  <p:nvGrpSpPr>
                    <p:cNvPr id="118" name="Group 23"/>
                    <p:cNvGrpSpPr>
                      <a:grpSpLocks noChangeAspect="1"/>
                    </p:cNvGrpSpPr>
                    <p:nvPr/>
                  </p:nvGrpSpPr>
                  <p:grpSpPr bwMode="auto">
                    <a:xfrm>
                      <a:off x="816688" y="2850692"/>
                      <a:ext cx="1264857" cy="332939"/>
                      <a:chOff x="2077" y="1949"/>
                      <a:chExt cx="1607" cy="423"/>
                    </a:xfrm>
                    <a:grpFill/>
                  </p:grpSpPr>
                  <p:sp>
                    <p:nvSpPr>
                      <p:cNvPr id="122" name="Rectangle 24"/>
                      <p:cNvSpPr>
                        <a:spLocks noChangeArrowheads="1"/>
                      </p:cNvSpPr>
                      <p:nvPr/>
                    </p:nvSpPr>
                    <p:spPr bwMode="auto">
                      <a:xfrm>
                        <a:off x="2200" y="2086"/>
                        <a:ext cx="381" cy="151"/>
                      </a:xfrm>
                      <a:prstGeom prst="rect">
                        <a:avLst/>
                      </a:pr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123" name="Freeform 25"/>
                      <p:cNvSpPr>
                        <a:spLocks noEditPoints="1"/>
                      </p:cNvSpPr>
                      <p:nvPr/>
                    </p:nvSpPr>
                    <p:spPr bwMode="auto">
                      <a:xfrm>
                        <a:off x="2077" y="1949"/>
                        <a:ext cx="1607" cy="423"/>
                      </a:xfrm>
                      <a:custGeom>
                        <a:avLst/>
                        <a:gdLst>
                          <a:gd name="T0" fmla="*/ 0 w 1607"/>
                          <a:gd name="T1" fmla="*/ 0 h 423"/>
                          <a:gd name="T2" fmla="*/ 0 w 1607"/>
                          <a:gd name="T3" fmla="*/ 423 h 423"/>
                          <a:gd name="T4" fmla="*/ 1607 w 1607"/>
                          <a:gd name="T5" fmla="*/ 423 h 423"/>
                          <a:gd name="T6" fmla="*/ 1607 w 1607"/>
                          <a:gd name="T7" fmla="*/ 0 h 423"/>
                          <a:gd name="T8" fmla="*/ 0 w 1607"/>
                          <a:gd name="T9" fmla="*/ 0 h 423"/>
                          <a:gd name="T10" fmla="*/ 541 w 1607"/>
                          <a:gd name="T11" fmla="*/ 326 h 423"/>
                          <a:gd name="T12" fmla="*/ 85 w 1607"/>
                          <a:gd name="T13" fmla="*/ 326 h 423"/>
                          <a:gd name="T14" fmla="*/ 85 w 1607"/>
                          <a:gd name="T15" fmla="*/ 99 h 423"/>
                          <a:gd name="T16" fmla="*/ 541 w 1607"/>
                          <a:gd name="T17" fmla="*/ 99 h 423"/>
                          <a:gd name="T18" fmla="*/ 541 w 1607"/>
                          <a:gd name="T19" fmla="*/ 326 h 423"/>
                          <a:gd name="T20" fmla="*/ 688 w 1607"/>
                          <a:gd name="T21" fmla="*/ 324 h 423"/>
                          <a:gd name="T22" fmla="*/ 643 w 1607"/>
                          <a:gd name="T23" fmla="*/ 324 h 423"/>
                          <a:gd name="T24" fmla="*/ 643 w 1607"/>
                          <a:gd name="T25" fmla="*/ 99 h 423"/>
                          <a:gd name="T26" fmla="*/ 688 w 1607"/>
                          <a:gd name="T27" fmla="*/ 99 h 423"/>
                          <a:gd name="T28" fmla="*/ 688 w 1607"/>
                          <a:gd name="T29" fmla="*/ 324 h 423"/>
                          <a:gd name="T30" fmla="*/ 846 w 1607"/>
                          <a:gd name="T31" fmla="*/ 324 h 423"/>
                          <a:gd name="T32" fmla="*/ 801 w 1607"/>
                          <a:gd name="T33" fmla="*/ 324 h 423"/>
                          <a:gd name="T34" fmla="*/ 801 w 1607"/>
                          <a:gd name="T35" fmla="*/ 99 h 423"/>
                          <a:gd name="T36" fmla="*/ 846 w 1607"/>
                          <a:gd name="T37" fmla="*/ 99 h 423"/>
                          <a:gd name="T38" fmla="*/ 846 w 1607"/>
                          <a:gd name="T39" fmla="*/ 324 h 423"/>
                          <a:gd name="T40" fmla="*/ 1004 w 1607"/>
                          <a:gd name="T41" fmla="*/ 324 h 423"/>
                          <a:gd name="T42" fmla="*/ 960 w 1607"/>
                          <a:gd name="T43" fmla="*/ 324 h 423"/>
                          <a:gd name="T44" fmla="*/ 960 w 1607"/>
                          <a:gd name="T45" fmla="*/ 99 h 423"/>
                          <a:gd name="T46" fmla="*/ 1004 w 1607"/>
                          <a:gd name="T47" fmla="*/ 99 h 423"/>
                          <a:gd name="T48" fmla="*/ 1004 w 1607"/>
                          <a:gd name="T49" fmla="*/ 324 h 423"/>
                          <a:gd name="T50" fmla="*/ 1163 w 1607"/>
                          <a:gd name="T51" fmla="*/ 324 h 423"/>
                          <a:gd name="T52" fmla="*/ 1115 w 1607"/>
                          <a:gd name="T53" fmla="*/ 324 h 423"/>
                          <a:gd name="T54" fmla="*/ 1115 w 1607"/>
                          <a:gd name="T55" fmla="*/ 99 h 423"/>
                          <a:gd name="T56" fmla="*/ 1163 w 1607"/>
                          <a:gd name="T57" fmla="*/ 99 h 423"/>
                          <a:gd name="T58" fmla="*/ 1163 w 1607"/>
                          <a:gd name="T59" fmla="*/ 324 h 423"/>
                          <a:gd name="T60" fmla="*/ 1321 w 1607"/>
                          <a:gd name="T61" fmla="*/ 324 h 423"/>
                          <a:gd name="T62" fmla="*/ 1274 w 1607"/>
                          <a:gd name="T63" fmla="*/ 324 h 423"/>
                          <a:gd name="T64" fmla="*/ 1274 w 1607"/>
                          <a:gd name="T65" fmla="*/ 99 h 423"/>
                          <a:gd name="T66" fmla="*/ 1321 w 1607"/>
                          <a:gd name="T67" fmla="*/ 99 h 423"/>
                          <a:gd name="T68" fmla="*/ 1321 w 1607"/>
                          <a:gd name="T69" fmla="*/ 324 h 423"/>
                          <a:gd name="T70" fmla="*/ 1477 w 1607"/>
                          <a:gd name="T71" fmla="*/ 324 h 423"/>
                          <a:gd name="T72" fmla="*/ 1432 w 1607"/>
                          <a:gd name="T73" fmla="*/ 324 h 423"/>
                          <a:gd name="T74" fmla="*/ 1432 w 1607"/>
                          <a:gd name="T75" fmla="*/ 99 h 423"/>
                          <a:gd name="T76" fmla="*/ 1477 w 1607"/>
                          <a:gd name="T77" fmla="*/ 99 h 423"/>
                          <a:gd name="T78" fmla="*/ 1477 w 1607"/>
                          <a:gd name="T79" fmla="*/ 32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7" h="423">
                            <a:moveTo>
                              <a:pt x="0" y="0"/>
                            </a:moveTo>
                            <a:lnTo>
                              <a:pt x="0" y="423"/>
                            </a:lnTo>
                            <a:lnTo>
                              <a:pt x="1607" y="423"/>
                            </a:lnTo>
                            <a:lnTo>
                              <a:pt x="1607" y="0"/>
                            </a:lnTo>
                            <a:lnTo>
                              <a:pt x="0" y="0"/>
                            </a:lnTo>
                            <a:close/>
                            <a:moveTo>
                              <a:pt x="541" y="326"/>
                            </a:moveTo>
                            <a:lnTo>
                              <a:pt x="85" y="326"/>
                            </a:lnTo>
                            <a:lnTo>
                              <a:pt x="85" y="99"/>
                            </a:lnTo>
                            <a:lnTo>
                              <a:pt x="541" y="99"/>
                            </a:lnTo>
                            <a:lnTo>
                              <a:pt x="541" y="326"/>
                            </a:lnTo>
                            <a:close/>
                            <a:moveTo>
                              <a:pt x="688" y="324"/>
                            </a:moveTo>
                            <a:lnTo>
                              <a:pt x="643" y="324"/>
                            </a:lnTo>
                            <a:lnTo>
                              <a:pt x="643" y="99"/>
                            </a:lnTo>
                            <a:lnTo>
                              <a:pt x="688" y="99"/>
                            </a:lnTo>
                            <a:lnTo>
                              <a:pt x="688" y="324"/>
                            </a:lnTo>
                            <a:close/>
                            <a:moveTo>
                              <a:pt x="846" y="324"/>
                            </a:moveTo>
                            <a:lnTo>
                              <a:pt x="801" y="324"/>
                            </a:lnTo>
                            <a:lnTo>
                              <a:pt x="801" y="99"/>
                            </a:lnTo>
                            <a:lnTo>
                              <a:pt x="846" y="99"/>
                            </a:lnTo>
                            <a:lnTo>
                              <a:pt x="846" y="324"/>
                            </a:lnTo>
                            <a:close/>
                            <a:moveTo>
                              <a:pt x="1004" y="324"/>
                            </a:moveTo>
                            <a:lnTo>
                              <a:pt x="960" y="324"/>
                            </a:lnTo>
                            <a:lnTo>
                              <a:pt x="960" y="99"/>
                            </a:lnTo>
                            <a:lnTo>
                              <a:pt x="1004" y="99"/>
                            </a:lnTo>
                            <a:lnTo>
                              <a:pt x="1004" y="324"/>
                            </a:lnTo>
                            <a:close/>
                            <a:moveTo>
                              <a:pt x="1163" y="324"/>
                            </a:moveTo>
                            <a:lnTo>
                              <a:pt x="1115" y="324"/>
                            </a:lnTo>
                            <a:lnTo>
                              <a:pt x="1115" y="99"/>
                            </a:lnTo>
                            <a:lnTo>
                              <a:pt x="1163" y="99"/>
                            </a:lnTo>
                            <a:lnTo>
                              <a:pt x="1163" y="324"/>
                            </a:lnTo>
                            <a:close/>
                            <a:moveTo>
                              <a:pt x="1321" y="324"/>
                            </a:moveTo>
                            <a:lnTo>
                              <a:pt x="1274" y="324"/>
                            </a:lnTo>
                            <a:lnTo>
                              <a:pt x="1274" y="99"/>
                            </a:lnTo>
                            <a:lnTo>
                              <a:pt x="1321" y="99"/>
                            </a:lnTo>
                            <a:lnTo>
                              <a:pt x="1321" y="324"/>
                            </a:lnTo>
                            <a:close/>
                            <a:moveTo>
                              <a:pt x="1477" y="324"/>
                            </a:moveTo>
                            <a:lnTo>
                              <a:pt x="1432" y="324"/>
                            </a:lnTo>
                            <a:lnTo>
                              <a:pt x="1432" y="99"/>
                            </a:lnTo>
                            <a:lnTo>
                              <a:pt x="1477" y="99"/>
                            </a:lnTo>
                            <a:lnTo>
                              <a:pt x="1477" y="324"/>
                            </a:lnTo>
                            <a:close/>
                          </a:path>
                        </a:pathLst>
                      </a:custGeom>
                      <a:grpFill/>
                      <a:ln w="19050">
                        <a:noFill/>
                        <a:round/>
                        <a:headEnd/>
                        <a:tailEnd/>
                      </a:ln>
                      <a:effectLst/>
                      <a:extLst/>
                    </p:spPr>
                    <p:txBody>
                      <a:bodyPr wrap="none" lIns="0" tIns="0" rIns="0" bIns="0" rtlCol="0" anchor="ctr"/>
                      <a:lstStyle/>
                      <a:p>
                        <a:pPr algn="ctr" defTabSz="685663"/>
                        <a:endParaRPr lang="en-US">
                          <a:solidFill>
                            <a:srgbClr val="FFFFFF"/>
                          </a:solidFill>
                        </a:endParaRPr>
                      </a:p>
                    </p:txBody>
                  </p:sp>
                </p:grpSp>
                <p:grpSp>
                  <p:nvGrpSpPr>
                    <p:cNvPr id="119" name="Group 23"/>
                    <p:cNvGrpSpPr>
                      <a:grpSpLocks noChangeAspect="1"/>
                    </p:cNvGrpSpPr>
                    <p:nvPr/>
                  </p:nvGrpSpPr>
                  <p:grpSpPr bwMode="auto">
                    <a:xfrm>
                      <a:off x="816688" y="2479217"/>
                      <a:ext cx="1264857" cy="332939"/>
                      <a:chOff x="2077" y="1949"/>
                      <a:chExt cx="1607" cy="423"/>
                    </a:xfrm>
                    <a:grpFill/>
                  </p:grpSpPr>
                  <p:sp>
                    <p:nvSpPr>
                      <p:cNvPr id="120" name="Rectangle 24"/>
                      <p:cNvSpPr>
                        <a:spLocks noChangeArrowheads="1"/>
                      </p:cNvSpPr>
                      <p:nvPr/>
                    </p:nvSpPr>
                    <p:spPr bwMode="auto">
                      <a:xfrm>
                        <a:off x="2200" y="2086"/>
                        <a:ext cx="381" cy="151"/>
                      </a:xfrm>
                      <a:prstGeom prst="rect">
                        <a:avLst/>
                      </a:pr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121" name="Freeform 25"/>
                      <p:cNvSpPr>
                        <a:spLocks noEditPoints="1"/>
                      </p:cNvSpPr>
                      <p:nvPr/>
                    </p:nvSpPr>
                    <p:spPr bwMode="auto">
                      <a:xfrm>
                        <a:off x="2077" y="1949"/>
                        <a:ext cx="1607" cy="423"/>
                      </a:xfrm>
                      <a:custGeom>
                        <a:avLst/>
                        <a:gdLst>
                          <a:gd name="T0" fmla="*/ 0 w 1607"/>
                          <a:gd name="T1" fmla="*/ 0 h 423"/>
                          <a:gd name="T2" fmla="*/ 0 w 1607"/>
                          <a:gd name="T3" fmla="*/ 423 h 423"/>
                          <a:gd name="T4" fmla="*/ 1607 w 1607"/>
                          <a:gd name="T5" fmla="*/ 423 h 423"/>
                          <a:gd name="T6" fmla="*/ 1607 w 1607"/>
                          <a:gd name="T7" fmla="*/ 0 h 423"/>
                          <a:gd name="T8" fmla="*/ 0 w 1607"/>
                          <a:gd name="T9" fmla="*/ 0 h 423"/>
                          <a:gd name="T10" fmla="*/ 541 w 1607"/>
                          <a:gd name="T11" fmla="*/ 326 h 423"/>
                          <a:gd name="T12" fmla="*/ 85 w 1607"/>
                          <a:gd name="T13" fmla="*/ 326 h 423"/>
                          <a:gd name="T14" fmla="*/ 85 w 1607"/>
                          <a:gd name="T15" fmla="*/ 99 h 423"/>
                          <a:gd name="T16" fmla="*/ 541 w 1607"/>
                          <a:gd name="T17" fmla="*/ 99 h 423"/>
                          <a:gd name="T18" fmla="*/ 541 w 1607"/>
                          <a:gd name="T19" fmla="*/ 326 h 423"/>
                          <a:gd name="T20" fmla="*/ 688 w 1607"/>
                          <a:gd name="T21" fmla="*/ 324 h 423"/>
                          <a:gd name="T22" fmla="*/ 643 w 1607"/>
                          <a:gd name="T23" fmla="*/ 324 h 423"/>
                          <a:gd name="T24" fmla="*/ 643 w 1607"/>
                          <a:gd name="T25" fmla="*/ 99 h 423"/>
                          <a:gd name="T26" fmla="*/ 688 w 1607"/>
                          <a:gd name="T27" fmla="*/ 99 h 423"/>
                          <a:gd name="T28" fmla="*/ 688 w 1607"/>
                          <a:gd name="T29" fmla="*/ 324 h 423"/>
                          <a:gd name="T30" fmla="*/ 846 w 1607"/>
                          <a:gd name="T31" fmla="*/ 324 h 423"/>
                          <a:gd name="T32" fmla="*/ 801 w 1607"/>
                          <a:gd name="T33" fmla="*/ 324 h 423"/>
                          <a:gd name="T34" fmla="*/ 801 w 1607"/>
                          <a:gd name="T35" fmla="*/ 99 h 423"/>
                          <a:gd name="T36" fmla="*/ 846 w 1607"/>
                          <a:gd name="T37" fmla="*/ 99 h 423"/>
                          <a:gd name="T38" fmla="*/ 846 w 1607"/>
                          <a:gd name="T39" fmla="*/ 324 h 423"/>
                          <a:gd name="T40" fmla="*/ 1004 w 1607"/>
                          <a:gd name="T41" fmla="*/ 324 h 423"/>
                          <a:gd name="T42" fmla="*/ 960 w 1607"/>
                          <a:gd name="T43" fmla="*/ 324 h 423"/>
                          <a:gd name="T44" fmla="*/ 960 w 1607"/>
                          <a:gd name="T45" fmla="*/ 99 h 423"/>
                          <a:gd name="T46" fmla="*/ 1004 w 1607"/>
                          <a:gd name="T47" fmla="*/ 99 h 423"/>
                          <a:gd name="T48" fmla="*/ 1004 w 1607"/>
                          <a:gd name="T49" fmla="*/ 324 h 423"/>
                          <a:gd name="T50" fmla="*/ 1163 w 1607"/>
                          <a:gd name="T51" fmla="*/ 324 h 423"/>
                          <a:gd name="T52" fmla="*/ 1115 w 1607"/>
                          <a:gd name="T53" fmla="*/ 324 h 423"/>
                          <a:gd name="T54" fmla="*/ 1115 w 1607"/>
                          <a:gd name="T55" fmla="*/ 99 h 423"/>
                          <a:gd name="T56" fmla="*/ 1163 w 1607"/>
                          <a:gd name="T57" fmla="*/ 99 h 423"/>
                          <a:gd name="T58" fmla="*/ 1163 w 1607"/>
                          <a:gd name="T59" fmla="*/ 324 h 423"/>
                          <a:gd name="T60" fmla="*/ 1321 w 1607"/>
                          <a:gd name="T61" fmla="*/ 324 h 423"/>
                          <a:gd name="T62" fmla="*/ 1274 w 1607"/>
                          <a:gd name="T63" fmla="*/ 324 h 423"/>
                          <a:gd name="T64" fmla="*/ 1274 w 1607"/>
                          <a:gd name="T65" fmla="*/ 99 h 423"/>
                          <a:gd name="T66" fmla="*/ 1321 w 1607"/>
                          <a:gd name="T67" fmla="*/ 99 h 423"/>
                          <a:gd name="T68" fmla="*/ 1321 w 1607"/>
                          <a:gd name="T69" fmla="*/ 324 h 423"/>
                          <a:gd name="T70" fmla="*/ 1477 w 1607"/>
                          <a:gd name="T71" fmla="*/ 324 h 423"/>
                          <a:gd name="T72" fmla="*/ 1432 w 1607"/>
                          <a:gd name="T73" fmla="*/ 324 h 423"/>
                          <a:gd name="T74" fmla="*/ 1432 w 1607"/>
                          <a:gd name="T75" fmla="*/ 99 h 423"/>
                          <a:gd name="T76" fmla="*/ 1477 w 1607"/>
                          <a:gd name="T77" fmla="*/ 99 h 423"/>
                          <a:gd name="T78" fmla="*/ 1477 w 1607"/>
                          <a:gd name="T79" fmla="*/ 32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7" h="423">
                            <a:moveTo>
                              <a:pt x="0" y="0"/>
                            </a:moveTo>
                            <a:lnTo>
                              <a:pt x="0" y="423"/>
                            </a:lnTo>
                            <a:lnTo>
                              <a:pt x="1607" y="423"/>
                            </a:lnTo>
                            <a:lnTo>
                              <a:pt x="1607" y="0"/>
                            </a:lnTo>
                            <a:lnTo>
                              <a:pt x="0" y="0"/>
                            </a:lnTo>
                            <a:close/>
                            <a:moveTo>
                              <a:pt x="541" y="326"/>
                            </a:moveTo>
                            <a:lnTo>
                              <a:pt x="85" y="326"/>
                            </a:lnTo>
                            <a:lnTo>
                              <a:pt x="85" y="99"/>
                            </a:lnTo>
                            <a:lnTo>
                              <a:pt x="541" y="99"/>
                            </a:lnTo>
                            <a:lnTo>
                              <a:pt x="541" y="326"/>
                            </a:lnTo>
                            <a:close/>
                            <a:moveTo>
                              <a:pt x="688" y="324"/>
                            </a:moveTo>
                            <a:lnTo>
                              <a:pt x="643" y="324"/>
                            </a:lnTo>
                            <a:lnTo>
                              <a:pt x="643" y="99"/>
                            </a:lnTo>
                            <a:lnTo>
                              <a:pt x="688" y="99"/>
                            </a:lnTo>
                            <a:lnTo>
                              <a:pt x="688" y="324"/>
                            </a:lnTo>
                            <a:close/>
                            <a:moveTo>
                              <a:pt x="846" y="324"/>
                            </a:moveTo>
                            <a:lnTo>
                              <a:pt x="801" y="324"/>
                            </a:lnTo>
                            <a:lnTo>
                              <a:pt x="801" y="99"/>
                            </a:lnTo>
                            <a:lnTo>
                              <a:pt x="846" y="99"/>
                            </a:lnTo>
                            <a:lnTo>
                              <a:pt x="846" y="324"/>
                            </a:lnTo>
                            <a:close/>
                            <a:moveTo>
                              <a:pt x="1004" y="324"/>
                            </a:moveTo>
                            <a:lnTo>
                              <a:pt x="960" y="324"/>
                            </a:lnTo>
                            <a:lnTo>
                              <a:pt x="960" y="99"/>
                            </a:lnTo>
                            <a:lnTo>
                              <a:pt x="1004" y="99"/>
                            </a:lnTo>
                            <a:lnTo>
                              <a:pt x="1004" y="324"/>
                            </a:lnTo>
                            <a:close/>
                            <a:moveTo>
                              <a:pt x="1163" y="324"/>
                            </a:moveTo>
                            <a:lnTo>
                              <a:pt x="1115" y="324"/>
                            </a:lnTo>
                            <a:lnTo>
                              <a:pt x="1115" y="99"/>
                            </a:lnTo>
                            <a:lnTo>
                              <a:pt x="1163" y="99"/>
                            </a:lnTo>
                            <a:lnTo>
                              <a:pt x="1163" y="324"/>
                            </a:lnTo>
                            <a:close/>
                            <a:moveTo>
                              <a:pt x="1321" y="324"/>
                            </a:moveTo>
                            <a:lnTo>
                              <a:pt x="1274" y="324"/>
                            </a:lnTo>
                            <a:lnTo>
                              <a:pt x="1274" y="99"/>
                            </a:lnTo>
                            <a:lnTo>
                              <a:pt x="1321" y="99"/>
                            </a:lnTo>
                            <a:lnTo>
                              <a:pt x="1321" y="324"/>
                            </a:lnTo>
                            <a:close/>
                            <a:moveTo>
                              <a:pt x="1477" y="324"/>
                            </a:moveTo>
                            <a:lnTo>
                              <a:pt x="1432" y="324"/>
                            </a:lnTo>
                            <a:lnTo>
                              <a:pt x="1432" y="99"/>
                            </a:lnTo>
                            <a:lnTo>
                              <a:pt x="1477" y="99"/>
                            </a:lnTo>
                            <a:lnTo>
                              <a:pt x="1477" y="324"/>
                            </a:lnTo>
                            <a:close/>
                          </a:path>
                        </a:pathLst>
                      </a:custGeom>
                      <a:grpFill/>
                      <a:ln w="19050">
                        <a:noFill/>
                        <a:round/>
                        <a:headEnd/>
                        <a:tailEnd/>
                      </a:ln>
                      <a:effectLst/>
                      <a:extLst/>
                    </p:spPr>
                    <p:txBody>
                      <a:bodyPr wrap="none" lIns="0" tIns="0" rIns="0" bIns="0" rtlCol="0" anchor="ctr"/>
                      <a:lstStyle/>
                      <a:p>
                        <a:pPr algn="ctr" defTabSz="685663"/>
                        <a:endParaRPr lang="en-US">
                          <a:solidFill>
                            <a:srgbClr val="FFFFFF"/>
                          </a:solidFill>
                        </a:endParaRPr>
                      </a:p>
                    </p:txBody>
                  </p:sp>
                </p:grpSp>
              </p:grpSp>
              <p:sp>
                <p:nvSpPr>
                  <p:cNvPr id="114" name="Freeform 113"/>
                  <p:cNvSpPr/>
                  <p:nvPr/>
                </p:nvSpPr>
                <p:spPr>
                  <a:xfrm flipH="1">
                    <a:off x="276822" y="1516266"/>
                    <a:ext cx="407609" cy="332333"/>
                  </a:xfrm>
                  <a:custGeom>
                    <a:avLst/>
                    <a:gdLst>
                      <a:gd name="connsiteX0" fmla="*/ 761647 w 761647"/>
                      <a:gd name="connsiteY0" fmla="*/ 0 h 620990"/>
                      <a:gd name="connsiteX1" fmla="*/ 0 w 761647"/>
                      <a:gd name="connsiteY1" fmla="*/ 0 h 620990"/>
                      <a:gd name="connsiteX2" fmla="*/ 0 w 761647"/>
                      <a:gd name="connsiteY2" fmla="*/ 620990 h 620990"/>
                      <a:gd name="connsiteX3" fmla="*/ 165018 w 761647"/>
                      <a:gd name="connsiteY3" fmla="*/ 620990 h 620990"/>
                    </a:gdLst>
                    <a:ahLst/>
                    <a:cxnLst>
                      <a:cxn ang="0">
                        <a:pos x="connsiteX0" y="connsiteY0"/>
                      </a:cxn>
                      <a:cxn ang="0">
                        <a:pos x="connsiteX1" y="connsiteY1"/>
                      </a:cxn>
                      <a:cxn ang="0">
                        <a:pos x="connsiteX2" y="connsiteY2"/>
                      </a:cxn>
                      <a:cxn ang="0">
                        <a:pos x="connsiteX3" y="connsiteY3"/>
                      </a:cxn>
                    </a:cxnLst>
                    <a:rect l="l" t="t" r="r" b="b"/>
                    <a:pathLst>
                      <a:path w="761647" h="620990">
                        <a:moveTo>
                          <a:pt x="761647" y="0"/>
                        </a:moveTo>
                        <a:lnTo>
                          <a:pt x="0" y="0"/>
                        </a:lnTo>
                        <a:lnTo>
                          <a:pt x="0" y="620990"/>
                        </a:lnTo>
                        <a:lnTo>
                          <a:pt x="165018" y="620990"/>
                        </a:lnTo>
                        <a:close/>
                      </a:path>
                    </a:pathLst>
                  </a:cu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sp>
                <p:nvSpPr>
                  <p:cNvPr id="115" name="Freeform 114"/>
                  <p:cNvSpPr/>
                  <p:nvPr/>
                </p:nvSpPr>
                <p:spPr>
                  <a:xfrm flipH="1">
                    <a:off x="276822" y="2567087"/>
                    <a:ext cx="407609" cy="332333"/>
                  </a:xfrm>
                  <a:custGeom>
                    <a:avLst/>
                    <a:gdLst>
                      <a:gd name="connsiteX0" fmla="*/ 761647 w 761647"/>
                      <a:gd name="connsiteY0" fmla="*/ 0 h 620990"/>
                      <a:gd name="connsiteX1" fmla="*/ 0 w 761647"/>
                      <a:gd name="connsiteY1" fmla="*/ 0 h 620990"/>
                      <a:gd name="connsiteX2" fmla="*/ 0 w 761647"/>
                      <a:gd name="connsiteY2" fmla="*/ 620990 h 620990"/>
                      <a:gd name="connsiteX3" fmla="*/ 165018 w 761647"/>
                      <a:gd name="connsiteY3" fmla="*/ 620990 h 620990"/>
                    </a:gdLst>
                    <a:ahLst/>
                    <a:cxnLst>
                      <a:cxn ang="0">
                        <a:pos x="connsiteX0" y="connsiteY0"/>
                      </a:cxn>
                      <a:cxn ang="0">
                        <a:pos x="connsiteX1" y="connsiteY1"/>
                      </a:cxn>
                      <a:cxn ang="0">
                        <a:pos x="connsiteX2" y="connsiteY2"/>
                      </a:cxn>
                      <a:cxn ang="0">
                        <a:pos x="connsiteX3" y="connsiteY3"/>
                      </a:cxn>
                    </a:cxnLst>
                    <a:rect l="l" t="t" r="r" b="b"/>
                    <a:pathLst>
                      <a:path w="761647" h="620990">
                        <a:moveTo>
                          <a:pt x="761647" y="0"/>
                        </a:moveTo>
                        <a:lnTo>
                          <a:pt x="0" y="0"/>
                        </a:lnTo>
                        <a:lnTo>
                          <a:pt x="0" y="620990"/>
                        </a:lnTo>
                        <a:lnTo>
                          <a:pt x="165018" y="620990"/>
                        </a:lnTo>
                        <a:close/>
                      </a:path>
                    </a:pathLst>
                  </a:cu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sp>
                <p:nvSpPr>
                  <p:cNvPr id="116" name="Freeform 115"/>
                  <p:cNvSpPr/>
                  <p:nvPr/>
                </p:nvSpPr>
                <p:spPr>
                  <a:xfrm flipH="1">
                    <a:off x="276822" y="3611456"/>
                    <a:ext cx="407609" cy="332333"/>
                  </a:xfrm>
                  <a:custGeom>
                    <a:avLst/>
                    <a:gdLst>
                      <a:gd name="connsiteX0" fmla="*/ 761647 w 761647"/>
                      <a:gd name="connsiteY0" fmla="*/ 0 h 620990"/>
                      <a:gd name="connsiteX1" fmla="*/ 0 w 761647"/>
                      <a:gd name="connsiteY1" fmla="*/ 0 h 620990"/>
                      <a:gd name="connsiteX2" fmla="*/ 0 w 761647"/>
                      <a:gd name="connsiteY2" fmla="*/ 620990 h 620990"/>
                      <a:gd name="connsiteX3" fmla="*/ 165018 w 761647"/>
                      <a:gd name="connsiteY3" fmla="*/ 620990 h 620990"/>
                    </a:gdLst>
                    <a:ahLst/>
                    <a:cxnLst>
                      <a:cxn ang="0">
                        <a:pos x="connsiteX0" y="connsiteY0"/>
                      </a:cxn>
                      <a:cxn ang="0">
                        <a:pos x="connsiteX1" y="connsiteY1"/>
                      </a:cxn>
                      <a:cxn ang="0">
                        <a:pos x="connsiteX2" y="connsiteY2"/>
                      </a:cxn>
                      <a:cxn ang="0">
                        <a:pos x="connsiteX3" y="connsiteY3"/>
                      </a:cxn>
                    </a:cxnLst>
                    <a:rect l="l" t="t" r="r" b="b"/>
                    <a:pathLst>
                      <a:path w="761647" h="620990">
                        <a:moveTo>
                          <a:pt x="761647" y="0"/>
                        </a:moveTo>
                        <a:lnTo>
                          <a:pt x="0" y="0"/>
                        </a:lnTo>
                        <a:lnTo>
                          <a:pt x="0" y="620990"/>
                        </a:lnTo>
                        <a:lnTo>
                          <a:pt x="165018" y="620990"/>
                        </a:lnTo>
                        <a:close/>
                      </a:path>
                    </a:pathLst>
                  </a:cu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grpSp>
          </p:grpSp>
          <p:sp>
            <p:nvSpPr>
              <p:cNvPr id="14" name="Rectangle 13"/>
              <p:cNvSpPr/>
              <p:nvPr/>
            </p:nvSpPr>
            <p:spPr>
              <a:xfrm>
                <a:off x="1178377" y="2113898"/>
                <a:ext cx="1479006" cy="762308"/>
              </a:xfrm>
              <a:prstGeom prst="rect">
                <a:avLst/>
              </a:prstGeom>
              <a:noFill/>
              <a:effectLst/>
            </p:spPr>
            <p:txBody>
              <a:bodyPr wrap="none" lIns="137124" tIns="73133" rIns="137124" bIns="73133" anchor="ctr" anchorCtr="0">
                <a:spAutoFit/>
              </a:bodyPr>
              <a:lstStyle/>
              <a:p>
                <a:pPr algn="ctr"/>
                <a:r>
                  <a:rPr lang="en-US" sz="2000" dirty="0">
                    <a:solidFill>
                      <a:schemeClr val="accent3"/>
                    </a:solidFill>
                  </a:rPr>
                  <a:t>500k+</a:t>
                </a:r>
              </a:p>
            </p:txBody>
          </p:sp>
          <p:cxnSp>
            <p:nvCxnSpPr>
              <p:cNvPr id="66" name="Straight Connector 65"/>
              <p:cNvCxnSpPr/>
              <p:nvPr/>
            </p:nvCxnSpPr>
            <p:spPr>
              <a:xfrm>
                <a:off x="1021495" y="2865468"/>
                <a:ext cx="2052384" cy="0"/>
              </a:xfrm>
              <a:prstGeom prst="line">
                <a:avLst/>
              </a:prstGeom>
              <a:ln w="38100">
                <a:solidFill>
                  <a:schemeClr val="accent3"/>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3758773" y="2978901"/>
                <a:ext cx="2049518" cy="227632"/>
              </a:xfrm>
              <a:prstGeom prst="rect">
                <a:avLst/>
              </a:prstGeom>
              <a:noFill/>
            </p:spPr>
            <p:txBody>
              <a:bodyPr wrap="square" lIns="0" tIns="0" rIns="0" bIns="0" rtlCol="0">
                <a:noAutofit/>
              </a:bodyPr>
              <a:lstStyle/>
              <a:p>
                <a:pPr algn="ctr">
                  <a:lnSpc>
                    <a:spcPct val="90000"/>
                  </a:lnSpc>
                </a:pPr>
                <a:r>
                  <a:rPr lang="en-US">
                    <a:solidFill>
                      <a:schemeClr val="accent1"/>
                    </a:solidFill>
                  </a:rPr>
                  <a:t>vSAN</a:t>
                </a:r>
                <a:endParaRPr lang="en-US" dirty="0">
                  <a:solidFill>
                    <a:schemeClr val="accent1"/>
                  </a:solidFill>
                </a:endParaRPr>
              </a:p>
            </p:txBody>
          </p:sp>
          <p:grpSp>
            <p:nvGrpSpPr>
              <p:cNvPr id="13" name="Group 12"/>
              <p:cNvGrpSpPr/>
              <p:nvPr/>
            </p:nvGrpSpPr>
            <p:grpSpPr>
              <a:xfrm>
                <a:off x="4047457" y="3485492"/>
                <a:ext cx="1431032" cy="1595746"/>
                <a:chOff x="4017364" y="2896097"/>
                <a:chExt cx="1431404" cy="1596161"/>
              </a:xfrm>
            </p:grpSpPr>
            <p:sp>
              <p:nvSpPr>
                <p:cNvPr id="62" name="Oval 61"/>
                <p:cNvSpPr/>
                <p:nvPr/>
              </p:nvSpPr>
              <p:spPr>
                <a:xfrm>
                  <a:off x="4017364" y="2896097"/>
                  <a:ext cx="1431404" cy="1596161"/>
                </a:xfrm>
                <a:prstGeom prst="ellipse">
                  <a:avLst/>
                </a:prstGeom>
                <a:gradFill flip="none" rotWithShape="1">
                  <a:gsLst>
                    <a:gs pos="65000">
                      <a:srgbClr val="00A6E8"/>
                    </a:gs>
                    <a:gs pos="0">
                      <a:schemeClr val="accent1"/>
                    </a:gs>
                  </a:gsLst>
                  <a:lin ang="16200000" scaled="1"/>
                  <a:tileRect/>
                </a:gradFill>
                <a:ln>
                  <a:noFill/>
                </a:ln>
                <a:effectLst>
                  <a:outerShdw blurRad="190500" dist="63500" dir="5400000" algn="t"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424927" y="3243160"/>
                  <a:ext cx="651151" cy="757736"/>
                  <a:chOff x="4424927" y="3243160"/>
                  <a:chExt cx="651151" cy="757736"/>
                </a:xfrm>
              </p:grpSpPr>
              <p:grpSp>
                <p:nvGrpSpPr>
                  <p:cNvPr id="5" name="Group 4"/>
                  <p:cNvGrpSpPr/>
                  <p:nvPr/>
                </p:nvGrpSpPr>
                <p:grpSpPr>
                  <a:xfrm>
                    <a:off x="4424927" y="3243160"/>
                    <a:ext cx="651151" cy="757736"/>
                    <a:chOff x="4665126" y="3954640"/>
                    <a:chExt cx="651151" cy="757736"/>
                  </a:xfrm>
                </p:grpSpPr>
                <p:grpSp>
                  <p:nvGrpSpPr>
                    <p:cNvPr id="51" name="Group 50"/>
                    <p:cNvGrpSpPr/>
                    <p:nvPr/>
                  </p:nvGrpSpPr>
                  <p:grpSpPr>
                    <a:xfrm>
                      <a:off x="4665126" y="3954640"/>
                      <a:ext cx="651151" cy="757736"/>
                      <a:chOff x="2349643" y="2054226"/>
                      <a:chExt cx="651151" cy="757736"/>
                    </a:xfrm>
                    <a:solidFill>
                      <a:schemeClr val="accent3">
                        <a:lumMod val="75000"/>
                      </a:schemeClr>
                    </a:solidFill>
                    <a:effectLst>
                      <a:outerShdw dist="38100" dir="2700000" algn="tl" rotWithShape="0">
                        <a:schemeClr val="accent3">
                          <a:lumMod val="50000"/>
                          <a:alpha val="15000"/>
                        </a:schemeClr>
                      </a:outerShdw>
                    </a:effectLst>
                  </p:grpSpPr>
                  <p:sp>
                    <p:nvSpPr>
                      <p:cNvPr id="52" name="Freeform 16"/>
                      <p:cNvSpPr>
                        <a:spLocks/>
                      </p:cNvSpPr>
                      <p:nvPr/>
                    </p:nvSpPr>
                    <p:spPr bwMode="auto">
                      <a:xfrm>
                        <a:off x="2360709" y="2054226"/>
                        <a:ext cx="629019" cy="211421"/>
                      </a:xfrm>
                      <a:custGeom>
                        <a:avLst/>
                        <a:gdLst>
                          <a:gd name="T0" fmla="*/ 457 w 457"/>
                          <a:gd name="T1" fmla="*/ 77 h 154"/>
                          <a:gd name="T2" fmla="*/ 395 w 457"/>
                          <a:gd name="T3" fmla="*/ 130 h 154"/>
                          <a:gd name="T4" fmla="*/ 382 w 457"/>
                          <a:gd name="T5" fmla="*/ 134 h 154"/>
                          <a:gd name="T6" fmla="*/ 368 w 457"/>
                          <a:gd name="T7" fmla="*/ 138 h 154"/>
                          <a:gd name="T8" fmla="*/ 228 w 457"/>
                          <a:gd name="T9" fmla="*/ 154 h 154"/>
                          <a:gd name="T10" fmla="*/ 89 w 457"/>
                          <a:gd name="T11" fmla="*/ 138 h 154"/>
                          <a:gd name="T12" fmla="*/ 75 w 457"/>
                          <a:gd name="T13" fmla="*/ 134 h 154"/>
                          <a:gd name="T14" fmla="*/ 62 w 457"/>
                          <a:gd name="T15" fmla="*/ 130 h 154"/>
                          <a:gd name="T16" fmla="*/ 0 w 457"/>
                          <a:gd name="T17" fmla="*/ 77 h 154"/>
                          <a:gd name="T18" fmla="*/ 228 w 457"/>
                          <a:gd name="T19" fmla="*/ 0 h 154"/>
                          <a:gd name="T20" fmla="*/ 457 w 457"/>
                          <a:gd name="T21" fmla="*/ 7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7" h="154">
                            <a:moveTo>
                              <a:pt x="457" y="77"/>
                            </a:moveTo>
                            <a:cubicBezTo>
                              <a:pt x="457" y="96"/>
                              <a:pt x="435" y="115"/>
                              <a:pt x="395" y="130"/>
                            </a:cubicBezTo>
                            <a:cubicBezTo>
                              <a:pt x="391" y="131"/>
                              <a:pt x="387" y="133"/>
                              <a:pt x="382" y="134"/>
                            </a:cubicBezTo>
                            <a:cubicBezTo>
                              <a:pt x="378" y="135"/>
                              <a:pt x="373" y="137"/>
                              <a:pt x="368" y="138"/>
                            </a:cubicBezTo>
                            <a:cubicBezTo>
                              <a:pt x="331" y="148"/>
                              <a:pt x="283" y="154"/>
                              <a:pt x="228" y="154"/>
                            </a:cubicBezTo>
                            <a:cubicBezTo>
                              <a:pt x="174" y="154"/>
                              <a:pt x="126" y="148"/>
                              <a:pt x="89" y="138"/>
                            </a:cubicBezTo>
                            <a:cubicBezTo>
                              <a:pt x="84" y="137"/>
                              <a:pt x="79" y="135"/>
                              <a:pt x="75" y="134"/>
                            </a:cubicBezTo>
                            <a:cubicBezTo>
                              <a:pt x="70" y="133"/>
                              <a:pt x="66" y="131"/>
                              <a:pt x="62" y="130"/>
                            </a:cubicBezTo>
                            <a:cubicBezTo>
                              <a:pt x="22" y="115"/>
                              <a:pt x="0" y="96"/>
                              <a:pt x="0" y="77"/>
                            </a:cubicBezTo>
                            <a:cubicBezTo>
                              <a:pt x="0" y="40"/>
                              <a:pt x="92" y="0"/>
                              <a:pt x="228" y="0"/>
                            </a:cubicBezTo>
                            <a:cubicBezTo>
                              <a:pt x="365" y="0"/>
                              <a:pt x="457" y="40"/>
                              <a:pt x="457" y="77"/>
                            </a:cubicBezTo>
                            <a:close/>
                          </a:path>
                        </a:pathLst>
                      </a:custGeom>
                      <a:solidFill>
                        <a:schemeClr val="accent3">
                          <a:lumMod val="20000"/>
                          <a:lumOff val="8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53" name="Freeform 15"/>
                      <p:cNvSpPr>
                        <a:spLocks/>
                      </p:cNvSpPr>
                      <p:nvPr/>
                    </p:nvSpPr>
                    <p:spPr bwMode="auto">
                      <a:xfrm>
                        <a:off x="2349643" y="2192843"/>
                        <a:ext cx="651151" cy="262674"/>
                      </a:xfrm>
                      <a:custGeom>
                        <a:avLst/>
                        <a:gdLst>
                          <a:gd name="T0" fmla="*/ 473 w 473"/>
                          <a:gd name="T1" fmla="*/ 0 h 191"/>
                          <a:gd name="T2" fmla="*/ 473 w 473"/>
                          <a:gd name="T3" fmla="*/ 106 h 191"/>
                          <a:gd name="T4" fmla="*/ 414 w 473"/>
                          <a:gd name="T5" fmla="*/ 162 h 191"/>
                          <a:gd name="T6" fmla="*/ 403 w 473"/>
                          <a:gd name="T7" fmla="*/ 167 h 191"/>
                          <a:gd name="T8" fmla="*/ 390 w 473"/>
                          <a:gd name="T9" fmla="*/ 171 h 191"/>
                          <a:gd name="T10" fmla="*/ 390 w 473"/>
                          <a:gd name="T11" fmla="*/ 171 h 191"/>
                          <a:gd name="T12" fmla="*/ 236 w 473"/>
                          <a:gd name="T13" fmla="*/ 191 h 191"/>
                          <a:gd name="T14" fmla="*/ 83 w 473"/>
                          <a:gd name="T15" fmla="*/ 171 h 191"/>
                          <a:gd name="T16" fmla="*/ 83 w 473"/>
                          <a:gd name="T17" fmla="*/ 171 h 191"/>
                          <a:gd name="T18" fmla="*/ 70 w 473"/>
                          <a:gd name="T19" fmla="*/ 167 h 191"/>
                          <a:gd name="T20" fmla="*/ 59 w 473"/>
                          <a:gd name="T21" fmla="*/ 162 h 191"/>
                          <a:gd name="T22" fmla="*/ 59 w 473"/>
                          <a:gd name="T23" fmla="*/ 162 h 191"/>
                          <a:gd name="T24" fmla="*/ 0 w 473"/>
                          <a:gd name="T25" fmla="*/ 106 h 191"/>
                          <a:gd name="T26" fmla="*/ 0 w 473"/>
                          <a:gd name="T27" fmla="*/ 1 h 191"/>
                          <a:gd name="T28" fmla="*/ 48 w 473"/>
                          <a:gd name="T29" fmla="*/ 37 h 191"/>
                          <a:gd name="T30" fmla="*/ 59 w 473"/>
                          <a:gd name="T31" fmla="*/ 41 h 191"/>
                          <a:gd name="T32" fmla="*/ 70 w 473"/>
                          <a:gd name="T33" fmla="*/ 45 h 191"/>
                          <a:gd name="T34" fmla="*/ 236 w 473"/>
                          <a:gd name="T35" fmla="*/ 69 h 191"/>
                          <a:gd name="T36" fmla="*/ 403 w 473"/>
                          <a:gd name="T37" fmla="*/ 45 h 191"/>
                          <a:gd name="T38" fmla="*/ 414 w 473"/>
                          <a:gd name="T39" fmla="*/ 41 h 191"/>
                          <a:gd name="T40" fmla="*/ 424 w 473"/>
                          <a:gd name="T41" fmla="*/ 37 h 191"/>
                          <a:gd name="T42" fmla="*/ 473 w 473"/>
                          <a:gd name="T43"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3" h="191">
                            <a:moveTo>
                              <a:pt x="473" y="0"/>
                            </a:moveTo>
                            <a:cubicBezTo>
                              <a:pt x="473" y="106"/>
                              <a:pt x="473" y="106"/>
                              <a:pt x="473" y="106"/>
                            </a:cubicBezTo>
                            <a:cubicBezTo>
                              <a:pt x="473" y="128"/>
                              <a:pt x="451" y="147"/>
                              <a:pt x="414" y="162"/>
                            </a:cubicBezTo>
                            <a:cubicBezTo>
                              <a:pt x="411" y="164"/>
                              <a:pt x="407" y="165"/>
                              <a:pt x="403" y="167"/>
                            </a:cubicBezTo>
                            <a:cubicBezTo>
                              <a:pt x="399" y="168"/>
                              <a:pt x="394" y="169"/>
                              <a:pt x="390" y="171"/>
                            </a:cubicBezTo>
                            <a:cubicBezTo>
                              <a:pt x="390" y="171"/>
                              <a:pt x="390" y="171"/>
                              <a:pt x="390" y="171"/>
                            </a:cubicBezTo>
                            <a:cubicBezTo>
                              <a:pt x="349" y="183"/>
                              <a:pt x="295" y="191"/>
                              <a:pt x="236" y="191"/>
                            </a:cubicBezTo>
                            <a:cubicBezTo>
                              <a:pt x="178" y="191"/>
                              <a:pt x="124" y="183"/>
                              <a:pt x="83" y="171"/>
                            </a:cubicBezTo>
                            <a:cubicBezTo>
                              <a:pt x="83" y="171"/>
                              <a:pt x="83" y="171"/>
                              <a:pt x="83" y="171"/>
                            </a:cubicBezTo>
                            <a:cubicBezTo>
                              <a:pt x="78" y="169"/>
                              <a:pt x="74" y="168"/>
                              <a:pt x="70" y="167"/>
                            </a:cubicBezTo>
                            <a:cubicBezTo>
                              <a:pt x="66" y="165"/>
                              <a:pt x="62" y="164"/>
                              <a:pt x="59" y="162"/>
                            </a:cubicBezTo>
                            <a:cubicBezTo>
                              <a:pt x="59" y="162"/>
                              <a:pt x="59" y="162"/>
                              <a:pt x="59" y="162"/>
                            </a:cubicBezTo>
                            <a:cubicBezTo>
                              <a:pt x="22" y="147"/>
                              <a:pt x="0" y="128"/>
                              <a:pt x="0" y="106"/>
                            </a:cubicBezTo>
                            <a:cubicBezTo>
                              <a:pt x="0" y="1"/>
                              <a:pt x="0" y="1"/>
                              <a:pt x="0" y="1"/>
                            </a:cubicBezTo>
                            <a:cubicBezTo>
                              <a:pt x="9" y="14"/>
                              <a:pt x="26" y="26"/>
                              <a:pt x="48" y="37"/>
                            </a:cubicBezTo>
                            <a:cubicBezTo>
                              <a:pt x="52" y="38"/>
                              <a:pt x="55" y="40"/>
                              <a:pt x="59" y="41"/>
                            </a:cubicBezTo>
                            <a:cubicBezTo>
                              <a:pt x="63" y="43"/>
                              <a:pt x="66" y="44"/>
                              <a:pt x="70" y="45"/>
                            </a:cubicBezTo>
                            <a:cubicBezTo>
                              <a:pt x="114" y="60"/>
                              <a:pt x="172" y="69"/>
                              <a:pt x="236" y="69"/>
                            </a:cubicBezTo>
                            <a:cubicBezTo>
                              <a:pt x="301" y="69"/>
                              <a:pt x="359" y="60"/>
                              <a:pt x="403" y="45"/>
                            </a:cubicBezTo>
                            <a:cubicBezTo>
                              <a:pt x="406" y="44"/>
                              <a:pt x="410" y="43"/>
                              <a:pt x="414" y="41"/>
                            </a:cubicBezTo>
                            <a:cubicBezTo>
                              <a:pt x="417" y="40"/>
                              <a:pt x="421" y="38"/>
                              <a:pt x="424" y="37"/>
                            </a:cubicBezTo>
                            <a:cubicBezTo>
                              <a:pt x="447" y="26"/>
                              <a:pt x="464" y="14"/>
                              <a:pt x="473" y="0"/>
                            </a:cubicBezTo>
                            <a:close/>
                          </a:path>
                        </a:pathLst>
                      </a:cu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54" name="Freeform 14"/>
                      <p:cNvSpPr>
                        <a:spLocks/>
                      </p:cNvSpPr>
                      <p:nvPr/>
                    </p:nvSpPr>
                    <p:spPr bwMode="auto">
                      <a:xfrm>
                        <a:off x="2349643" y="2390868"/>
                        <a:ext cx="651151" cy="244036"/>
                      </a:xfrm>
                      <a:custGeom>
                        <a:avLst/>
                        <a:gdLst>
                          <a:gd name="T0" fmla="*/ 473 w 473"/>
                          <a:gd name="T1" fmla="*/ 0 h 177"/>
                          <a:gd name="T2" fmla="*/ 473 w 473"/>
                          <a:gd name="T3" fmla="*/ 92 h 177"/>
                          <a:gd name="T4" fmla="*/ 236 w 473"/>
                          <a:gd name="T5" fmla="*/ 177 h 177"/>
                          <a:gd name="T6" fmla="*/ 0 w 473"/>
                          <a:gd name="T7" fmla="*/ 92 h 177"/>
                          <a:gd name="T8" fmla="*/ 0 w 473"/>
                          <a:gd name="T9" fmla="*/ 0 h 177"/>
                          <a:gd name="T10" fmla="*/ 39 w 473"/>
                          <a:gd name="T11" fmla="*/ 27 h 177"/>
                          <a:gd name="T12" fmla="*/ 39 w 473"/>
                          <a:gd name="T13" fmla="*/ 27 h 177"/>
                          <a:gd name="T14" fmla="*/ 48 w 473"/>
                          <a:gd name="T15" fmla="*/ 31 h 177"/>
                          <a:gd name="T16" fmla="*/ 59 w 473"/>
                          <a:gd name="T17" fmla="*/ 35 h 177"/>
                          <a:gd name="T18" fmla="*/ 64 w 473"/>
                          <a:gd name="T19" fmla="*/ 37 h 177"/>
                          <a:gd name="T20" fmla="*/ 236 w 473"/>
                          <a:gd name="T21" fmla="*/ 63 h 177"/>
                          <a:gd name="T22" fmla="*/ 409 w 473"/>
                          <a:gd name="T23" fmla="*/ 37 h 177"/>
                          <a:gd name="T24" fmla="*/ 414 w 473"/>
                          <a:gd name="T25" fmla="*/ 35 h 177"/>
                          <a:gd name="T26" fmla="*/ 424 w 473"/>
                          <a:gd name="T27" fmla="*/ 31 h 177"/>
                          <a:gd name="T28" fmla="*/ 434 w 473"/>
                          <a:gd name="T29" fmla="*/ 27 h 177"/>
                          <a:gd name="T30" fmla="*/ 434 w 473"/>
                          <a:gd name="T31" fmla="*/ 27 h 177"/>
                          <a:gd name="T32" fmla="*/ 473 w 473"/>
                          <a:gd name="T3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3" h="177">
                            <a:moveTo>
                              <a:pt x="473" y="0"/>
                            </a:moveTo>
                            <a:cubicBezTo>
                              <a:pt x="473" y="92"/>
                              <a:pt x="473" y="92"/>
                              <a:pt x="473" y="92"/>
                            </a:cubicBezTo>
                            <a:cubicBezTo>
                              <a:pt x="473" y="139"/>
                              <a:pt x="367" y="177"/>
                              <a:pt x="236" y="177"/>
                            </a:cubicBezTo>
                            <a:cubicBezTo>
                              <a:pt x="106" y="177"/>
                              <a:pt x="0" y="139"/>
                              <a:pt x="0" y="92"/>
                            </a:cubicBezTo>
                            <a:cubicBezTo>
                              <a:pt x="0" y="0"/>
                              <a:pt x="0" y="0"/>
                              <a:pt x="0" y="0"/>
                            </a:cubicBezTo>
                            <a:cubicBezTo>
                              <a:pt x="8" y="9"/>
                              <a:pt x="20" y="18"/>
                              <a:pt x="39" y="27"/>
                            </a:cubicBezTo>
                            <a:cubicBezTo>
                              <a:pt x="39" y="27"/>
                              <a:pt x="39" y="27"/>
                              <a:pt x="39" y="27"/>
                            </a:cubicBezTo>
                            <a:cubicBezTo>
                              <a:pt x="42" y="28"/>
                              <a:pt x="45" y="30"/>
                              <a:pt x="48" y="31"/>
                            </a:cubicBezTo>
                            <a:cubicBezTo>
                              <a:pt x="52" y="33"/>
                              <a:pt x="55" y="34"/>
                              <a:pt x="59" y="35"/>
                            </a:cubicBezTo>
                            <a:cubicBezTo>
                              <a:pt x="60" y="36"/>
                              <a:pt x="62" y="37"/>
                              <a:pt x="64" y="37"/>
                            </a:cubicBezTo>
                            <a:cubicBezTo>
                              <a:pt x="110" y="54"/>
                              <a:pt x="171" y="63"/>
                              <a:pt x="236" y="63"/>
                            </a:cubicBezTo>
                            <a:cubicBezTo>
                              <a:pt x="301" y="63"/>
                              <a:pt x="363" y="54"/>
                              <a:pt x="409" y="37"/>
                            </a:cubicBezTo>
                            <a:cubicBezTo>
                              <a:pt x="411" y="37"/>
                              <a:pt x="413" y="36"/>
                              <a:pt x="414" y="35"/>
                            </a:cubicBezTo>
                            <a:cubicBezTo>
                              <a:pt x="418" y="34"/>
                              <a:pt x="421" y="33"/>
                              <a:pt x="424" y="31"/>
                            </a:cubicBezTo>
                            <a:cubicBezTo>
                              <a:pt x="428" y="30"/>
                              <a:pt x="431" y="28"/>
                              <a:pt x="434" y="27"/>
                            </a:cubicBezTo>
                            <a:cubicBezTo>
                              <a:pt x="434" y="27"/>
                              <a:pt x="434" y="27"/>
                              <a:pt x="434" y="27"/>
                            </a:cubicBezTo>
                            <a:cubicBezTo>
                              <a:pt x="452" y="18"/>
                              <a:pt x="465" y="9"/>
                              <a:pt x="473" y="0"/>
                            </a:cubicBezTo>
                            <a:close/>
                          </a:path>
                        </a:pathLst>
                      </a:cu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sp>
                    <p:nvSpPr>
                      <p:cNvPr id="55" name="Freeform 13"/>
                      <p:cNvSpPr>
                        <a:spLocks/>
                      </p:cNvSpPr>
                      <p:nvPr/>
                    </p:nvSpPr>
                    <p:spPr bwMode="auto">
                      <a:xfrm>
                        <a:off x="2349643" y="2568508"/>
                        <a:ext cx="651151" cy="243454"/>
                      </a:xfrm>
                      <a:custGeom>
                        <a:avLst/>
                        <a:gdLst>
                          <a:gd name="T0" fmla="*/ 473 w 473"/>
                          <a:gd name="T1" fmla="*/ 0 h 177"/>
                          <a:gd name="T2" fmla="*/ 473 w 473"/>
                          <a:gd name="T3" fmla="*/ 92 h 177"/>
                          <a:gd name="T4" fmla="*/ 236 w 473"/>
                          <a:gd name="T5" fmla="*/ 177 h 177"/>
                          <a:gd name="T6" fmla="*/ 0 w 473"/>
                          <a:gd name="T7" fmla="*/ 92 h 177"/>
                          <a:gd name="T8" fmla="*/ 0 w 473"/>
                          <a:gd name="T9" fmla="*/ 0 h 177"/>
                          <a:gd name="T10" fmla="*/ 64 w 473"/>
                          <a:gd name="T11" fmla="*/ 38 h 177"/>
                          <a:gd name="T12" fmla="*/ 236 w 473"/>
                          <a:gd name="T13" fmla="*/ 64 h 177"/>
                          <a:gd name="T14" fmla="*/ 409 w 473"/>
                          <a:gd name="T15" fmla="*/ 38 h 177"/>
                          <a:gd name="T16" fmla="*/ 473 w 473"/>
                          <a:gd name="T17"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 h="177">
                            <a:moveTo>
                              <a:pt x="473" y="0"/>
                            </a:moveTo>
                            <a:cubicBezTo>
                              <a:pt x="473" y="92"/>
                              <a:pt x="473" y="92"/>
                              <a:pt x="473" y="92"/>
                            </a:cubicBezTo>
                            <a:cubicBezTo>
                              <a:pt x="473" y="139"/>
                              <a:pt x="367" y="177"/>
                              <a:pt x="236" y="177"/>
                            </a:cubicBezTo>
                            <a:cubicBezTo>
                              <a:pt x="106" y="177"/>
                              <a:pt x="0" y="139"/>
                              <a:pt x="0" y="92"/>
                            </a:cubicBezTo>
                            <a:cubicBezTo>
                              <a:pt x="0" y="0"/>
                              <a:pt x="0" y="0"/>
                              <a:pt x="0" y="0"/>
                            </a:cubicBezTo>
                            <a:cubicBezTo>
                              <a:pt x="11" y="13"/>
                              <a:pt x="31" y="26"/>
                              <a:pt x="64" y="38"/>
                            </a:cubicBezTo>
                            <a:cubicBezTo>
                              <a:pt x="110" y="55"/>
                              <a:pt x="171" y="64"/>
                              <a:pt x="236" y="64"/>
                            </a:cubicBezTo>
                            <a:cubicBezTo>
                              <a:pt x="301" y="64"/>
                              <a:pt x="363" y="55"/>
                              <a:pt x="409" y="38"/>
                            </a:cubicBezTo>
                            <a:cubicBezTo>
                              <a:pt x="442" y="26"/>
                              <a:pt x="461" y="13"/>
                              <a:pt x="473" y="0"/>
                            </a:cubicBezTo>
                            <a:close/>
                          </a:path>
                        </a:pathLst>
                      </a:custGeom>
                      <a:solidFill>
                        <a:schemeClr val="accent3">
                          <a:lumMod val="60000"/>
                          <a:lumOff val="40000"/>
                        </a:schemeClr>
                      </a:solidFill>
                      <a:ln w="19050">
                        <a:noFill/>
                        <a:round/>
                        <a:headEnd/>
                        <a:tailEnd/>
                      </a:ln>
                      <a:effectLst/>
                      <a:extLst/>
                    </p:spPr>
                    <p:txBody>
                      <a:bodyPr wrap="none" lIns="0" tIns="0" rIns="0" bIns="0" rtlCol="0" anchor="ctr"/>
                      <a:lstStyle/>
                      <a:p>
                        <a:pPr algn="ctr" defTabSz="685663"/>
                        <a:endParaRPr lang="en-US">
                          <a:solidFill>
                            <a:srgbClr val="FFFFFF"/>
                          </a:solidFill>
                        </a:endParaRPr>
                      </a:p>
                    </p:txBody>
                  </p:sp>
                </p:grpSp>
                <p:sp>
                  <p:nvSpPr>
                    <p:cNvPr id="88" name="Freeform 30"/>
                    <p:cNvSpPr>
                      <a:spLocks/>
                    </p:cNvSpPr>
                    <p:nvPr/>
                  </p:nvSpPr>
                  <p:spPr bwMode="auto">
                    <a:xfrm>
                      <a:off x="4948105" y="3954640"/>
                      <a:ext cx="357106" cy="198241"/>
                    </a:xfrm>
                    <a:custGeom>
                      <a:avLst/>
                      <a:gdLst>
                        <a:gd name="T0" fmla="*/ 72 w 110"/>
                        <a:gd name="T1" fmla="*/ 59 h 61"/>
                        <a:gd name="T2" fmla="*/ 78 w 110"/>
                        <a:gd name="T3" fmla="*/ 57 h 61"/>
                        <a:gd name="T4" fmla="*/ 83 w 110"/>
                        <a:gd name="T5" fmla="*/ 55 h 61"/>
                        <a:gd name="T6" fmla="*/ 110 w 110"/>
                        <a:gd name="T7" fmla="*/ 33 h 61"/>
                        <a:gd name="T8" fmla="*/ 11 w 110"/>
                        <a:gd name="T9" fmla="*/ 0 h 61"/>
                        <a:gd name="T10" fmla="*/ 0 w 110"/>
                        <a:gd name="T11" fmla="*/ 0 h 61"/>
                        <a:gd name="T12" fmla="*/ 61 w 110"/>
                        <a:gd name="T13" fmla="*/ 61 h 61"/>
                        <a:gd name="T14" fmla="*/ 72 w 110"/>
                        <a:gd name="T15" fmla="*/ 5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61">
                          <a:moveTo>
                            <a:pt x="72" y="59"/>
                          </a:moveTo>
                          <a:cubicBezTo>
                            <a:pt x="74" y="58"/>
                            <a:pt x="76" y="58"/>
                            <a:pt x="78" y="57"/>
                          </a:cubicBezTo>
                          <a:cubicBezTo>
                            <a:pt x="80" y="57"/>
                            <a:pt x="82" y="56"/>
                            <a:pt x="83" y="55"/>
                          </a:cubicBezTo>
                          <a:cubicBezTo>
                            <a:pt x="101" y="49"/>
                            <a:pt x="110" y="41"/>
                            <a:pt x="110" y="33"/>
                          </a:cubicBezTo>
                          <a:cubicBezTo>
                            <a:pt x="110" y="17"/>
                            <a:pt x="70" y="0"/>
                            <a:pt x="11" y="0"/>
                          </a:cubicBezTo>
                          <a:cubicBezTo>
                            <a:pt x="7" y="0"/>
                            <a:pt x="3" y="0"/>
                            <a:pt x="0" y="0"/>
                          </a:cubicBezTo>
                          <a:cubicBezTo>
                            <a:pt x="61" y="61"/>
                            <a:pt x="61" y="61"/>
                            <a:pt x="61" y="61"/>
                          </a:cubicBezTo>
                          <a:cubicBezTo>
                            <a:pt x="65" y="61"/>
                            <a:pt x="68" y="60"/>
                            <a:pt x="72" y="59"/>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p>
                  </p:txBody>
                </p:sp>
              </p:grpSp>
              <p:cxnSp>
                <p:nvCxnSpPr>
                  <p:cNvPr id="10" name="Straight Connector 9"/>
                  <p:cNvCxnSpPr/>
                  <p:nvPr/>
                </p:nvCxnSpPr>
                <p:spPr>
                  <a:xfrm>
                    <a:off x="5028919" y="3434539"/>
                    <a:ext cx="0" cy="127057"/>
                  </a:xfrm>
                  <a:prstGeom prst="line">
                    <a:avLst/>
                  </a:prstGeom>
                  <a:ln w="19050">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5028919" y="3620032"/>
                    <a:ext cx="0" cy="127057"/>
                  </a:xfrm>
                  <a:prstGeom prst="line">
                    <a:avLst/>
                  </a:prstGeom>
                  <a:ln w="19050">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5028919" y="3798607"/>
                    <a:ext cx="0" cy="127057"/>
                  </a:xfrm>
                  <a:prstGeom prst="line">
                    <a:avLst/>
                  </a:prstGeom>
                  <a:ln w="19050">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134" name="Rectangle 133"/>
              <p:cNvSpPr/>
              <p:nvPr/>
            </p:nvSpPr>
            <p:spPr>
              <a:xfrm>
                <a:off x="3798503" y="2113898"/>
                <a:ext cx="1710447" cy="762308"/>
              </a:xfrm>
              <a:prstGeom prst="rect">
                <a:avLst/>
              </a:prstGeom>
              <a:noFill/>
              <a:effectLst/>
            </p:spPr>
            <p:txBody>
              <a:bodyPr wrap="none" lIns="137124" tIns="73133" rIns="137124" bIns="73133" anchor="ctr" anchorCtr="0">
                <a:spAutoFit/>
              </a:bodyPr>
              <a:lstStyle/>
              <a:p>
                <a:pPr algn="ctr"/>
                <a:r>
                  <a:rPr lang="en-US" sz="2000" dirty="0">
                    <a:solidFill>
                      <a:schemeClr val="accent1"/>
                    </a:solidFill>
                  </a:rPr>
                  <a:t>12000+</a:t>
                </a:r>
              </a:p>
            </p:txBody>
          </p:sp>
          <p:cxnSp>
            <p:nvCxnSpPr>
              <p:cNvPr id="67" name="Straight Connector 66"/>
              <p:cNvCxnSpPr/>
              <p:nvPr/>
            </p:nvCxnSpPr>
            <p:spPr>
              <a:xfrm>
                <a:off x="3757341" y="2865468"/>
                <a:ext cx="2052384" cy="0"/>
              </a:xfrm>
              <a:prstGeom prst="line">
                <a:avLst/>
              </a:prstGeom>
              <a:ln w="381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6494621" y="2978900"/>
                <a:ext cx="2049518" cy="227632"/>
              </a:xfrm>
              <a:prstGeom prst="rect">
                <a:avLst/>
              </a:prstGeom>
              <a:noFill/>
            </p:spPr>
            <p:txBody>
              <a:bodyPr wrap="square" lIns="0" tIns="0" rIns="0" bIns="0" rtlCol="0">
                <a:noAutofit/>
              </a:bodyPr>
              <a:lstStyle/>
              <a:p>
                <a:pPr algn="ctr">
                  <a:lnSpc>
                    <a:spcPct val="90000"/>
                  </a:lnSpc>
                </a:pPr>
                <a:r>
                  <a:rPr lang="en-US" dirty="0">
                    <a:solidFill>
                      <a:schemeClr val="accent5">
                        <a:lumMod val="75000"/>
                      </a:schemeClr>
                    </a:solidFill>
                  </a:rPr>
                  <a:t>NSX</a:t>
                </a:r>
              </a:p>
            </p:txBody>
          </p:sp>
          <p:grpSp>
            <p:nvGrpSpPr>
              <p:cNvPr id="11" name="Group 10"/>
              <p:cNvGrpSpPr/>
              <p:nvPr/>
            </p:nvGrpSpPr>
            <p:grpSpPr>
              <a:xfrm>
                <a:off x="6783306" y="3485492"/>
                <a:ext cx="1431032" cy="1595746"/>
                <a:chOff x="6642747" y="2896097"/>
                <a:chExt cx="1431404" cy="1596161"/>
              </a:xfrm>
            </p:grpSpPr>
            <p:sp>
              <p:nvSpPr>
                <p:cNvPr id="63" name="Oval 62"/>
                <p:cNvSpPr/>
                <p:nvPr/>
              </p:nvSpPr>
              <p:spPr>
                <a:xfrm>
                  <a:off x="6642747" y="2896097"/>
                  <a:ext cx="1431404" cy="1596161"/>
                </a:xfrm>
                <a:prstGeom prst="ellipse">
                  <a:avLst/>
                </a:prstGeom>
                <a:gradFill flip="none" rotWithShape="1">
                  <a:gsLst>
                    <a:gs pos="65000">
                      <a:srgbClr val="CEDB29"/>
                    </a:gs>
                    <a:gs pos="0">
                      <a:schemeClr val="accent5"/>
                    </a:gs>
                  </a:gsLst>
                  <a:lin ang="16200000" scaled="1"/>
                  <a:tileRect/>
                </a:gradFill>
                <a:ln>
                  <a:noFill/>
                </a:ln>
                <a:effectLst>
                  <a:outerShdw blurRad="190500" dist="63500" dir="5400000" algn="t"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56" name="Group 55"/>
                <p:cNvGrpSpPr/>
                <p:nvPr/>
              </p:nvGrpSpPr>
              <p:grpSpPr>
                <a:xfrm>
                  <a:off x="7003842" y="3224282"/>
                  <a:ext cx="750344" cy="794950"/>
                  <a:chOff x="6818030" y="2851424"/>
                  <a:chExt cx="750344" cy="794950"/>
                </a:xfrm>
                <a:solidFill>
                  <a:schemeClr val="accent5">
                    <a:lumMod val="20000"/>
                    <a:lumOff val="80000"/>
                  </a:schemeClr>
                </a:solidFill>
                <a:effectLst>
                  <a:outerShdw dist="38100" dir="2700000" algn="tl" rotWithShape="0">
                    <a:schemeClr val="accent3">
                      <a:lumMod val="50000"/>
                      <a:alpha val="15000"/>
                    </a:schemeClr>
                  </a:outerShdw>
                </a:effectLst>
              </p:grpSpPr>
              <p:sp>
                <p:nvSpPr>
                  <p:cNvPr id="57" name="Freeform 12"/>
                  <p:cNvSpPr>
                    <a:spLocks/>
                  </p:cNvSpPr>
                  <p:nvPr/>
                </p:nvSpPr>
                <p:spPr bwMode="auto">
                  <a:xfrm>
                    <a:off x="6818030" y="2851424"/>
                    <a:ext cx="707947" cy="380531"/>
                  </a:xfrm>
                  <a:custGeom>
                    <a:avLst/>
                    <a:gdLst>
                      <a:gd name="T0" fmla="*/ 711 w 725"/>
                      <a:gd name="T1" fmla="*/ 82 h 390"/>
                      <a:gd name="T2" fmla="*/ 254 w 725"/>
                      <a:gd name="T3" fmla="*/ 82 h 390"/>
                      <a:gd name="T4" fmla="*/ 254 w 725"/>
                      <a:gd name="T5" fmla="*/ 0 h 390"/>
                      <a:gd name="T6" fmla="*/ 2 w 725"/>
                      <a:gd name="T7" fmla="*/ 192 h 390"/>
                      <a:gd name="T8" fmla="*/ 0 w 725"/>
                      <a:gd name="T9" fmla="*/ 195 h 390"/>
                      <a:gd name="T10" fmla="*/ 2 w 725"/>
                      <a:gd name="T11" fmla="*/ 198 h 390"/>
                      <a:gd name="T12" fmla="*/ 254 w 725"/>
                      <a:gd name="T13" fmla="*/ 390 h 390"/>
                      <a:gd name="T14" fmla="*/ 254 w 725"/>
                      <a:gd name="T15" fmla="*/ 303 h 390"/>
                      <a:gd name="T16" fmla="*/ 711 w 725"/>
                      <a:gd name="T17" fmla="*/ 303 h 390"/>
                      <a:gd name="T18" fmla="*/ 725 w 725"/>
                      <a:gd name="T19" fmla="*/ 289 h 390"/>
                      <a:gd name="T20" fmla="*/ 725 w 725"/>
                      <a:gd name="T21" fmla="*/ 96 h 390"/>
                      <a:gd name="T22" fmla="*/ 711 w 725"/>
                      <a:gd name="T23" fmla="*/ 8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5" h="390">
                        <a:moveTo>
                          <a:pt x="711" y="82"/>
                        </a:moveTo>
                        <a:cubicBezTo>
                          <a:pt x="254" y="82"/>
                          <a:pt x="254" y="82"/>
                          <a:pt x="254" y="82"/>
                        </a:cubicBezTo>
                        <a:cubicBezTo>
                          <a:pt x="254" y="0"/>
                          <a:pt x="254" y="0"/>
                          <a:pt x="254" y="0"/>
                        </a:cubicBezTo>
                        <a:cubicBezTo>
                          <a:pt x="2" y="192"/>
                          <a:pt x="2" y="192"/>
                          <a:pt x="2" y="192"/>
                        </a:cubicBezTo>
                        <a:cubicBezTo>
                          <a:pt x="0" y="193"/>
                          <a:pt x="0" y="195"/>
                          <a:pt x="0" y="195"/>
                        </a:cubicBezTo>
                        <a:cubicBezTo>
                          <a:pt x="0" y="195"/>
                          <a:pt x="0" y="196"/>
                          <a:pt x="2" y="198"/>
                        </a:cubicBezTo>
                        <a:cubicBezTo>
                          <a:pt x="254" y="390"/>
                          <a:pt x="254" y="390"/>
                          <a:pt x="254" y="390"/>
                        </a:cubicBezTo>
                        <a:cubicBezTo>
                          <a:pt x="254" y="303"/>
                          <a:pt x="254" y="303"/>
                          <a:pt x="254" y="303"/>
                        </a:cubicBezTo>
                        <a:cubicBezTo>
                          <a:pt x="711" y="303"/>
                          <a:pt x="711" y="303"/>
                          <a:pt x="711" y="303"/>
                        </a:cubicBezTo>
                        <a:cubicBezTo>
                          <a:pt x="718" y="303"/>
                          <a:pt x="725" y="297"/>
                          <a:pt x="725" y="289"/>
                        </a:cubicBezTo>
                        <a:cubicBezTo>
                          <a:pt x="725" y="96"/>
                          <a:pt x="725" y="96"/>
                          <a:pt x="725" y="96"/>
                        </a:cubicBezTo>
                        <a:cubicBezTo>
                          <a:pt x="725" y="88"/>
                          <a:pt x="718" y="82"/>
                          <a:pt x="711" y="82"/>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856" tIns="60928" rIns="121856" bIns="60928" numCol="1" anchor="t" anchorCtr="0" compatLnSpc="1">
                    <a:prstTxWarp prst="textNoShape">
                      <a:avLst/>
                    </a:prstTxWarp>
                  </a:bodyPr>
                  <a:lstStyle/>
                  <a:p>
                    <a:pPr algn="ctr" defTabSz="912884">
                      <a:lnSpc>
                        <a:spcPct val="85000"/>
                      </a:lnSpc>
                    </a:pPr>
                    <a:endParaRPr lang="en-US" sz="1866">
                      <a:solidFill>
                        <a:srgbClr val="717074"/>
                      </a:solidFill>
                    </a:endParaRPr>
                  </a:p>
                </p:txBody>
              </p:sp>
              <p:sp>
                <p:nvSpPr>
                  <p:cNvPr id="58" name="Freeform 13"/>
                  <p:cNvSpPr>
                    <a:spLocks/>
                  </p:cNvSpPr>
                  <p:nvPr/>
                </p:nvSpPr>
                <p:spPr bwMode="auto">
                  <a:xfrm>
                    <a:off x="6860427" y="3265844"/>
                    <a:ext cx="707947" cy="380530"/>
                  </a:xfrm>
                  <a:custGeom>
                    <a:avLst/>
                    <a:gdLst>
                      <a:gd name="T0" fmla="*/ 722 w 725"/>
                      <a:gd name="T1" fmla="*/ 199 h 390"/>
                      <a:gd name="T2" fmla="*/ 725 w 725"/>
                      <a:gd name="T3" fmla="*/ 195 h 390"/>
                      <a:gd name="T4" fmla="*/ 722 w 725"/>
                      <a:gd name="T5" fmla="*/ 192 h 390"/>
                      <a:gd name="T6" fmla="*/ 470 w 725"/>
                      <a:gd name="T7" fmla="*/ 0 h 390"/>
                      <a:gd name="T8" fmla="*/ 470 w 725"/>
                      <a:gd name="T9" fmla="*/ 87 h 390"/>
                      <a:gd name="T10" fmla="*/ 14 w 725"/>
                      <a:gd name="T11" fmla="*/ 87 h 390"/>
                      <a:gd name="T12" fmla="*/ 0 w 725"/>
                      <a:gd name="T13" fmla="*/ 101 h 390"/>
                      <a:gd name="T14" fmla="*/ 0 w 725"/>
                      <a:gd name="T15" fmla="*/ 295 h 390"/>
                      <a:gd name="T16" fmla="*/ 14 w 725"/>
                      <a:gd name="T17" fmla="*/ 309 h 390"/>
                      <a:gd name="T18" fmla="*/ 470 w 725"/>
                      <a:gd name="T19" fmla="*/ 309 h 390"/>
                      <a:gd name="T20" fmla="*/ 470 w 725"/>
                      <a:gd name="T21" fmla="*/ 390 h 390"/>
                      <a:gd name="T22" fmla="*/ 722 w 725"/>
                      <a:gd name="T23" fmla="*/ 19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5" h="390">
                        <a:moveTo>
                          <a:pt x="722" y="199"/>
                        </a:moveTo>
                        <a:cubicBezTo>
                          <a:pt x="724" y="197"/>
                          <a:pt x="725" y="196"/>
                          <a:pt x="725" y="195"/>
                        </a:cubicBezTo>
                        <a:cubicBezTo>
                          <a:pt x="725" y="195"/>
                          <a:pt x="724" y="194"/>
                          <a:pt x="722" y="192"/>
                        </a:cubicBezTo>
                        <a:cubicBezTo>
                          <a:pt x="470" y="0"/>
                          <a:pt x="470" y="0"/>
                          <a:pt x="470" y="0"/>
                        </a:cubicBezTo>
                        <a:cubicBezTo>
                          <a:pt x="470" y="87"/>
                          <a:pt x="470" y="87"/>
                          <a:pt x="470" y="87"/>
                        </a:cubicBezTo>
                        <a:cubicBezTo>
                          <a:pt x="14" y="87"/>
                          <a:pt x="14" y="87"/>
                          <a:pt x="14" y="87"/>
                        </a:cubicBezTo>
                        <a:cubicBezTo>
                          <a:pt x="6" y="87"/>
                          <a:pt x="0" y="93"/>
                          <a:pt x="0" y="101"/>
                        </a:cubicBezTo>
                        <a:cubicBezTo>
                          <a:pt x="0" y="295"/>
                          <a:pt x="0" y="295"/>
                          <a:pt x="0" y="295"/>
                        </a:cubicBezTo>
                        <a:cubicBezTo>
                          <a:pt x="0" y="302"/>
                          <a:pt x="6" y="309"/>
                          <a:pt x="14" y="309"/>
                        </a:cubicBezTo>
                        <a:cubicBezTo>
                          <a:pt x="470" y="309"/>
                          <a:pt x="470" y="309"/>
                          <a:pt x="470" y="309"/>
                        </a:cubicBezTo>
                        <a:cubicBezTo>
                          <a:pt x="470" y="390"/>
                          <a:pt x="470" y="390"/>
                          <a:pt x="470" y="390"/>
                        </a:cubicBezTo>
                        <a:lnTo>
                          <a:pt x="722" y="199"/>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856" tIns="60928" rIns="121856" bIns="60928" numCol="1" anchor="t" anchorCtr="0" compatLnSpc="1">
                    <a:prstTxWarp prst="textNoShape">
                      <a:avLst/>
                    </a:prstTxWarp>
                  </a:bodyPr>
                  <a:lstStyle/>
                  <a:p>
                    <a:pPr algn="ctr" defTabSz="912884">
                      <a:lnSpc>
                        <a:spcPct val="85000"/>
                      </a:lnSpc>
                    </a:pPr>
                    <a:endParaRPr lang="en-US" sz="1866">
                      <a:solidFill>
                        <a:srgbClr val="717074"/>
                      </a:solidFill>
                    </a:endParaRPr>
                  </a:p>
                </p:txBody>
              </p:sp>
            </p:grpSp>
          </p:grpSp>
          <p:sp>
            <p:nvSpPr>
              <p:cNvPr id="135" name="Rectangle 134"/>
              <p:cNvSpPr/>
              <p:nvPr/>
            </p:nvSpPr>
            <p:spPr>
              <a:xfrm>
                <a:off x="6666335" y="1990377"/>
                <a:ext cx="1446467" cy="1009352"/>
              </a:xfrm>
              <a:prstGeom prst="rect">
                <a:avLst/>
              </a:prstGeom>
              <a:noFill/>
              <a:effectLst/>
            </p:spPr>
            <p:txBody>
              <a:bodyPr wrap="none" lIns="137124" tIns="73133" rIns="137124" bIns="73133" anchor="ctr" anchorCtr="0">
                <a:spAutoFit/>
              </a:bodyPr>
              <a:lstStyle/>
              <a:p>
                <a:pPr algn="ctr"/>
                <a:r>
                  <a:rPr lang="en-US" sz="2000" dirty="0">
                    <a:solidFill>
                      <a:schemeClr val="accent5">
                        <a:lumMod val="75000"/>
                      </a:schemeClr>
                    </a:solidFill>
                  </a:rPr>
                  <a:t>2000+</a:t>
                </a:r>
              </a:p>
            </p:txBody>
          </p:sp>
          <p:cxnSp>
            <p:nvCxnSpPr>
              <p:cNvPr id="68" name="Straight Connector 67"/>
              <p:cNvCxnSpPr/>
              <p:nvPr/>
            </p:nvCxnSpPr>
            <p:spPr>
              <a:xfrm>
                <a:off x="6493187" y="2865469"/>
                <a:ext cx="2052384" cy="0"/>
              </a:xfrm>
              <a:prstGeom prst="line">
                <a:avLst/>
              </a:prstGeom>
              <a:ln w="38100">
                <a:solidFill>
                  <a:schemeClr val="accent5">
                    <a:lumMod val="75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9230466" y="2978900"/>
                <a:ext cx="2049518" cy="227632"/>
              </a:xfrm>
              <a:prstGeom prst="rect">
                <a:avLst/>
              </a:prstGeom>
              <a:noFill/>
            </p:spPr>
            <p:txBody>
              <a:bodyPr wrap="square" lIns="0" tIns="0" rIns="0" bIns="0" rtlCol="0">
                <a:noAutofit/>
              </a:bodyPr>
              <a:lstStyle/>
              <a:p>
                <a:pPr algn="ctr">
                  <a:lnSpc>
                    <a:spcPct val="90000"/>
                  </a:lnSpc>
                </a:pPr>
                <a:r>
                  <a:rPr lang="en-US" dirty="0">
                    <a:solidFill>
                      <a:schemeClr val="accent4"/>
                    </a:solidFill>
                  </a:rPr>
                  <a:t>vRealize Suite</a:t>
                </a:r>
              </a:p>
            </p:txBody>
          </p:sp>
          <p:grpSp>
            <p:nvGrpSpPr>
              <p:cNvPr id="12" name="Group 11"/>
              <p:cNvGrpSpPr/>
              <p:nvPr/>
            </p:nvGrpSpPr>
            <p:grpSpPr>
              <a:xfrm>
                <a:off x="9519151" y="3485492"/>
                <a:ext cx="1431031" cy="1595746"/>
                <a:chOff x="9268128" y="2896097"/>
                <a:chExt cx="1431403" cy="1596161"/>
              </a:xfrm>
            </p:grpSpPr>
            <p:sp>
              <p:nvSpPr>
                <p:cNvPr id="64" name="Oval 63"/>
                <p:cNvSpPr/>
                <p:nvPr/>
              </p:nvSpPr>
              <p:spPr>
                <a:xfrm>
                  <a:off x="9268128" y="2896097"/>
                  <a:ext cx="1431403" cy="1596161"/>
                </a:xfrm>
                <a:prstGeom prst="ellipse">
                  <a:avLst/>
                </a:prstGeom>
                <a:gradFill flip="none" rotWithShape="1">
                  <a:gsLst>
                    <a:gs pos="65000">
                      <a:srgbClr val="78BE48"/>
                    </a:gs>
                    <a:gs pos="0">
                      <a:schemeClr val="accent4"/>
                    </a:gs>
                  </a:gsLst>
                  <a:lin ang="16200000" scaled="1"/>
                  <a:tileRect/>
                </a:gradFill>
                <a:ln>
                  <a:noFill/>
                </a:ln>
                <a:effectLst>
                  <a:outerShdw blurRad="190500" dist="63500" dir="5400000" algn="t"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59" name="Group 9"/>
                <p:cNvGrpSpPr>
                  <a:grpSpLocks noChangeAspect="1"/>
                </p:cNvGrpSpPr>
                <p:nvPr/>
              </p:nvGrpSpPr>
              <p:grpSpPr bwMode="auto">
                <a:xfrm>
                  <a:off x="9474964" y="3250165"/>
                  <a:ext cx="1058864" cy="659274"/>
                  <a:chOff x="3288" y="1816"/>
                  <a:chExt cx="1105" cy="688"/>
                </a:xfrm>
              </p:grpSpPr>
              <p:sp>
                <p:nvSpPr>
                  <p:cNvPr id="61" name="Freeform 10"/>
                  <p:cNvSpPr>
                    <a:spLocks/>
                  </p:cNvSpPr>
                  <p:nvPr/>
                </p:nvSpPr>
                <p:spPr bwMode="auto">
                  <a:xfrm>
                    <a:off x="3288" y="1816"/>
                    <a:ext cx="1105" cy="688"/>
                  </a:xfrm>
                  <a:custGeom>
                    <a:avLst/>
                    <a:gdLst>
                      <a:gd name="T0" fmla="*/ 399 w 465"/>
                      <a:gd name="T1" fmla="*/ 98 h 288"/>
                      <a:gd name="T2" fmla="*/ 302 w 465"/>
                      <a:gd name="T3" fmla="*/ 1 h 288"/>
                      <a:gd name="T4" fmla="*/ 207 w 465"/>
                      <a:gd name="T5" fmla="*/ 67 h 288"/>
                      <a:gd name="T6" fmla="*/ 173 w 465"/>
                      <a:gd name="T7" fmla="*/ 59 h 288"/>
                      <a:gd name="T8" fmla="*/ 87 w 465"/>
                      <a:gd name="T9" fmla="*/ 126 h 288"/>
                      <a:gd name="T10" fmla="*/ 70 w 465"/>
                      <a:gd name="T11" fmla="*/ 124 h 288"/>
                      <a:gd name="T12" fmla="*/ 1 w 465"/>
                      <a:gd name="T13" fmla="*/ 189 h 288"/>
                      <a:gd name="T14" fmla="*/ 67 w 465"/>
                      <a:gd name="T15" fmla="*/ 257 h 288"/>
                      <a:gd name="T16" fmla="*/ 100 w 465"/>
                      <a:gd name="T17" fmla="*/ 250 h 288"/>
                      <a:gd name="T18" fmla="*/ 174 w 465"/>
                      <a:gd name="T19" fmla="*/ 279 h 288"/>
                      <a:gd name="T20" fmla="*/ 238 w 465"/>
                      <a:gd name="T21" fmla="*/ 262 h 288"/>
                      <a:gd name="T22" fmla="*/ 293 w 465"/>
                      <a:gd name="T23" fmla="*/ 288 h 288"/>
                      <a:gd name="T24" fmla="*/ 360 w 465"/>
                      <a:gd name="T25" fmla="*/ 250 h 288"/>
                      <a:gd name="T26" fmla="*/ 391 w 465"/>
                      <a:gd name="T27" fmla="*/ 259 h 288"/>
                      <a:gd name="T28" fmla="*/ 463 w 465"/>
                      <a:gd name="T29" fmla="*/ 181 h 288"/>
                      <a:gd name="T30" fmla="*/ 399 w 465"/>
                      <a:gd name="T31"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5" h="288">
                        <a:moveTo>
                          <a:pt x="399" y="98"/>
                        </a:moveTo>
                        <a:cubicBezTo>
                          <a:pt x="395" y="45"/>
                          <a:pt x="353" y="2"/>
                          <a:pt x="302" y="1"/>
                        </a:cubicBezTo>
                        <a:cubicBezTo>
                          <a:pt x="259" y="0"/>
                          <a:pt x="223" y="28"/>
                          <a:pt x="207" y="67"/>
                        </a:cubicBezTo>
                        <a:cubicBezTo>
                          <a:pt x="196" y="62"/>
                          <a:pt x="185" y="59"/>
                          <a:pt x="173" y="59"/>
                        </a:cubicBezTo>
                        <a:cubicBezTo>
                          <a:pt x="131" y="58"/>
                          <a:pt x="96" y="87"/>
                          <a:pt x="87" y="126"/>
                        </a:cubicBezTo>
                        <a:cubicBezTo>
                          <a:pt x="82" y="125"/>
                          <a:pt x="76" y="124"/>
                          <a:pt x="70" y="124"/>
                        </a:cubicBezTo>
                        <a:cubicBezTo>
                          <a:pt x="33" y="123"/>
                          <a:pt x="2" y="152"/>
                          <a:pt x="1" y="189"/>
                        </a:cubicBezTo>
                        <a:cubicBezTo>
                          <a:pt x="0" y="226"/>
                          <a:pt x="30" y="256"/>
                          <a:pt x="67" y="257"/>
                        </a:cubicBezTo>
                        <a:cubicBezTo>
                          <a:pt x="79" y="257"/>
                          <a:pt x="90" y="255"/>
                          <a:pt x="100" y="250"/>
                        </a:cubicBezTo>
                        <a:cubicBezTo>
                          <a:pt x="116" y="267"/>
                          <a:pt x="143" y="278"/>
                          <a:pt x="174" y="279"/>
                        </a:cubicBezTo>
                        <a:cubicBezTo>
                          <a:pt x="198" y="280"/>
                          <a:pt x="221" y="273"/>
                          <a:pt x="238" y="262"/>
                        </a:cubicBezTo>
                        <a:cubicBezTo>
                          <a:pt x="251" y="278"/>
                          <a:pt x="271" y="287"/>
                          <a:pt x="293" y="288"/>
                        </a:cubicBezTo>
                        <a:cubicBezTo>
                          <a:pt x="321" y="288"/>
                          <a:pt x="346" y="273"/>
                          <a:pt x="360" y="250"/>
                        </a:cubicBezTo>
                        <a:cubicBezTo>
                          <a:pt x="370" y="256"/>
                          <a:pt x="380" y="259"/>
                          <a:pt x="391" y="259"/>
                        </a:cubicBezTo>
                        <a:cubicBezTo>
                          <a:pt x="430" y="260"/>
                          <a:pt x="462" y="225"/>
                          <a:pt x="463" y="181"/>
                        </a:cubicBezTo>
                        <a:cubicBezTo>
                          <a:pt x="465" y="137"/>
                          <a:pt x="436" y="102"/>
                          <a:pt x="399" y="98"/>
                        </a:cubicBezTo>
                        <a:close/>
                      </a:path>
                    </a:pathLst>
                  </a:custGeom>
                  <a:solidFill>
                    <a:schemeClr val="bg1"/>
                  </a:solidFill>
                  <a:ln>
                    <a:noFill/>
                  </a:ln>
                  <a:effectLst>
                    <a:outerShdw dist="38100" dir="2700000" algn="tl" rotWithShape="0">
                      <a:prstClr val="black">
                        <a:alpha val="15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p>
                </p:txBody>
              </p:sp>
              <p:sp>
                <p:nvSpPr>
                  <p:cNvPr id="86" name="Freeform 11"/>
                  <p:cNvSpPr>
                    <a:spLocks noEditPoints="1"/>
                  </p:cNvSpPr>
                  <p:nvPr/>
                </p:nvSpPr>
                <p:spPr bwMode="auto">
                  <a:xfrm>
                    <a:off x="3578" y="2141"/>
                    <a:ext cx="254" cy="253"/>
                  </a:xfrm>
                  <a:custGeom>
                    <a:avLst/>
                    <a:gdLst>
                      <a:gd name="T0" fmla="*/ 98 w 107"/>
                      <a:gd name="T1" fmla="*/ 58 h 106"/>
                      <a:gd name="T2" fmla="*/ 104 w 107"/>
                      <a:gd name="T3" fmla="*/ 50 h 106"/>
                      <a:gd name="T4" fmla="*/ 104 w 107"/>
                      <a:gd name="T5" fmla="*/ 36 h 106"/>
                      <a:gd name="T6" fmla="*/ 103 w 107"/>
                      <a:gd name="T7" fmla="*/ 35 h 106"/>
                      <a:gd name="T8" fmla="*/ 102 w 107"/>
                      <a:gd name="T9" fmla="*/ 34 h 106"/>
                      <a:gd name="T10" fmla="*/ 101 w 107"/>
                      <a:gd name="T11" fmla="*/ 34 h 106"/>
                      <a:gd name="T12" fmla="*/ 94 w 107"/>
                      <a:gd name="T13" fmla="*/ 35 h 106"/>
                      <a:gd name="T14" fmla="*/ 96 w 107"/>
                      <a:gd name="T15" fmla="*/ 25 h 106"/>
                      <a:gd name="T16" fmla="*/ 88 w 107"/>
                      <a:gd name="T17" fmla="*/ 13 h 106"/>
                      <a:gd name="T18" fmla="*/ 87 w 107"/>
                      <a:gd name="T19" fmla="*/ 12 h 106"/>
                      <a:gd name="T20" fmla="*/ 86 w 107"/>
                      <a:gd name="T21" fmla="*/ 12 h 106"/>
                      <a:gd name="T22" fmla="*/ 84 w 107"/>
                      <a:gd name="T23" fmla="*/ 12 h 106"/>
                      <a:gd name="T24" fmla="*/ 74 w 107"/>
                      <a:gd name="T25" fmla="*/ 13 h 106"/>
                      <a:gd name="T26" fmla="*/ 74 w 107"/>
                      <a:gd name="T27" fmla="*/ 4 h 106"/>
                      <a:gd name="T28" fmla="*/ 63 w 107"/>
                      <a:gd name="T29" fmla="*/ 0 h 106"/>
                      <a:gd name="T30" fmla="*/ 61 w 107"/>
                      <a:gd name="T31" fmla="*/ 1 h 106"/>
                      <a:gd name="T32" fmla="*/ 58 w 107"/>
                      <a:gd name="T33" fmla="*/ 9 h 106"/>
                      <a:gd name="T34" fmla="*/ 50 w 107"/>
                      <a:gd name="T35" fmla="*/ 2 h 106"/>
                      <a:gd name="T36" fmla="*/ 49 w 107"/>
                      <a:gd name="T37" fmla="*/ 1 h 106"/>
                      <a:gd name="T38" fmla="*/ 48 w 107"/>
                      <a:gd name="T39" fmla="*/ 0 h 106"/>
                      <a:gd name="T40" fmla="*/ 47 w 107"/>
                      <a:gd name="T41" fmla="*/ 0 h 106"/>
                      <a:gd name="T42" fmla="*/ 37 w 107"/>
                      <a:gd name="T43" fmla="*/ 3 h 106"/>
                      <a:gd name="T44" fmla="*/ 36 w 107"/>
                      <a:gd name="T45" fmla="*/ 12 h 106"/>
                      <a:gd name="T46" fmla="*/ 25 w 107"/>
                      <a:gd name="T47" fmla="*/ 11 h 106"/>
                      <a:gd name="T48" fmla="*/ 23 w 107"/>
                      <a:gd name="T49" fmla="*/ 10 h 106"/>
                      <a:gd name="T50" fmla="*/ 21 w 107"/>
                      <a:gd name="T51" fmla="*/ 10 h 106"/>
                      <a:gd name="T52" fmla="*/ 13 w 107"/>
                      <a:gd name="T53" fmla="*/ 22 h 106"/>
                      <a:gd name="T54" fmla="*/ 14 w 107"/>
                      <a:gd name="T55" fmla="*/ 33 h 106"/>
                      <a:gd name="T56" fmla="*/ 7 w 107"/>
                      <a:gd name="T57" fmla="*/ 30 h 106"/>
                      <a:gd name="T58" fmla="*/ 6 w 107"/>
                      <a:gd name="T59" fmla="*/ 31 h 106"/>
                      <a:gd name="T60" fmla="*/ 5 w 107"/>
                      <a:gd name="T61" fmla="*/ 31 h 106"/>
                      <a:gd name="T62" fmla="*/ 1 w 107"/>
                      <a:gd name="T63" fmla="*/ 43 h 106"/>
                      <a:gd name="T64" fmla="*/ 9 w 107"/>
                      <a:gd name="T65" fmla="*/ 48 h 106"/>
                      <a:gd name="T66" fmla="*/ 3 w 107"/>
                      <a:gd name="T67" fmla="*/ 56 h 106"/>
                      <a:gd name="T68" fmla="*/ 3 w 107"/>
                      <a:gd name="T69" fmla="*/ 71 h 106"/>
                      <a:gd name="T70" fmla="*/ 13 w 107"/>
                      <a:gd name="T71" fmla="*/ 71 h 106"/>
                      <a:gd name="T72" fmla="*/ 11 w 107"/>
                      <a:gd name="T73" fmla="*/ 82 h 106"/>
                      <a:gd name="T74" fmla="*/ 18 w 107"/>
                      <a:gd name="T75" fmla="*/ 94 h 106"/>
                      <a:gd name="T76" fmla="*/ 27 w 107"/>
                      <a:gd name="T77" fmla="*/ 89 h 106"/>
                      <a:gd name="T78" fmla="*/ 31 w 107"/>
                      <a:gd name="T79" fmla="*/ 99 h 106"/>
                      <a:gd name="T80" fmla="*/ 43 w 107"/>
                      <a:gd name="T81" fmla="*/ 105 h 106"/>
                      <a:gd name="T82" fmla="*/ 48 w 107"/>
                      <a:gd name="T83" fmla="*/ 98 h 106"/>
                      <a:gd name="T84" fmla="*/ 57 w 107"/>
                      <a:gd name="T85" fmla="*/ 104 h 106"/>
                      <a:gd name="T86" fmla="*/ 70 w 107"/>
                      <a:gd name="T87" fmla="*/ 104 h 106"/>
                      <a:gd name="T88" fmla="*/ 71 w 107"/>
                      <a:gd name="T89" fmla="*/ 94 h 106"/>
                      <a:gd name="T90" fmla="*/ 82 w 107"/>
                      <a:gd name="T91" fmla="*/ 95 h 106"/>
                      <a:gd name="T92" fmla="*/ 93 w 107"/>
                      <a:gd name="T93" fmla="*/ 89 h 106"/>
                      <a:gd name="T94" fmla="*/ 89 w 107"/>
                      <a:gd name="T95" fmla="*/ 80 h 106"/>
                      <a:gd name="T96" fmla="*/ 99 w 107"/>
                      <a:gd name="T97" fmla="*/ 75 h 106"/>
                      <a:gd name="T98" fmla="*/ 106 w 107"/>
                      <a:gd name="T99" fmla="*/ 64 h 106"/>
                      <a:gd name="T100" fmla="*/ 57 w 107"/>
                      <a:gd name="T101" fmla="*/ 80 h 106"/>
                      <a:gd name="T102" fmla="*/ 51 w 107"/>
                      <a:gd name="T103" fmla="*/ 26 h 106"/>
                      <a:gd name="T104" fmla="*/ 57 w 107"/>
                      <a:gd name="T105"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106">
                        <a:moveTo>
                          <a:pt x="104" y="60"/>
                        </a:moveTo>
                        <a:cubicBezTo>
                          <a:pt x="98" y="58"/>
                          <a:pt x="98" y="58"/>
                          <a:pt x="98" y="58"/>
                        </a:cubicBezTo>
                        <a:cubicBezTo>
                          <a:pt x="98" y="56"/>
                          <a:pt x="98" y="54"/>
                          <a:pt x="98" y="51"/>
                        </a:cubicBezTo>
                        <a:cubicBezTo>
                          <a:pt x="104" y="50"/>
                          <a:pt x="104" y="50"/>
                          <a:pt x="104" y="50"/>
                        </a:cubicBezTo>
                        <a:cubicBezTo>
                          <a:pt x="105" y="49"/>
                          <a:pt x="107" y="48"/>
                          <a:pt x="106" y="46"/>
                        </a:cubicBezTo>
                        <a:cubicBezTo>
                          <a:pt x="104" y="36"/>
                          <a:pt x="104" y="36"/>
                          <a:pt x="104" y="36"/>
                        </a:cubicBezTo>
                        <a:cubicBezTo>
                          <a:pt x="104" y="36"/>
                          <a:pt x="104" y="36"/>
                          <a:pt x="104" y="36"/>
                        </a:cubicBezTo>
                        <a:cubicBezTo>
                          <a:pt x="103" y="35"/>
                          <a:pt x="103" y="35"/>
                          <a:pt x="103" y="35"/>
                        </a:cubicBezTo>
                        <a:cubicBezTo>
                          <a:pt x="103" y="34"/>
                          <a:pt x="103" y="34"/>
                          <a:pt x="103" y="34"/>
                        </a:cubicBezTo>
                        <a:cubicBezTo>
                          <a:pt x="102" y="34"/>
                          <a:pt x="102" y="34"/>
                          <a:pt x="102" y="34"/>
                        </a:cubicBezTo>
                        <a:cubicBezTo>
                          <a:pt x="102" y="34"/>
                          <a:pt x="102" y="34"/>
                          <a:pt x="101" y="34"/>
                        </a:cubicBezTo>
                        <a:cubicBezTo>
                          <a:pt x="101" y="34"/>
                          <a:pt x="101" y="34"/>
                          <a:pt x="101" y="34"/>
                        </a:cubicBezTo>
                        <a:cubicBezTo>
                          <a:pt x="101" y="34"/>
                          <a:pt x="101" y="34"/>
                          <a:pt x="101" y="34"/>
                        </a:cubicBezTo>
                        <a:cubicBezTo>
                          <a:pt x="94" y="35"/>
                          <a:pt x="94" y="35"/>
                          <a:pt x="94" y="35"/>
                        </a:cubicBezTo>
                        <a:cubicBezTo>
                          <a:pt x="93" y="33"/>
                          <a:pt x="92" y="31"/>
                          <a:pt x="91" y="29"/>
                        </a:cubicBezTo>
                        <a:cubicBezTo>
                          <a:pt x="96" y="25"/>
                          <a:pt x="96" y="25"/>
                          <a:pt x="96" y="25"/>
                        </a:cubicBezTo>
                        <a:cubicBezTo>
                          <a:pt x="96" y="24"/>
                          <a:pt x="97" y="22"/>
                          <a:pt x="95" y="21"/>
                        </a:cubicBezTo>
                        <a:cubicBezTo>
                          <a:pt x="88" y="13"/>
                          <a:pt x="88" y="13"/>
                          <a:pt x="88" y="13"/>
                        </a:cubicBezTo>
                        <a:cubicBezTo>
                          <a:pt x="88" y="13"/>
                          <a:pt x="88" y="12"/>
                          <a:pt x="87" y="12"/>
                        </a:cubicBezTo>
                        <a:cubicBezTo>
                          <a:pt x="87" y="12"/>
                          <a:pt x="87" y="12"/>
                          <a:pt x="87" y="12"/>
                        </a:cubicBezTo>
                        <a:cubicBezTo>
                          <a:pt x="87" y="12"/>
                          <a:pt x="87" y="12"/>
                          <a:pt x="86" y="12"/>
                        </a:cubicBezTo>
                        <a:cubicBezTo>
                          <a:pt x="86" y="12"/>
                          <a:pt x="86" y="12"/>
                          <a:pt x="86" y="12"/>
                        </a:cubicBezTo>
                        <a:cubicBezTo>
                          <a:pt x="85" y="12"/>
                          <a:pt x="85" y="12"/>
                          <a:pt x="85" y="12"/>
                        </a:cubicBezTo>
                        <a:cubicBezTo>
                          <a:pt x="85" y="12"/>
                          <a:pt x="85" y="12"/>
                          <a:pt x="84" y="12"/>
                        </a:cubicBezTo>
                        <a:cubicBezTo>
                          <a:pt x="80" y="17"/>
                          <a:pt x="80" y="17"/>
                          <a:pt x="80" y="17"/>
                        </a:cubicBezTo>
                        <a:cubicBezTo>
                          <a:pt x="78" y="16"/>
                          <a:pt x="76" y="15"/>
                          <a:pt x="74" y="13"/>
                        </a:cubicBezTo>
                        <a:cubicBezTo>
                          <a:pt x="76" y="8"/>
                          <a:pt x="76" y="8"/>
                          <a:pt x="76" y="8"/>
                        </a:cubicBezTo>
                        <a:cubicBezTo>
                          <a:pt x="76" y="6"/>
                          <a:pt x="76" y="4"/>
                          <a:pt x="74" y="4"/>
                        </a:cubicBezTo>
                        <a:cubicBezTo>
                          <a:pt x="64" y="1"/>
                          <a:pt x="64" y="1"/>
                          <a:pt x="64" y="1"/>
                        </a:cubicBezTo>
                        <a:cubicBezTo>
                          <a:pt x="64" y="0"/>
                          <a:pt x="63" y="0"/>
                          <a:pt x="63" y="0"/>
                        </a:cubicBezTo>
                        <a:cubicBezTo>
                          <a:pt x="62" y="1"/>
                          <a:pt x="62" y="1"/>
                          <a:pt x="62" y="1"/>
                        </a:cubicBezTo>
                        <a:cubicBezTo>
                          <a:pt x="61" y="1"/>
                          <a:pt x="61" y="1"/>
                          <a:pt x="61" y="1"/>
                        </a:cubicBezTo>
                        <a:cubicBezTo>
                          <a:pt x="61" y="2"/>
                          <a:pt x="60" y="2"/>
                          <a:pt x="60" y="3"/>
                        </a:cubicBezTo>
                        <a:cubicBezTo>
                          <a:pt x="58" y="9"/>
                          <a:pt x="58" y="9"/>
                          <a:pt x="58" y="9"/>
                        </a:cubicBezTo>
                        <a:cubicBezTo>
                          <a:pt x="56" y="8"/>
                          <a:pt x="54" y="8"/>
                          <a:pt x="52" y="8"/>
                        </a:cubicBezTo>
                        <a:cubicBezTo>
                          <a:pt x="50" y="2"/>
                          <a:pt x="50" y="2"/>
                          <a:pt x="50" y="2"/>
                        </a:cubicBezTo>
                        <a:cubicBezTo>
                          <a:pt x="50" y="2"/>
                          <a:pt x="50" y="2"/>
                          <a:pt x="50" y="1"/>
                        </a:cubicBezTo>
                        <a:cubicBezTo>
                          <a:pt x="50" y="1"/>
                          <a:pt x="49" y="1"/>
                          <a:pt x="49" y="1"/>
                        </a:cubicBezTo>
                        <a:cubicBezTo>
                          <a:pt x="49" y="1"/>
                          <a:pt x="49" y="1"/>
                          <a:pt x="49" y="1"/>
                        </a:cubicBezTo>
                        <a:cubicBezTo>
                          <a:pt x="49" y="1"/>
                          <a:pt x="49" y="1"/>
                          <a:pt x="48" y="0"/>
                        </a:cubicBezTo>
                        <a:cubicBezTo>
                          <a:pt x="48" y="0"/>
                          <a:pt x="48" y="0"/>
                          <a:pt x="47" y="0"/>
                        </a:cubicBezTo>
                        <a:cubicBezTo>
                          <a:pt x="47" y="0"/>
                          <a:pt x="47" y="0"/>
                          <a:pt x="47" y="0"/>
                        </a:cubicBezTo>
                        <a:cubicBezTo>
                          <a:pt x="47" y="0"/>
                          <a:pt x="47" y="0"/>
                          <a:pt x="47" y="0"/>
                        </a:cubicBezTo>
                        <a:cubicBezTo>
                          <a:pt x="37" y="3"/>
                          <a:pt x="37" y="3"/>
                          <a:pt x="37" y="3"/>
                        </a:cubicBezTo>
                        <a:cubicBezTo>
                          <a:pt x="35" y="3"/>
                          <a:pt x="34" y="4"/>
                          <a:pt x="34" y="6"/>
                        </a:cubicBezTo>
                        <a:cubicBezTo>
                          <a:pt x="36" y="12"/>
                          <a:pt x="36" y="12"/>
                          <a:pt x="36" y="12"/>
                        </a:cubicBezTo>
                        <a:cubicBezTo>
                          <a:pt x="34" y="13"/>
                          <a:pt x="32" y="14"/>
                          <a:pt x="30" y="15"/>
                        </a:cubicBezTo>
                        <a:cubicBezTo>
                          <a:pt x="25" y="11"/>
                          <a:pt x="25" y="11"/>
                          <a:pt x="25" y="11"/>
                        </a:cubicBezTo>
                        <a:cubicBezTo>
                          <a:pt x="25" y="10"/>
                          <a:pt x="25" y="10"/>
                          <a:pt x="24" y="10"/>
                        </a:cubicBezTo>
                        <a:cubicBezTo>
                          <a:pt x="23" y="10"/>
                          <a:pt x="23" y="10"/>
                          <a:pt x="23" y="10"/>
                        </a:cubicBezTo>
                        <a:cubicBezTo>
                          <a:pt x="22" y="10"/>
                          <a:pt x="22" y="10"/>
                          <a:pt x="22" y="10"/>
                        </a:cubicBezTo>
                        <a:cubicBezTo>
                          <a:pt x="22" y="10"/>
                          <a:pt x="21" y="10"/>
                          <a:pt x="21" y="10"/>
                        </a:cubicBezTo>
                        <a:cubicBezTo>
                          <a:pt x="13" y="17"/>
                          <a:pt x="13" y="17"/>
                          <a:pt x="13" y="17"/>
                        </a:cubicBezTo>
                        <a:cubicBezTo>
                          <a:pt x="12" y="19"/>
                          <a:pt x="12" y="21"/>
                          <a:pt x="13" y="22"/>
                        </a:cubicBezTo>
                        <a:cubicBezTo>
                          <a:pt x="18" y="27"/>
                          <a:pt x="18" y="27"/>
                          <a:pt x="18" y="27"/>
                        </a:cubicBezTo>
                        <a:cubicBezTo>
                          <a:pt x="16" y="28"/>
                          <a:pt x="15" y="30"/>
                          <a:pt x="14" y="33"/>
                        </a:cubicBezTo>
                        <a:cubicBezTo>
                          <a:pt x="8" y="31"/>
                          <a:pt x="8" y="31"/>
                          <a:pt x="8" y="31"/>
                        </a:cubicBezTo>
                        <a:cubicBezTo>
                          <a:pt x="8" y="30"/>
                          <a:pt x="8" y="30"/>
                          <a:pt x="7" y="30"/>
                        </a:cubicBezTo>
                        <a:cubicBezTo>
                          <a:pt x="7" y="31"/>
                          <a:pt x="7" y="31"/>
                          <a:pt x="6" y="31"/>
                        </a:cubicBezTo>
                        <a:cubicBezTo>
                          <a:pt x="6" y="31"/>
                          <a:pt x="6" y="31"/>
                          <a:pt x="6" y="31"/>
                        </a:cubicBezTo>
                        <a:cubicBezTo>
                          <a:pt x="6" y="31"/>
                          <a:pt x="5" y="31"/>
                          <a:pt x="6" y="31"/>
                        </a:cubicBezTo>
                        <a:cubicBezTo>
                          <a:pt x="5" y="31"/>
                          <a:pt x="5" y="31"/>
                          <a:pt x="5" y="31"/>
                        </a:cubicBezTo>
                        <a:cubicBezTo>
                          <a:pt x="5" y="32"/>
                          <a:pt x="5" y="32"/>
                          <a:pt x="5" y="33"/>
                        </a:cubicBezTo>
                        <a:cubicBezTo>
                          <a:pt x="1" y="43"/>
                          <a:pt x="1" y="43"/>
                          <a:pt x="1" y="43"/>
                        </a:cubicBezTo>
                        <a:cubicBezTo>
                          <a:pt x="1" y="44"/>
                          <a:pt x="2" y="46"/>
                          <a:pt x="3" y="46"/>
                        </a:cubicBezTo>
                        <a:cubicBezTo>
                          <a:pt x="9" y="48"/>
                          <a:pt x="9" y="48"/>
                          <a:pt x="9" y="48"/>
                        </a:cubicBezTo>
                        <a:cubicBezTo>
                          <a:pt x="9" y="50"/>
                          <a:pt x="9" y="53"/>
                          <a:pt x="9" y="56"/>
                        </a:cubicBezTo>
                        <a:cubicBezTo>
                          <a:pt x="9" y="56"/>
                          <a:pt x="9" y="56"/>
                          <a:pt x="3" y="56"/>
                        </a:cubicBezTo>
                        <a:cubicBezTo>
                          <a:pt x="1" y="57"/>
                          <a:pt x="0" y="58"/>
                          <a:pt x="1" y="60"/>
                        </a:cubicBezTo>
                        <a:cubicBezTo>
                          <a:pt x="3" y="71"/>
                          <a:pt x="3" y="71"/>
                          <a:pt x="3" y="71"/>
                        </a:cubicBezTo>
                        <a:cubicBezTo>
                          <a:pt x="3" y="72"/>
                          <a:pt x="5" y="73"/>
                          <a:pt x="6" y="73"/>
                        </a:cubicBezTo>
                        <a:cubicBezTo>
                          <a:pt x="13" y="71"/>
                          <a:pt x="13" y="71"/>
                          <a:pt x="13" y="71"/>
                        </a:cubicBezTo>
                        <a:cubicBezTo>
                          <a:pt x="14" y="73"/>
                          <a:pt x="15" y="75"/>
                          <a:pt x="16" y="77"/>
                        </a:cubicBezTo>
                        <a:cubicBezTo>
                          <a:pt x="11" y="82"/>
                          <a:pt x="11" y="82"/>
                          <a:pt x="11" y="82"/>
                        </a:cubicBezTo>
                        <a:cubicBezTo>
                          <a:pt x="10" y="83"/>
                          <a:pt x="10" y="84"/>
                          <a:pt x="11" y="85"/>
                        </a:cubicBezTo>
                        <a:cubicBezTo>
                          <a:pt x="18" y="94"/>
                          <a:pt x="18" y="94"/>
                          <a:pt x="18" y="94"/>
                        </a:cubicBezTo>
                        <a:cubicBezTo>
                          <a:pt x="19" y="95"/>
                          <a:pt x="21" y="94"/>
                          <a:pt x="23" y="94"/>
                        </a:cubicBezTo>
                        <a:cubicBezTo>
                          <a:pt x="27" y="89"/>
                          <a:pt x="27" y="89"/>
                          <a:pt x="27" y="89"/>
                        </a:cubicBezTo>
                        <a:cubicBezTo>
                          <a:pt x="29" y="90"/>
                          <a:pt x="31" y="92"/>
                          <a:pt x="33" y="93"/>
                        </a:cubicBezTo>
                        <a:cubicBezTo>
                          <a:pt x="31" y="99"/>
                          <a:pt x="31" y="99"/>
                          <a:pt x="31" y="99"/>
                        </a:cubicBezTo>
                        <a:cubicBezTo>
                          <a:pt x="30" y="100"/>
                          <a:pt x="31" y="102"/>
                          <a:pt x="33" y="103"/>
                        </a:cubicBezTo>
                        <a:cubicBezTo>
                          <a:pt x="43" y="105"/>
                          <a:pt x="43" y="105"/>
                          <a:pt x="43" y="105"/>
                        </a:cubicBezTo>
                        <a:cubicBezTo>
                          <a:pt x="45" y="106"/>
                          <a:pt x="46" y="105"/>
                          <a:pt x="47" y="104"/>
                        </a:cubicBezTo>
                        <a:cubicBezTo>
                          <a:pt x="48" y="98"/>
                          <a:pt x="48" y="98"/>
                          <a:pt x="48" y="98"/>
                        </a:cubicBezTo>
                        <a:cubicBezTo>
                          <a:pt x="51" y="98"/>
                          <a:pt x="53" y="98"/>
                          <a:pt x="55" y="98"/>
                        </a:cubicBezTo>
                        <a:cubicBezTo>
                          <a:pt x="57" y="104"/>
                          <a:pt x="57" y="104"/>
                          <a:pt x="57" y="104"/>
                        </a:cubicBezTo>
                        <a:cubicBezTo>
                          <a:pt x="57" y="105"/>
                          <a:pt x="58" y="106"/>
                          <a:pt x="60" y="106"/>
                        </a:cubicBezTo>
                        <a:cubicBezTo>
                          <a:pt x="70" y="104"/>
                          <a:pt x="70" y="104"/>
                          <a:pt x="70" y="104"/>
                        </a:cubicBezTo>
                        <a:cubicBezTo>
                          <a:pt x="72" y="104"/>
                          <a:pt x="73" y="102"/>
                          <a:pt x="73" y="101"/>
                        </a:cubicBezTo>
                        <a:cubicBezTo>
                          <a:pt x="71" y="94"/>
                          <a:pt x="71" y="94"/>
                          <a:pt x="71" y="94"/>
                        </a:cubicBezTo>
                        <a:cubicBezTo>
                          <a:pt x="74" y="93"/>
                          <a:pt x="76" y="92"/>
                          <a:pt x="78" y="91"/>
                        </a:cubicBezTo>
                        <a:cubicBezTo>
                          <a:pt x="82" y="95"/>
                          <a:pt x="82" y="95"/>
                          <a:pt x="82" y="95"/>
                        </a:cubicBezTo>
                        <a:cubicBezTo>
                          <a:pt x="83" y="97"/>
                          <a:pt x="84" y="97"/>
                          <a:pt x="85" y="96"/>
                        </a:cubicBezTo>
                        <a:cubicBezTo>
                          <a:pt x="93" y="89"/>
                          <a:pt x="93" y="89"/>
                          <a:pt x="93" y="89"/>
                        </a:cubicBezTo>
                        <a:cubicBezTo>
                          <a:pt x="95" y="87"/>
                          <a:pt x="95" y="86"/>
                          <a:pt x="93" y="85"/>
                        </a:cubicBezTo>
                        <a:cubicBezTo>
                          <a:pt x="89" y="80"/>
                          <a:pt x="89" y="80"/>
                          <a:pt x="89" y="80"/>
                        </a:cubicBezTo>
                        <a:cubicBezTo>
                          <a:pt x="91" y="78"/>
                          <a:pt x="92" y="76"/>
                          <a:pt x="93" y="74"/>
                        </a:cubicBezTo>
                        <a:cubicBezTo>
                          <a:pt x="99" y="75"/>
                          <a:pt x="99" y="75"/>
                          <a:pt x="99" y="75"/>
                        </a:cubicBezTo>
                        <a:cubicBezTo>
                          <a:pt x="101" y="76"/>
                          <a:pt x="101" y="75"/>
                          <a:pt x="102" y="74"/>
                        </a:cubicBezTo>
                        <a:cubicBezTo>
                          <a:pt x="106" y="64"/>
                          <a:pt x="106" y="64"/>
                          <a:pt x="106" y="64"/>
                        </a:cubicBezTo>
                        <a:cubicBezTo>
                          <a:pt x="106" y="62"/>
                          <a:pt x="106" y="61"/>
                          <a:pt x="104" y="60"/>
                        </a:cubicBezTo>
                        <a:close/>
                        <a:moveTo>
                          <a:pt x="57" y="80"/>
                        </a:moveTo>
                        <a:cubicBezTo>
                          <a:pt x="42" y="81"/>
                          <a:pt x="28" y="71"/>
                          <a:pt x="27" y="56"/>
                        </a:cubicBezTo>
                        <a:cubicBezTo>
                          <a:pt x="25" y="41"/>
                          <a:pt x="36" y="28"/>
                          <a:pt x="51" y="26"/>
                        </a:cubicBezTo>
                        <a:cubicBezTo>
                          <a:pt x="66" y="24"/>
                          <a:pt x="79" y="35"/>
                          <a:pt x="80" y="50"/>
                        </a:cubicBezTo>
                        <a:cubicBezTo>
                          <a:pt x="82" y="65"/>
                          <a:pt x="71" y="78"/>
                          <a:pt x="57" y="80"/>
                        </a:cubicBezTo>
                        <a:close/>
                      </a:path>
                    </a:pathLst>
                  </a:custGeom>
                  <a:solidFill>
                    <a:schemeClr val="accent4"/>
                  </a:solidFill>
                  <a:ln>
                    <a:noFill/>
                  </a:ln>
                  <a:effectLst>
                    <a:outerShdw dist="38100" dir="2700000" algn="tl" rotWithShape="0">
                      <a:prstClr val="black">
                        <a:alpha val="16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p>
                </p:txBody>
              </p:sp>
              <p:sp>
                <p:nvSpPr>
                  <p:cNvPr id="87" name="Freeform 12"/>
                  <p:cNvSpPr>
                    <a:spLocks noEditPoints="1"/>
                  </p:cNvSpPr>
                  <p:nvPr/>
                </p:nvSpPr>
                <p:spPr bwMode="auto">
                  <a:xfrm>
                    <a:off x="3813" y="1976"/>
                    <a:ext cx="361" cy="368"/>
                  </a:xfrm>
                  <a:custGeom>
                    <a:avLst/>
                    <a:gdLst>
                      <a:gd name="T0" fmla="*/ 152 w 152"/>
                      <a:gd name="T1" fmla="*/ 77 h 154"/>
                      <a:gd name="T2" fmla="*/ 150 w 152"/>
                      <a:gd name="T3" fmla="*/ 60 h 154"/>
                      <a:gd name="T4" fmla="*/ 149 w 152"/>
                      <a:gd name="T5" fmla="*/ 58 h 154"/>
                      <a:gd name="T6" fmla="*/ 148 w 152"/>
                      <a:gd name="T7" fmla="*/ 58 h 154"/>
                      <a:gd name="T8" fmla="*/ 147 w 152"/>
                      <a:gd name="T9" fmla="*/ 57 h 154"/>
                      <a:gd name="T10" fmla="*/ 137 w 152"/>
                      <a:gd name="T11" fmla="*/ 58 h 154"/>
                      <a:gd name="T12" fmla="*/ 140 w 152"/>
                      <a:gd name="T13" fmla="*/ 43 h 154"/>
                      <a:gd name="T14" fmla="*/ 132 w 152"/>
                      <a:gd name="T15" fmla="*/ 25 h 154"/>
                      <a:gd name="T16" fmla="*/ 130 w 152"/>
                      <a:gd name="T17" fmla="*/ 24 h 154"/>
                      <a:gd name="T18" fmla="*/ 129 w 152"/>
                      <a:gd name="T19" fmla="*/ 23 h 154"/>
                      <a:gd name="T20" fmla="*/ 128 w 152"/>
                      <a:gd name="T21" fmla="*/ 24 h 154"/>
                      <a:gd name="T22" fmla="*/ 119 w 152"/>
                      <a:gd name="T23" fmla="*/ 30 h 154"/>
                      <a:gd name="T24" fmla="*/ 115 w 152"/>
                      <a:gd name="T25" fmla="*/ 15 h 154"/>
                      <a:gd name="T26" fmla="*/ 98 w 152"/>
                      <a:gd name="T27" fmla="*/ 4 h 154"/>
                      <a:gd name="T28" fmla="*/ 96 w 152"/>
                      <a:gd name="T29" fmla="*/ 4 h 154"/>
                      <a:gd name="T30" fmla="*/ 94 w 152"/>
                      <a:gd name="T31" fmla="*/ 5 h 154"/>
                      <a:gd name="T32" fmla="*/ 93 w 152"/>
                      <a:gd name="T33" fmla="*/ 6 h 154"/>
                      <a:gd name="T34" fmla="*/ 80 w 152"/>
                      <a:gd name="T35" fmla="*/ 13 h 154"/>
                      <a:gd name="T36" fmla="*/ 78 w 152"/>
                      <a:gd name="T37" fmla="*/ 2 h 154"/>
                      <a:gd name="T38" fmla="*/ 76 w 152"/>
                      <a:gd name="T39" fmla="*/ 1 h 154"/>
                      <a:gd name="T40" fmla="*/ 75 w 152"/>
                      <a:gd name="T41" fmla="*/ 0 h 154"/>
                      <a:gd name="T42" fmla="*/ 56 w 152"/>
                      <a:gd name="T43" fmla="*/ 7 h 154"/>
                      <a:gd name="T44" fmla="*/ 48 w 152"/>
                      <a:gd name="T45" fmla="*/ 20 h 154"/>
                      <a:gd name="T46" fmla="*/ 41 w 152"/>
                      <a:gd name="T47" fmla="*/ 11 h 154"/>
                      <a:gd name="T48" fmla="*/ 39 w 152"/>
                      <a:gd name="T49" fmla="*/ 11 h 154"/>
                      <a:gd name="T50" fmla="*/ 38 w 152"/>
                      <a:gd name="T51" fmla="*/ 11 h 154"/>
                      <a:gd name="T52" fmla="*/ 24 w 152"/>
                      <a:gd name="T53" fmla="*/ 21 h 154"/>
                      <a:gd name="T54" fmla="*/ 29 w 152"/>
                      <a:gd name="T55" fmla="*/ 34 h 154"/>
                      <a:gd name="T56" fmla="*/ 15 w 152"/>
                      <a:gd name="T57" fmla="*/ 38 h 154"/>
                      <a:gd name="T58" fmla="*/ 11 w 152"/>
                      <a:gd name="T59" fmla="*/ 38 h 154"/>
                      <a:gd name="T60" fmla="*/ 10 w 152"/>
                      <a:gd name="T61" fmla="*/ 39 h 154"/>
                      <a:gd name="T62" fmla="*/ 3 w 152"/>
                      <a:gd name="T63" fmla="*/ 55 h 154"/>
                      <a:gd name="T64" fmla="*/ 14 w 152"/>
                      <a:gd name="T65" fmla="*/ 64 h 154"/>
                      <a:gd name="T66" fmla="*/ 3 w 152"/>
                      <a:gd name="T67" fmla="*/ 75 h 154"/>
                      <a:gd name="T68" fmla="*/ 2 w 152"/>
                      <a:gd name="T69" fmla="*/ 95 h 154"/>
                      <a:gd name="T70" fmla="*/ 15 w 152"/>
                      <a:gd name="T71" fmla="*/ 97 h 154"/>
                      <a:gd name="T72" fmla="*/ 11 w 152"/>
                      <a:gd name="T73" fmla="*/ 111 h 154"/>
                      <a:gd name="T74" fmla="*/ 20 w 152"/>
                      <a:gd name="T75" fmla="*/ 130 h 154"/>
                      <a:gd name="T76" fmla="*/ 33 w 152"/>
                      <a:gd name="T77" fmla="*/ 125 h 154"/>
                      <a:gd name="T78" fmla="*/ 37 w 152"/>
                      <a:gd name="T79" fmla="*/ 139 h 154"/>
                      <a:gd name="T80" fmla="*/ 53 w 152"/>
                      <a:gd name="T81" fmla="*/ 151 h 154"/>
                      <a:gd name="T82" fmla="*/ 62 w 152"/>
                      <a:gd name="T83" fmla="*/ 140 h 154"/>
                      <a:gd name="T84" fmla="*/ 73 w 152"/>
                      <a:gd name="T85" fmla="*/ 151 h 154"/>
                      <a:gd name="T86" fmla="*/ 93 w 152"/>
                      <a:gd name="T87" fmla="*/ 153 h 154"/>
                      <a:gd name="T88" fmla="*/ 95 w 152"/>
                      <a:gd name="T89" fmla="*/ 139 h 154"/>
                      <a:gd name="T90" fmla="*/ 110 w 152"/>
                      <a:gd name="T91" fmla="*/ 143 h 154"/>
                      <a:gd name="T92" fmla="*/ 128 w 152"/>
                      <a:gd name="T93" fmla="*/ 134 h 154"/>
                      <a:gd name="T94" fmla="*/ 123 w 152"/>
                      <a:gd name="T95" fmla="*/ 121 h 154"/>
                      <a:gd name="T96" fmla="*/ 137 w 152"/>
                      <a:gd name="T97" fmla="*/ 116 h 154"/>
                      <a:gd name="T98" fmla="*/ 148 w 152"/>
                      <a:gd name="T99" fmla="*/ 101 h 154"/>
                      <a:gd name="T100" fmla="*/ 138 w 152"/>
                      <a:gd name="T101" fmla="*/ 91 h 154"/>
                      <a:gd name="T102" fmla="*/ 148 w 152"/>
                      <a:gd name="T103" fmla="*/ 81 h 154"/>
                      <a:gd name="T104" fmla="*/ 37 w 152"/>
                      <a:gd name="T105" fmla="*/ 77 h 154"/>
                      <a:gd name="T106" fmla="*/ 114 w 152"/>
                      <a:gd name="T107" fmla="*/ 7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154">
                        <a:moveTo>
                          <a:pt x="148" y="81"/>
                        </a:moveTo>
                        <a:cubicBezTo>
                          <a:pt x="150" y="80"/>
                          <a:pt x="152" y="78"/>
                          <a:pt x="152" y="77"/>
                        </a:cubicBezTo>
                        <a:cubicBezTo>
                          <a:pt x="151" y="68"/>
                          <a:pt x="151" y="64"/>
                          <a:pt x="151" y="62"/>
                        </a:cubicBezTo>
                        <a:cubicBezTo>
                          <a:pt x="150" y="60"/>
                          <a:pt x="150" y="60"/>
                          <a:pt x="150" y="60"/>
                        </a:cubicBezTo>
                        <a:cubicBezTo>
                          <a:pt x="150" y="59"/>
                          <a:pt x="150" y="59"/>
                          <a:pt x="149" y="58"/>
                        </a:cubicBezTo>
                        <a:cubicBezTo>
                          <a:pt x="149" y="58"/>
                          <a:pt x="149" y="58"/>
                          <a:pt x="149" y="58"/>
                        </a:cubicBezTo>
                        <a:cubicBezTo>
                          <a:pt x="148" y="58"/>
                          <a:pt x="148" y="58"/>
                          <a:pt x="148" y="58"/>
                        </a:cubicBezTo>
                        <a:cubicBezTo>
                          <a:pt x="148" y="58"/>
                          <a:pt x="148" y="58"/>
                          <a:pt x="148" y="58"/>
                        </a:cubicBezTo>
                        <a:cubicBezTo>
                          <a:pt x="148" y="57"/>
                          <a:pt x="147" y="57"/>
                          <a:pt x="147" y="57"/>
                        </a:cubicBezTo>
                        <a:cubicBezTo>
                          <a:pt x="147" y="57"/>
                          <a:pt x="147" y="57"/>
                          <a:pt x="147" y="57"/>
                        </a:cubicBezTo>
                        <a:cubicBezTo>
                          <a:pt x="146" y="57"/>
                          <a:pt x="146" y="57"/>
                          <a:pt x="146" y="57"/>
                        </a:cubicBezTo>
                        <a:cubicBezTo>
                          <a:pt x="137" y="58"/>
                          <a:pt x="137" y="58"/>
                          <a:pt x="137" y="58"/>
                        </a:cubicBezTo>
                        <a:cubicBezTo>
                          <a:pt x="136" y="55"/>
                          <a:pt x="134" y="52"/>
                          <a:pt x="133" y="48"/>
                        </a:cubicBezTo>
                        <a:cubicBezTo>
                          <a:pt x="140" y="43"/>
                          <a:pt x="140" y="43"/>
                          <a:pt x="140" y="43"/>
                        </a:cubicBezTo>
                        <a:cubicBezTo>
                          <a:pt x="142" y="42"/>
                          <a:pt x="142" y="39"/>
                          <a:pt x="141" y="38"/>
                        </a:cubicBezTo>
                        <a:cubicBezTo>
                          <a:pt x="132" y="25"/>
                          <a:pt x="132" y="25"/>
                          <a:pt x="132" y="25"/>
                        </a:cubicBezTo>
                        <a:cubicBezTo>
                          <a:pt x="131" y="25"/>
                          <a:pt x="131" y="24"/>
                          <a:pt x="130" y="24"/>
                        </a:cubicBezTo>
                        <a:cubicBezTo>
                          <a:pt x="130" y="24"/>
                          <a:pt x="130" y="24"/>
                          <a:pt x="130" y="24"/>
                        </a:cubicBezTo>
                        <a:cubicBezTo>
                          <a:pt x="130" y="24"/>
                          <a:pt x="130" y="24"/>
                          <a:pt x="129" y="24"/>
                        </a:cubicBezTo>
                        <a:cubicBezTo>
                          <a:pt x="129" y="24"/>
                          <a:pt x="129" y="23"/>
                          <a:pt x="129" y="23"/>
                        </a:cubicBezTo>
                        <a:cubicBezTo>
                          <a:pt x="128" y="23"/>
                          <a:pt x="128" y="24"/>
                          <a:pt x="128" y="24"/>
                        </a:cubicBezTo>
                        <a:cubicBezTo>
                          <a:pt x="128" y="24"/>
                          <a:pt x="128" y="24"/>
                          <a:pt x="128" y="24"/>
                        </a:cubicBezTo>
                        <a:cubicBezTo>
                          <a:pt x="127" y="24"/>
                          <a:pt x="127" y="24"/>
                          <a:pt x="126" y="24"/>
                        </a:cubicBezTo>
                        <a:cubicBezTo>
                          <a:pt x="119" y="30"/>
                          <a:pt x="119" y="30"/>
                          <a:pt x="119" y="30"/>
                        </a:cubicBezTo>
                        <a:cubicBezTo>
                          <a:pt x="117" y="28"/>
                          <a:pt x="114" y="25"/>
                          <a:pt x="111" y="24"/>
                        </a:cubicBezTo>
                        <a:cubicBezTo>
                          <a:pt x="115" y="15"/>
                          <a:pt x="115" y="15"/>
                          <a:pt x="115" y="15"/>
                        </a:cubicBezTo>
                        <a:cubicBezTo>
                          <a:pt x="116" y="14"/>
                          <a:pt x="115" y="11"/>
                          <a:pt x="113" y="10"/>
                        </a:cubicBezTo>
                        <a:cubicBezTo>
                          <a:pt x="98" y="4"/>
                          <a:pt x="98" y="4"/>
                          <a:pt x="98" y="4"/>
                        </a:cubicBezTo>
                        <a:cubicBezTo>
                          <a:pt x="98" y="4"/>
                          <a:pt x="97" y="3"/>
                          <a:pt x="97" y="3"/>
                        </a:cubicBezTo>
                        <a:cubicBezTo>
                          <a:pt x="96" y="3"/>
                          <a:pt x="96" y="4"/>
                          <a:pt x="96" y="4"/>
                        </a:cubicBezTo>
                        <a:cubicBezTo>
                          <a:pt x="95" y="4"/>
                          <a:pt x="95" y="4"/>
                          <a:pt x="95" y="4"/>
                        </a:cubicBezTo>
                        <a:cubicBezTo>
                          <a:pt x="95" y="4"/>
                          <a:pt x="94" y="4"/>
                          <a:pt x="94" y="5"/>
                        </a:cubicBezTo>
                        <a:cubicBezTo>
                          <a:pt x="94" y="5"/>
                          <a:pt x="94" y="5"/>
                          <a:pt x="94" y="5"/>
                        </a:cubicBezTo>
                        <a:cubicBezTo>
                          <a:pt x="93" y="5"/>
                          <a:pt x="93" y="6"/>
                          <a:pt x="93" y="6"/>
                        </a:cubicBezTo>
                        <a:cubicBezTo>
                          <a:pt x="90" y="15"/>
                          <a:pt x="90" y="15"/>
                          <a:pt x="90" y="15"/>
                        </a:cubicBezTo>
                        <a:cubicBezTo>
                          <a:pt x="86" y="14"/>
                          <a:pt x="83" y="13"/>
                          <a:pt x="80" y="13"/>
                        </a:cubicBezTo>
                        <a:cubicBezTo>
                          <a:pt x="79" y="4"/>
                          <a:pt x="79" y="4"/>
                          <a:pt x="79" y="4"/>
                        </a:cubicBezTo>
                        <a:cubicBezTo>
                          <a:pt x="79" y="3"/>
                          <a:pt x="79" y="3"/>
                          <a:pt x="78" y="2"/>
                        </a:cubicBezTo>
                        <a:cubicBezTo>
                          <a:pt x="78" y="2"/>
                          <a:pt x="78" y="1"/>
                          <a:pt x="77" y="1"/>
                        </a:cubicBezTo>
                        <a:cubicBezTo>
                          <a:pt x="77" y="1"/>
                          <a:pt x="76" y="1"/>
                          <a:pt x="76" y="1"/>
                        </a:cubicBezTo>
                        <a:cubicBezTo>
                          <a:pt x="76" y="0"/>
                          <a:pt x="76" y="0"/>
                          <a:pt x="76" y="0"/>
                        </a:cubicBezTo>
                        <a:cubicBezTo>
                          <a:pt x="75" y="0"/>
                          <a:pt x="75" y="0"/>
                          <a:pt x="75" y="0"/>
                        </a:cubicBezTo>
                        <a:cubicBezTo>
                          <a:pt x="59" y="2"/>
                          <a:pt x="59" y="2"/>
                          <a:pt x="59" y="2"/>
                        </a:cubicBezTo>
                        <a:cubicBezTo>
                          <a:pt x="57" y="2"/>
                          <a:pt x="56" y="5"/>
                          <a:pt x="56" y="7"/>
                        </a:cubicBezTo>
                        <a:cubicBezTo>
                          <a:pt x="57" y="16"/>
                          <a:pt x="57" y="16"/>
                          <a:pt x="57" y="16"/>
                        </a:cubicBezTo>
                        <a:cubicBezTo>
                          <a:pt x="54" y="17"/>
                          <a:pt x="50" y="18"/>
                          <a:pt x="48" y="20"/>
                        </a:cubicBezTo>
                        <a:cubicBezTo>
                          <a:pt x="42" y="13"/>
                          <a:pt x="42" y="13"/>
                          <a:pt x="42" y="13"/>
                        </a:cubicBezTo>
                        <a:cubicBezTo>
                          <a:pt x="42" y="12"/>
                          <a:pt x="41" y="11"/>
                          <a:pt x="41" y="11"/>
                        </a:cubicBezTo>
                        <a:cubicBezTo>
                          <a:pt x="41" y="11"/>
                          <a:pt x="41" y="11"/>
                          <a:pt x="40" y="11"/>
                        </a:cubicBezTo>
                        <a:cubicBezTo>
                          <a:pt x="40" y="11"/>
                          <a:pt x="40" y="11"/>
                          <a:pt x="39" y="11"/>
                        </a:cubicBezTo>
                        <a:cubicBezTo>
                          <a:pt x="39" y="11"/>
                          <a:pt x="39" y="11"/>
                          <a:pt x="39" y="11"/>
                        </a:cubicBezTo>
                        <a:cubicBezTo>
                          <a:pt x="38" y="11"/>
                          <a:pt x="38" y="11"/>
                          <a:pt x="38" y="11"/>
                        </a:cubicBezTo>
                        <a:cubicBezTo>
                          <a:pt x="38" y="11"/>
                          <a:pt x="38" y="11"/>
                          <a:pt x="37" y="11"/>
                        </a:cubicBezTo>
                        <a:cubicBezTo>
                          <a:pt x="24" y="21"/>
                          <a:pt x="24" y="21"/>
                          <a:pt x="24" y="21"/>
                        </a:cubicBezTo>
                        <a:cubicBezTo>
                          <a:pt x="22" y="22"/>
                          <a:pt x="22" y="24"/>
                          <a:pt x="23" y="26"/>
                        </a:cubicBezTo>
                        <a:cubicBezTo>
                          <a:pt x="29" y="34"/>
                          <a:pt x="29" y="34"/>
                          <a:pt x="29" y="34"/>
                        </a:cubicBezTo>
                        <a:cubicBezTo>
                          <a:pt x="26" y="37"/>
                          <a:pt x="25" y="39"/>
                          <a:pt x="23" y="42"/>
                        </a:cubicBezTo>
                        <a:cubicBezTo>
                          <a:pt x="15" y="38"/>
                          <a:pt x="15" y="38"/>
                          <a:pt x="15" y="38"/>
                        </a:cubicBezTo>
                        <a:cubicBezTo>
                          <a:pt x="14" y="38"/>
                          <a:pt x="14" y="38"/>
                          <a:pt x="13" y="38"/>
                        </a:cubicBezTo>
                        <a:cubicBezTo>
                          <a:pt x="13" y="38"/>
                          <a:pt x="12" y="38"/>
                          <a:pt x="11" y="38"/>
                        </a:cubicBezTo>
                        <a:cubicBezTo>
                          <a:pt x="11" y="38"/>
                          <a:pt x="11" y="38"/>
                          <a:pt x="11" y="39"/>
                        </a:cubicBezTo>
                        <a:cubicBezTo>
                          <a:pt x="10" y="39"/>
                          <a:pt x="10" y="39"/>
                          <a:pt x="10" y="39"/>
                        </a:cubicBezTo>
                        <a:cubicBezTo>
                          <a:pt x="10" y="39"/>
                          <a:pt x="10" y="40"/>
                          <a:pt x="10" y="40"/>
                        </a:cubicBezTo>
                        <a:cubicBezTo>
                          <a:pt x="3" y="55"/>
                          <a:pt x="3" y="55"/>
                          <a:pt x="3" y="55"/>
                        </a:cubicBezTo>
                        <a:cubicBezTo>
                          <a:pt x="2" y="57"/>
                          <a:pt x="3" y="59"/>
                          <a:pt x="5" y="60"/>
                        </a:cubicBezTo>
                        <a:cubicBezTo>
                          <a:pt x="14" y="64"/>
                          <a:pt x="14" y="64"/>
                          <a:pt x="14" y="64"/>
                        </a:cubicBezTo>
                        <a:cubicBezTo>
                          <a:pt x="13" y="67"/>
                          <a:pt x="12" y="70"/>
                          <a:pt x="12" y="73"/>
                        </a:cubicBezTo>
                        <a:cubicBezTo>
                          <a:pt x="12" y="73"/>
                          <a:pt x="12" y="73"/>
                          <a:pt x="3" y="75"/>
                        </a:cubicBezTo>
                        <a:cubicBezTo>
                          <a:pt x="1" y="75"/>
                          <a:pt x="0" y="77"/>
                          <a:pt x="0" y="79"/>
                        </a:cubicBezTo>
                        <a:cubicBezTo>
                          <a:pt x="2" y="95"/>
                          <a:pt x="2" y="95"/>
                          <a:pt x="2" y="95"/>
                        </a:cubicBezTo>
                        <a:cubicBezTo>
                          <a:pt x="2" y="96"/>
                          <a:pt x="4" y="98"/>
                          <a:pt x="6" y="98"/>
                        </a:cubicBezTo>
                        <a:cubicBezTo>
                          <a:pt x="15" y="97"/>
                          <a:pt x="15" y="97"/>
                          <a:pt x="15" y="97"/>
                        </a:cubicBezTo>
                        <a:cubicBezTo>
                          <a:pt x="16" y="100"/>
                          <a:pt x="18" y="104"/>
                          <a:pt x="19" y="106"/>
                        </a:cubicBezTo>
                        <a:cubicBezTo>
                          <a:pt x="11" y="111"/>
                          <a:pt x="11" y="111"/>
                          <a:pt x="11" y="111"/>
                        </a:cubicBezTo>
                        <a:cubicBezTo>
                          <a:pt x="10" y="113"/>
                          <a:pt x="10" y="115"/>
                          <a:pt x="11" y="117"/>
                        </a:cubicBezTo>
                        <a:cubicBezTo>
                          <a:pt x="20" y="130"/>
                          <a:pt x="20" y="130"/>
                          <a:pt x="20" y="130"/>
                        </a:cubicBezTo>
                        <a:cubicBezTo>
                          <a:pt x="21" y="131"/>
                          <a:pt x="24" y="132"/>
                          <a:pt x="25" y="131"/>
                        </a:cubicBezTo>
                        <a:cubicBezTo>
                          <a:pt x="33" y="125"/>
                          <a:pt x="33" y="125"/>
                          <a:pt x="33" y="125"/>
                        </a:cubicBezTo>
                        <a:cubicBezTo>
                          <a:pt x="35" y="127"/>
                          <a:pt x="38" y="129"/>
                          <a:pt x="41" y="131"/>
                        </a:cubicBezTo>
                        <a:cubicBezTo>
                          <a:pt x="37" y="139"/>
                          <a:pt x="37" y="139"/>
                          <a:pt x="37" y="139"/>
                        </a:cubicBezTo>
                        <a:cubicBezTo>
                          <a:pt x="36" y="141"/>
                          <a:pt x="37" y="144"/>
                          <a:pt x="39" y="144"/>
                        </a:cubicBezTo>
                        <a:cubicBezTo>
                          <a:pt x="53" y="151"/>
                          <a:pt x="53" y="151"/>
                          <a:pt x="53" y="151"/>
                        </a:cubicBezTo>
                        <a:cubicBezTo>
                          <a:pt x="55" y="152"/>
                          <a:pt x="57" y="151"/>
                          <a:pt x="58" y="149"/>
                        </a:cubicBezTo>
                        <a:cubicBezTo>
                          <a:pt x="62" y="140"/>
                          <a:pt x="62" y="140"/>
                          <a:pt x="62" y="140"/>
                        </a:cubicBezTo>
                        <a:cubicBezTo>
                          <a:pt x="65" y="141"/>
                          <a:pt x="68" y="141"/>
                          <a:pt x="72" y="142"/>
                        </a:cubicBezTo>
                        <a:cubicBezTo>
                          <a:pt x="73" y="151"/>
                          <a:pt x="73" y="151"/>
                          <a:pt x="73" y="151"/>
                        </a:cubicBezTo>
                        <a:cubicBezTo>
                          <a:pt x="74" y="153"/>
                          <a:pt x="75" y="154"/>
                          <a:pt x="77" y="154"/>
                        </a:cubicBezTo>
                        <a:cubicBezTo>
                          <a:pt x="93" y="153"/>
                          <a:pt x="93" y="153"/>
                          <a:pt x="93" y="153"/>
                        </a:cubicBezTo>
                        <a:cubicBezTo>
                          <a:pt x="94" y="153"/>
                          <a:pt x="96" y="151"/>
                          <a:pt x="96" y="148"/>
                        </a:cubicBezTo>
                        <a:cubicBezTo>
                          <a:pt x="95" y="139"/>
                          <a:pt x="95" y="139"/>
                          <a:pt x="95" y="139"/>
                        </a:cubicBezTo>
                        <a:cubicBezTo>
                          <a:pt x="98" y="138"/>
                          <a:pt x="101" y="136"/>
                          <a:pt x="104" y="135"/>
                        </a:cubicBezTo>
                        <a:cubicBezTo>
                          <a:pt x="110" y="143"/>
                          <a:pt x="110" y="143"/>
                          <a:pt x="110" y="143"/>
                        </a:cubicBezTo>
                        <a:cubicBezTo>
                          <a:pt x="111" y="144"/>
                          <a:pt x="113" y="144"/>
                          <a:pt x="115" y="143"/>
                        </a:cubicBezTo>
                        <a:cubicBezTo>
                          <a:pt x="128" y="134"/>
                          <a:pt x="128" y="134"/>
                          <a:pt x="128" y="134"/>
                        </a:cubicBezTo>
                        <a:cubicBezTo>
                          <a:pt x="130" y="133"/>
                          <a:pt x="130" y="130"/>
                          <a:pt x="128" y="129"/>
                        </a:cubicBezTo>
                        <a:cubicBezTo>
                          <a:pt x="123" y="121"/>
                          <a:pt x="123" y="121"/>
                          <a:pt x="123" y="121"/>
                        </a:cubicBezTo>
                        <a:cubicBezTo>
                          <a:pt x="125" y="118"/>
                          <a:pt x="127" y="116"/>
                          <a:pt x="129" y="113"/>
                        </a:cubicBezTo>
                        <a:cubicBezTo>
                          <a:pt x="137" y="116"/>
                          <a:pt x="137" y="116"/>
                          <a:pt x="137" y="116"/>
                        </a:cubicBezTo>
                        <a:cubicBezTo>
                          <a:pt x="139" y="117"/>
                          <a:pt x="141" y="116"/>
                          <a:pt x="142" y="115"/>
                        </a:cubicBezTo>
                        <a:cubicBezTo>
                          <a:pt x="148" y="101"/>
                          <a:pt x="148" y="101"/>
                          <a:pt x="148" y="101"/>
                        </a:cubicBezTo>
                        <a:cubicBezTo>
                          <a:pt x="149" y="98"/>
                          <a:pt x="148" y="96"/>
                          <a:pt x="147" y="95"/>
                        </a:cubicBezTo>
                        <a:cubicBezTo>
                          <a:pt x="138" y="91"/>
                          <a:pt x="138" y="91"/>
                          <a:pt x="138" y="91"/>
                        </a:cubicBezTo>
                        <a:cubicBezTo>
                          <a:pt x="139" y="88"/>
                          <a:pt x="139" y="85"/>
                          <a:pt x="139" y="82"/>
                        </a:cubicBezTo>
                        <a:cubicBezTo>
                          <a:pt x="148" y="81"/>
                          <a:pt x="148" y="81"/>
                          <a:pt x="148" y="81"/>
                        </a:cubicBezTo>
                        <a:close/>
                        <a:moveTo>
                          <a:pt x="76" y="116"/>
                        </a:moveTo>
                        <a:cubicBezTo>
                          <a:pt x="54" y="116"/>
                          <a:pt x="37" y="99"/>
                          <a:pt x="37" y="77"/>
                        </a:cubicBezTo>
                        <a:cubicBezTo>
                          <a:pt x="37" y="56"/>
                          <a:pt x="54" y="39"/>
                          <a:pt x="76" y="39"/>
                        </a:cubicBezTo>
                        <a:cubicBezTo>
                          <a:pt x="97" y="39"/>
                          <a:pt x="114" y="56"/>
                          <a:pt x="114" y="77"/>
                        </a:cubicBezTo>
                        <a:cubicBezTo>
                          <a:pt x="114" y="99"/>
                          <a:pt x="97" y="116"/>
                          <a:pt x="76" y="116"/>
                        </a:cubicBezTo>
                        <a:close/>
                      </a:path>
                    </a:pathLst>
                  </a:custGeom>
                  <a:solidFill>
                    <a:schemeClr val="accent4"/>
                  </a:solidFill>
                  <a:ln>
                    <a:noFill/>
                  </a:ln>
                  <a:effectLst>
                    <a:outerShdw dist="38100" dir="2700000" algn="tl" rotWithShape="0">
                      <a:prstClr val="black">
                        <a:alpha val="15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p>
                </p:txBody>
              </p:sp>
            </p:grpSp>
          </p:grpSp>
          <p:sp>
            <p:nvSpPr>
              <p:cNvPr id="136" name="Rectangle 135"/>
              <p:cNvSpPr/>
              <p:nvPr/>
            </p:nvSpPr>
            <p:spPr>
              <a:xfrm>
                <a:off x="9491231" y="2113898"/>
                <a:ext cx="1268372" cy="762308"/>
              </a:xfrm>
              <a:prstGeom prst="rect">
                <a:avLst/>
              </a:prstGeom>
              <a:noFill/>
              <a:effectLst/>
            </p:spPr>
            <p:txBody>
              <a:bodyPr wrap="none" lIns="137124" tIns="73133" rIns="137124" bIns="73133" anchor="ctr" anchorCtr="0">
                <a:spAutoFit/>
              </a:bodyPr>
              <a:lstStyle/>
              <a:p>
                <a:pPr algn="ctr"/>
                <a:r>
                  <a:rPr lang="en-US" sz="2000" dirty="0">
                    <a:solidFill>
                      <a:schemeClr val="accent4"/>
                    </a:solidFill>
                  </a:rPr>
                  <a:t>20k+</a:t>
                </a:r>
              </a:p>
            </p:txBody>
          </p:sp>
          <p:cxnSp>
            <p:nvCxnSpPr>
              <p:cNvPr id="69" name="Straight Connector 68"/>
              <p:cNvCxnSpPr/>
              <p:nvPr/>
            </p:nvCxnSpPr>
            <p:spPr>
              <a:xfrm>
                <a:off x="9229033" y="2865469"/>
                <a:ext cx="2052384" cy="0"/>
              </a:xfrm>
              <a:prstGeom prst="line">
                <a:avLst/>
              </a:prstGeom>
              <a:ln w="381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70" name="Pentagon 8">
              <a:extLst>
                <a:ext uri="{FF2B5EF4-FFF2-40B4-BE49-F238E27FC236}">
                  <a16:creationId xmlns:a16="http://schemas.microsoft.com/office/drawing/2014/main" id="{59D71D65-2E25-5948-996A-22D5E08F14C9}"/>
                </a:ext>
              </a:extLst>
            </p:cNvPr>
            <p:cNvSpPr/>
            <p:nvPr/>
          </p:nvSpPr>
          <p:spPr>
            <a:xfrm>
              <a:off x="365693" y="871281"/>
              <a:ext cx="3576148" cy="1719518"/>
            </a:xfrm>
            <a:prstGeom prst="homePlate">
              <a:avLst>
                <a:gd name="adj" fmla="val 34750"/>
              </a:avLst>
            </a:prstGeom>
            <a:solidFill>
              <a:schemeClr val="accent2">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Right Triangle 73">
              <a:extLst>
                <a:ext uri="{FF2B5EF4-FFF2-40B4-BE49-F238E27FC236}">
                  <a16:creationId xmlns:a16="http://schemas.microsoft.com/office/drawing/2014/main" id="{F685C22A-F4A5-444C-8415-9ED10B290B22}"/>
                </a:ext>
              </a:extLst>
            </p:cNvPr>
            <p:cNvSpPr/>
            <p:nvPr/>
          </p:nvSpPr>
          <p:spPr>
            <a:xfrm flipH="1">
              <a:off x="11159708" y="2203929"/>
              <a:ext cx="496411" cy="386870"/>
            </a:xfrm>
            <a:prstGeom prst="rtTriangle">
              <a:avLst/>
            </a:prstGeom>
            <a:solidFill>
              <a:schemeClr val="accent1"/>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chemeClr val="bg1"/>
                </a:solidFill>
                <a:effectLst/>
                <a:uLnTx/>
                <a:uFillTx/>
              </a:endParaRPr>
            </a:p>
          </p:txBody>
        </p:sp>
      </p:grpSp>
      <p:grpSp>
        <p:nvGrpSpPr>
          <p:cNvPr id="43" name="Group 42">
            <a:extLst>
              <a:ext uri="{FF2B5EF4-FFF2-40B4-BE49-F238E27FC236}">
                <a16:creationId xmlns:a16="http://schemas.microsoft.com/office/drawing/2014/main" id="{54A874AB-7856-654A-8DDE-062DA0256E19}"/>
              </a:ext>
            </a:extLst>
          </p:cNvPr>
          <p:cNvGrpSpPr/>
          <p:nvPr/>
        </p:nvGrpSpPr>
        <p:grpSpPr>
          <a:xfrm>
            <a:off x="339308" y="2742289"/>
            <a:ext cx="11464062" cy="1725095"/>
            <a:chOff x="340201" y="2770705"/>
            <a:chExt cx="11464062" cy="1725095"/>
          </a:xfrm>
        </p:grpSpPr>
        <p:sp>
          <p:nvSpPr>
            <p:cNvPr id="366" name="Rectangle 365">
              <a:extLst>
                <a:ext uri="{FF2B5EF4-FFF2-40B4-BE49-F238E27FC236}">
                  <a16:creationId xmlns:a16="http://schemas.microsoft.com/office/drawing/2014/main" id="{E6D3158F-D11B-844F-A690-E48DB58CFC05}"/>
                </a:ext>
              </a:extLst>
            </p:cNvPr>
            <p:cNvSpPr/>
            <p:nvPr/>
          </p:nvSpPr>
          <p:spPr>
            <a:xfrm>
              <a:off x="3007201" y="2776281"/>
              <a:ext cx="8648918" cy="1719519"/>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8" name="Pentagon 8">
              <a:extLst>
                <a:ext uri="{FF2B5EF4-FFF2-40B4-BE49-F238E27FC236}">
                  <a16:creationId xmlns:a16="http://schemas.microsoft.com/office/drawing/2014/main" id="{6BFF396E-8DFC-044D-B8C0-DAB13D450ECA}"/>
                </a:ext>
              </a:extLst>
            </p:cNvPr>
            <p:cNvSpPr/>
            <p:nvPr/>
          </p:nvSpPr>
          <p:spPr>
            <a:xfrm>
              <a:off x="340201" y="2776281"/>
              <a:ext cx="3576148" cy="1719518"/>
            </a:xfrm>
            <a:prstGeom prst="homePlate">
              <a:avLst>
                <a:gd name="adj" fmla="val 34750"/>
              </a:avLst>
            </a:prstGeom>
            <a:solidFill>
              <a:schemeClr val="accent3">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0" name="Right Triangle 369">
              <a:extLst>
                <a:ext uri="{FF2B5EF4-FFF2-40B4-BE49-F238E27FC236}">
                  <a16:creationId xmlns:a16="http://schemas.microsoft.com/office/drawing/2014/main" id="{C2D898F0-32F9-0949-8768-6FEDFCCB840D}"/>
                </a:ext>
              </a:extLst>
            </p:cNvPr>
            <p:cNvSpPr/>
            <p:nvPr/>
          </p:nvSpPr>
          <p:spPr>
            <a:xfrm flipH="1">
              <a:off x="11160601" y="4105732"/>
              <a:ext cx="496411" cy="386870"/>
            </a:xfrm>
            <a:prstGeom prst="rtTriangle">
              <a:avLst/>
            </a:prstGeom>
            <a:solidFill>
              <a:schemeClr val="accent1"/>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chemeClr val="bg1"/>
                </a:solidFill>
                <a:effectLst/>
                <a:uLnTx/>
                <a:uFillTx/>
              </a:endParaRPr>
            </a:p>
          </p:txBody>
        </p:sp>
        <p:sp>
          <p:nvSpPr>
            <p:cNvPr id="489" name="Rectangle 488">
              <a:extLst>
                <a:ext uri="{FF2B5EF4-FFF2-40B4-BE49-F238E27FC236}">
                  <a16:creationId xmlns:a16="http://schemas.microsoft.com/office/drawing/2014/main" id="{C1FA8775-8EFF-4A46-8AEA-3D4AD17CEB43}"/>
                </a:ext>
              </a:extLst>
            </p:cNvPr>
            <p:cNvSpPr/>
            <p:nvPr/>
          </p:nvSpPr>
          <p:spPr>
            <a:xfrm>
              <a:off x="3827743" y="2770705"/>
              <a:ext cx="3040568" cy="455471"/>
            </a:xfrm>
            <a:prstGeom prst="rect">
              <a:avLst/>
            </a:prstGeom>
            <a:noFill/>
            <a:effectLst/>
          </p:spPr>
          <p:txBody>
            <a:bodyPr wrap="none" lIns="137124" tIns="73133" rIns="137124" bIns="73133" anchor="ctr" anchorCtr="0">
              <a:spAutoFit/>
            </a:bodyPr>
            <a:lstStyle/>
            <a:p>
              <a:pPr algn="ctr"/>
              <a:r>
                <a:rPr lang="en-US" sz="2000" dirty="0">
                  <a:solidFill>
                    <a:schemeClr val="accent3"/>
                  </a:solidFill>
                </a:rPr>
                <a:t>Ready Node OEM Partners</a:t>
              </a:r>
            </a:p>
          </p:txBody>
        </p:sp>
        <p:cxnSp>
          <p:nvCxnSpPr>
            <p:cNvPr id="490" name="Straight Connector 489">
              <a:extLst>
                <a:ext uri="{FF2B5EF4-FFF2-40B4-BE49-F238E27FC236}">
                  <a16:creationId xmlns:a16="http://schemas.microsoft.com/office/drawing/2014/main" id="{F2E52156-9C1F-E34C-AD15-1F8264C9D201}"/>
                </a:ext>
              </a:extLst>
            </p:cNvPr>
            <p:cNvCxnSpPr>
              <a:cxnSpLocks/>
            </p:cNvCxnSpPr>
            <p:nvPr/>
          </p:nvCxnSpPr>
          <p:spPr>
            <a:xfrm>
              <a:off x="3863658" y="3242674"/>
              <a:ext cx="3105350" cy="9265"/>
            </a:xfrm>
            <a:prstGeom prst="line">
              <a:avLst/>
            </a:prstGeom>
            <a:ln w="38100">
              <a:solidFill>
                <a:schemeClr val="accent3"/>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1" name="Rectangle 490">
              <a:extLst>
                <a:ext uri="{FF2B5EF4-FFF2-40B4-BE49-F238E27FC236}">
                  <a16:creationId xmlns:a16="http://schemas.microsoft.com/office/drawing/2014/main" id="{1CFEF053-D425-8141-A502-41733512EFD2}"/>
                </a:ext>
              </a:extLst>
            </p:cNvPr>
            <p:cNvSpPr/>
            <p:nvPr/>
          </p:nvSpPr>
          <p:spPr>
            <a:xfrm>
              <a:off x="7694612" y="2824985"/>
              <a:ext cx="3333084" cy="455471"/>
            </a:xfrm>
            <a:prstGeom prst="rect">
              <a:avLst/>
            </a:prstGeom>
            <a:noFill/>
            <a:effectLst/>
          </p:spPr>
          <p:txBody>
            <a:bodyPr wrap="none" lIns="137124" tIns="73133" rIns="137124" bIns="73133" anchor="ctr" anchorCtr="0">
              <a:spAutoFit/>
            </a:bodyPr>
            <a:lstStyle/>
            <a:p>
              <a:pPr algn="ctr"/>
              <a:r>
                <a:rPr lang="en-US" sz="2000" dirty="0">
                  <a:solidFill>
                    <a:schemeClr val="accent6"/>
                  </a:solidFill>
                </a:rPr>
                <a:t>Technology Partner Programs</a:t>
              </a:r>
            </a:p>
          </p:txBody>
        </p:sp>
        <p:cxnSp>
          <p:nvCxnSpPr>
            <p:cNvPr id="492" name="Straight Connector 491">
              <a:extLst>
                <a:ext uri="{FF2B5EF4-FFF2-40B4-BE49-F238E27FC236}">
                  <a16:creationId xmlns:a16="http://schemas.microsoft.com/office/drawing/2014/main" id="{7DC12691-6CD9-B64F-BF75-209FBC50AD4C}"/>
                </a:ext>
              </a:extLst>
            </p:cNvPr>
            <p:cNvCxnSpPr>
              <a:cxnSpLocks/>
            </p:cNvCxnSpPr>
            <p:nvPr/>
          </p:nvCxnSpPr>
          <p:spPr>
            <a:xfrm>
              <a:off x="7466012" y="3271982"/>
              <a:ext cx="3811842" cy="4618"/>
            </a:xfrm>
            <a:prstGeom prst="line">
              <a:avLst/>
            </a:prstGeom>
            <a:ln w="381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3" name="Rectangle 492">
              <a:extLst>
                <a:ext uri="{FF2B5EF4-FFF2-40B4-BE49-F238E27FC236}">
                  <a16:creationId xmlns:a16="http://schemas.microsoft.com/office/drawing/2014/main" id="{226AF765-9F6C-7B47-887B-2068DFAB6BA3}"/>
                </a:ext>
              </a:extLst>
            </p:cNvPr>
            <p:cNvSpPr/>
            <p:nvPr/>
          </p:nvSpPr>
          <p:spPr>
            <a:xfrm>
              <a:off x="8685212" y="3410875"/>
              <a:ext cx="3119051" cy="886358"/>
            </a:xfrm>
            <a:prstGeom prst="rect">
              <a:avLst/>
            </a:prstGeom>
            <a:noFill/>
            <a:effectLst/>
          </p:spPr>
          <p:txBody>
            <a:bodyPr wrap="none" lIns="137124" tIns="73133" rIns="137124" bIns="73133" anchor="ctr" anchorCtr="0">
              <a:spAutoFit/>
            </a:bodyPr>
            <a:lstStyle/>
            <a:p>
              <a:r>
                <a:rPr lang="en-US" sz="1600" dirty="0" err="1">
                  <a:solidFill>
                    <a:schemeClr val="tx2"/>
                  </a:solidFill>
                </a:rPr>
                <a:t>ReadyLabs</a:t>
              </a:r>
              <a:endParaRPr lang="en-US" sz="1600" dirty="0">
                <a:solidFill>
                  <a:schemeClr val="tx2"/>
                </a:solidFill>
              </a:endParaRPr>
            </a:p>
            <a:p>
              <a:r>
                <a:rPr lang="en-US" sz="1600" dirty="0">
                  <a:solidFill>
                    <a:schemeClr val="tx2"/>
                  </a:solidFill>
                </a:rPr>
                <a:t>Mature HCL Certification</a:t>
              </a:r>
            </a:p>
            <a:p>
              <a:r>
                <a:rPr lang="en-US" sz="1600" dirty="0">
                  <a:solidFill>
                    <a:schemeClr val="tx2"/>
                  </a:solidFill>
                </a:rPr>
                <a:t>VMware Ready SW solutions</a:t>
              </a:r>
            </a:p>
          </p:txBody>
        </p:sp>
        <p:pic>
          <p:nvPicPr>
            <p:cNvPr id="19" name="Picture 18">
              <a:extLst>
                <a:ext uri="{FF2B5EF4-FFF2-40B4-BE49-F238E27FC236}">
                  <a16:creationId xmlns:a16="http://schemas.microsoft.com/office/drawing/2014/main" id="{F25AB75F-2BCB-644D-9E34-9155052401D7}"/>
                </a:ext>
              </a:extLst>
            </p:cNvPr>
            <p:cNvPicPr>
              <a:picLocks noChangeAspect="1"/>
            </p:cNvPicPr>
            <p:nvPr/>
          </p:nvPicPr>
          <p:blipFill rotWithShape="1">
            <a:blip r:embed="rId4"/>
            <a:srcRect l="26417" t="12887" r="26974" b="12499"/>
            <a:stretch/>
          </p:blipFill>
          <p:spPr>
            <a:xfrm>
              <a:off x="7540370" y="3351137"/>
              <a:ext cx="1169105" cy="1056127"/>
            </a:xfrm>
            <a:prstGeom prst="rect">
              <a:avLst/>
            </a:prstGeom>
          </p:spPr>
        </p:pic>
        <p:grpSp>
          <p:nvGrpSpPr>
            <p:cNvPr id="583" name="Group 582">
              <a:extLst>
                <a:ext uri="{FF2B5EF4-FFF2-40B4-BE49-F238E27FC236}">
                  <a16:creationId xmlns:a16="http://schemas.microsoft.com/office/drawing/2014/main" id="{E190E369-D7CF-EC47-BD0E-0B4477908260}"/>
                </a:ext>
              </a:extLst>
            </p:cNvPr>
            <p:cNvGrpSpPr/>
            <p:nvPr/>
          </p:nvGrpSpPr>
          <p:grpSpPr>
            <a:xfrm>
              <a:off x="3941383" y="3294314"/>
              <a:ext cx="2850052" cy="1187009"/>
              <a:chOff x="2894560" y="4585941"/>
              <a:chExt cx="4797527" cy="1301852"/>
            </a:xfrm>
          </p:grpSpPr>
          <p:grpSp>
            <p:nvGrpSpPr>
              <p:cNvPr id="584" name="Group 15">
                <a:extLst>
                  <a:ext uri="{FF2B5EF4-FFF2-40B4-BE49-F238E27FC236}">
                    <a16:creationId xmlns:a16="http://schemas.microsoft.com/office/drawing/2014/main" id="{513AB13C-7123-544F-8B00-83DBD5B7D5DB}"/>
                  </a:ext>
                </a:extLst>
              </p:cNvPr>
              <p:cNvGrpSpPr>
                <a:grpSpLocks noChangeAspect="1"/>
              </p:cNvGrpSpPr>
              <p:nvPr/>
            </p:nvGrpSpPr>
            <p:grpSpPr bwMode="auto">
              <a:xfrm>
                <a:off x="4976689" y="4585941"/>
                <a:ext cx="552954" cy="292027"/>
                <a:chOff x="1804" y="1088"/>
                <a:chExt cx="4070" cy="2148"/>
              </a:xfrm>
              <a:solidFill>
                <a:schemeClr val="tx2"/>
              </a:solidFill>
            </p:grpSpPr>
            <p:sp>
              <p:nvSpPr>
                <p:cNvPr id="670" name="Rectangle 16">
                  <a:extLst>
                    <a:ext uri="{FF2B5EF4-FFF2-40B4-BE49-F238E27FC236}">
                      <a16:creationId xmlns:a16="http://schemas.microsoft.com/office/drawing/2014/main" id="{2D615AF8-B47A-074E-BDC4-9833F9678EDF}"/>
                    </a:ext>
                  </a:extLst>
                </p:cNvPr>
                <p:cNvSpPr>
                  <a:spLocks noChangeArrowheads="1"/>
                </p:cNvSpPr>
                <p:nvPr/>
              </p:nvSpPr>
              <p:spPr bwMode="auto">
                <a:xfrm>
                  <a:off x="2955" y="2516"/>
                  <a:ext cx="180" cy="70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Freeform 17">
                  <a:extLst>
                    <a:ext uri="{FF2B5EF4-FFF2-40B4-BE49-F238E27FC236}">
                      <a16:creationId xmlns:a16="http://schemas.microsoft.com/office/drawing/2014/main" id="{DCA810FE-8781-3948-BD4E-12CAF3740C45}"/>
                    </a:ext>
                  </a:extLst>
                </p:cNvPr>
                <p:cNvSpPr>
                  <a:spLocks/>
                </p:cNvSpPr>
                <p:nvPr/>
              </p:nvSpPr>
              <p:spPr bwMode="auto">
                <a:xfrm>
                  <a:off x="4033" y="2504"/>
                  <a:ext cx="540" cy="732"/>
                </a:xfrm>
                <a:custGeom>
                  <a:avLst/>
                  <a:gdLst>
                    <a:gd name="T0" fmla="*/ 306 w 306"/>
                    <a:gd name="T1" fmla="*/ 122 h 414"/>
                    <a:gd name="T2" fmla="*/ 221 w 306"/>
                    <a:gd name="T3" fmla="*/ 100 h 414"/>
                    <a:gd name="T4" fmla="*/ 110 w 306"/>
                    <a:gd name="T5" fmla="*/ 207 h 414"/>
                    <a:gd name="T6" fmla="*/ 221 w 306"/>
                    <a:gd name="T7" fmla="*/ 314 h 414"/>
                    <a:gd name="T8" fmla="*/ 306 w 306"/>
                    <a:gd name="T9" fmla="*/ 293 h 414"/>
                    <a:gd name="T10" fmla="*/ 306 w 306"/>
                    <a:gd name="T11" fmla="*/ 400 h 414"/>
                    <a:gd name="T12" fmla="*/ 214 w 306"/>
                    <a:gd name="T13" fmla="*/ 414 h 414"/>
                    <a:gd name="T14" fmla="*/ 0 w 306"/>
                    <a:gd name="T15" fmla="*/ 207 h 414"/>
                    <a:gd name="T16" fmla="*/ 214 w 306"/>
                    <a:gd name="T17" fmla="*/ 0 h 414"/>
                    <a:gd name="T18" fmla="*/ 306 w 306"/>
                    <a:gd name="T19" fmla="*/ 14 h 414"/>
                    <a:gd name="T20" fmla="*/ 306 w 306"/>
                    <a:gd name="T21" fmla="*/ 1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414">
                      <a:moveTo>
                        <a:pt x="306" y="122"/>
                      </a:moveTo>
                      <a:cubicBezTo>
                        <a:pt x="302" y="119"/>
                        <a:pt x="269" y="100"/>
                        <a:pt x="221" y="100"/>
                      </a:cubicBezTo>
                      <a:cubicBezTo>
                        <a:pt x="155" y="100"/>
                        <a:pt x="110" y="146"/>
                        <a:pt x="110" y="207"/>
                      </a:cubicBezTo>
                      <a:cubicBezTo>
                        <a:pt x="110" y="267"/>
                        <a:pt x="153" y="314"/>
                        <a:pt x="221" y="314"/>
                      </a:cubicBezTo>
                      <a:cubicBezTo>
                        <a:pt x="268" y="314"/>
                        <a:pt x="301" y="295"/>
                        <a:pt x="306" y="293"/>
                      </a:cubicBezTo>
                      <a:cubicBezTo>
                        <a:pt x="306" y="400"/>
                        <a:pt x="306" y="400"/>
                        <a:pt x="306" y="400"/>
                      </a:cubicBezTo>
                      <a:cubicBezTo>
                        <a:pt x="293" y="404"/>
                        <a:pt x="259" y="414"/>
                        <a:pt x="214" y="414"/>
                      </a:cubicBezTo>
                      <a:cubicBezTo>
                        <a:pt x="100" y="414"/>
                        <a:pt x="0" y="336"/>
                        <a:pt x="0" y="207"/>
                      </a:cubicBezTo>
                      <a:cubicBezTo>
                        <a:pt x="0" y="87"/>
                        <a:pt x="90" y="0"/>
                        <a:pt x="214" y="0"/>
                      </a:cubicBezTo>
                      <a:cubicBezTo>
                        <a:pt x="261" y="0"/>
                        <a:pt x="296" y="11"/>
                        <a:pt x="306" y="14"/>
                      </a:cubicBezTo>
                      <a:lnTo>
                        <a:pt x="306"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Freeform 18">
                  <a:extLst>
                    <a:ext uri="{FF2B5EF4-FFF2-40B4-BE49-F238E27FC236}">
                      <a16:creationId xmlns:a16="http://schemas.microsoft.com/office/drawing/2014/main" id="{6C600B4B-E611-0941-8B27-B8A409965B51}"/>
                    </a:ext>
                  </a:extLst>
                </p:cNvPr>
                <p:cNvSpPr>
                  <a:spLocks/>
                </p:cNvSpPr>
                <p:nvPr/>
              </p:nvSpPr>
              <p:spPr bwMode="auto">
                <a:xfrm>
                  <a:off x="2171" y="2504"/>
                  <a:ext cx="540" cy="732"/>
                </a:xfrm>
                <a:custGeom>
                  <a:avLst/>
                  <a:gdLst>
                    <a:gd name="T0" fmla="*/ 306 w 306"/>
                    <a:gd name="T1" fmla="*/ 122 h 414"/>
                    <a:gd name="T2" fmla="*/ 221 w 306"/>
                    <a:gd name="T3" fmla="*/ 100 h 414"/>
                    <a:gd name="T4" fmla="*/ 110 w 306"/>
                    <a:gd name="T5" fmla="*/ 207 h 414"/>
                    <a:gd name="T6" fmla="*/ 221 w 306"/>
                    <a:gd name="T7" fmla="*/ 314 h 414"/>
                    <a:gd name="T8" fmla="*/ 306 w 306"/>
                    <a:gd name="T9" fmla="*/ 293 h 414"/>
                    <a:gd name="T10" fmla="*/ 306 w 306"/>
                    <a:gd name="T11" fmla="*/ 400 h 414"/>
                    <a:gd name="T12" fmla="*/ 213 w 306"/>
                    <a:gd name="T13" fmla="*/ 414 h 414"/>
                    <a:gd name="T14" fmla="*/ 0 w 306"/>
                    <a:gd name="T15" fmla="*/ 207 h 414"/>
                    <a:gd name="T16" fmla="*/ 213 w 306"/>
                    <a:gd name="T17" fmla="*/ 0 h 414"/>
                    <a:gd name="T18" fmla="*/ 306 w 306"/>
                    <a:gd name="T19" fmla="*/ 14 h 414"/>
                    <a:gd name="T20" fmla="*/ 306 w 306"/>
                    <a:gd name="T21" fmla="*/ 12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414">
                      <a:moveTo>
                        <a:pt x="306" y="122"/>
                      </a:moveTo>
                      <a:cubicBezTo>
                        <a:pt x="301" y="119"/>
                        <a:pt x="269" y="100"/>
                        <a:pt x="221" y="100"/>
                      </a:cubicBezTo>
                      <a:cubicBezTo>
                        <a:pt x="155" y="100"/>
                        <a:pt x="110" y="146"/>
                        <a:pt x="110" y="207"/>
                      </a:cubicBezTo>
                      <a:cubicBezTo>
                        <a:pt x="110" y="267"/>
                        <a:pt x="153" y="314"/>
                        <a:pt x="221" y="314"/>
                      </a:cubicBezTo>
                      <a:cubicBezTo>
                        <a:pt x="268" y="314"/>
                        <a:pt x="301" y="295"/>
                        <a:pt x="306" y="293"/>
                      </a:cubicBezTo>
                      <a:cubicBezTo>
                        <a:pt x="306" y="400"/>
                        <a:pt x="306" y="400"/>
                        <a:pt x="306" y="400"/>
                      </a:cubicBezTo>
                      <a:cubicBezTo>
                        <a:pt x="293" y="404"/>
                        <a:pt x="258" y="414"/>
                        <a:pt x="213" y="414"/>
                      </a:cubicBezTo>
                      <a:cubicBezTo>
                        <a:pt x="100" y="414"/>
                        <a:pt x="0" y="336"/>
                        <a:pt x="0" y="207"/>
                      </a:cubicBezTo>
                      <a:cubicBezTo>
                        <a:pt x="0" y="87"/>
                        <a:pt x="90" y="0"/>
                        <a:pt x="213" y="0"/>
                      </a:cubicBezTo>
                      <a:cubicBezTo>
                        <a:pt x="261" y="0"/>
                        <a:pt x="296" y="11"/>
                        <a:pt x="306" y="14"/>
                      </a:cubicBezTo>
                      <a:lnTo>
                        <a:pt x="306"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Freeform 19">
                  <a:extLst>
                    <a:ext uri="{FF2B5EF4-FFF2-40B4-BE49-F238E27FC236}">
                      <a16:creationId xmlns:a16="http://schemas.microsoft.com/office/drawing/2014/main" id="{1DB8316F-ADC6-0E40-B9E0-20343909A2E7}"/>
                    </a:ext>
                  </a:extLst>
                </p:cNvPr>
                <p:cNvSpPr>
                  <a:spLocks noEditPoints="1"/>
                </p:cNvSpPr>
                <p:nvPr/>
              </p:nvSpPr>
              <p:spPr bwMode="auto">
                <a:xfrm>
                  <a:off x="4760" y="2504"/>
                  <a:ext cx="747" cy="732"/>
                </a:xfrm>
                <a:custGeom>
                  <a:avLst/>
                  <a:gdLst>
                    <a:gd name="T0" fmla="*/ 423 w 423"/>
                    <a:gd name="T1" fmla="*/ 207 h 414"/>
                    <a:gd name="T2" fmla="*/ 212 w 423"/>
                    <a:gd name="T3" fmla="*/ 414 h 414"/>
                    <a:gd name="T4" fmla="*/ 0 w 423"/>
                    <a:gd name="T5" fmla="*/ 207 h 414"/>
                    <a:gd name="T6" fmla="*/ 212 w 423"/>
                    <a:gd name="T7" fmla="*/ 0 h 414"/>
                    <a:gd name="T8" fmla="*/ 423 w 423"/>
                    <a:gd name="T9" fmla="*/ 207 h 414"/>
                    <a:gd name="T10" fmla="*/ 212 w 423"/>
                    <a:gd name="T11" fmla="*/ 102 h 414"/>
                    <a:gd name="T12" fmla="*/ 107 w 423"/>
                    <a:gd name="T13" fmla="*/ 207 h 414"/>
                    <a:gd name="T14" fmla="*/ 212 w 423"/>
                    <a:gd name="T15" fmla="*/ 312 h 414"/>
                    <a:gd name="T16" fmla="*/ 316 w 423"/>
                    <a:gd name="T17" fmla="*/ 207 h 414"/>
                    <a:gd name="T18" fmla="*/ 212 w 423"/>
                    <a:gd name="T19" fmla="*/ 10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14">
                      <a:moveTo>
                        <a:pt x="423" y="207"/>
                      </a:moveTo>
                      <a:cubicBezTo>
                        <a:pt x="423" y="322"/>
                        <a:pt x="335" y="414"/>
                        <a:pt x="212" y="414"/>
                      </a:cubicBezTo>
                      <a:cubicBezTo>
                        <a:pt x="89" y="414"/>
                        <a:pt x="0" y="322"/>
                        <a:pt x="0" y="207"/>
                      </a:cubicBezTo>
                      <a:cubicBezTo>
                        <a:pt x="0" y="93"/>
                        <a:pt x="89" y="0"/>
                        <a:pt x="212" y="0"/>
                      </a:cubicBezTo>
                      <a:cubicBezTo>
                        <a:pt x="335" y="0"/>
                        <a:pt x="423" y="93"/>
                        <a:pt x="423" y="207"/>
                      </a:cubicBezTo>
                      <a:close/>
                      <a:moveTo>
                        <a:pt x="212" y="102"/>
                      </a:moveTo>
                      <a:cubicBezTo>
                        <a:pt x="152" y="102"/>
                        <a:pt x="107" y="149"/>
                        <a:pt x="107" y="207"/>
                      </a:cubicBezTo>
                      <a:cubicBezTo>
                        <a:pt x="107" y="265"/>
                        <a:pt x="152" y="312"/>
                        <a:pt x="212" y="312"/>
                      </a:cubicBezTo>
                      <a:cubicBezTo>
                        <a:pt x="272" y="312"/>
                        <a:pt x="316" y="265"/>
                        <a:pt x="316" y="207"/>
                      </a:cubicBezTo>
                      <a:cubicBezTo>
                        <a:pt x="316" y="149"/>
                        <a:pt x="272" y="102"/>
                        <a:pt x="212" y="1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Freeform 20">
                  <a:extLst>
                    <a:ext uri="{FF2B5EF4-FFF2-40B4-BE49-F238E27FC236}">
                      <a16:creationId xmlns:a16="http://schemas.microsoft.com/office/drawing/2014/main" id="{76D49F85-25FE-7F45-ABB7-B24D12DC0DCE}"/>
                    </a:ext>
                  </a:extLst>
                </p:cNvPr>
                <p:cNvSpPr>
                  <a:spLocks/>
                </p:cNvSpPr>
                <p:nvPr/>
              </p:nvSpPr>
              <p:spPr bwMode="auto">
                <a:xfrm>
                  <a:off x="3373" y="2504"/>
                  <a:ext cx="487" cy="732"/>
                </a:xfrm>
                <a:custGeom>
                  <a:avLst/>
                  <a:gdLst>
                    <a:gd name="T0" fmla="*/ 248 w 276"/>
                    <a:gd name="T1" fmla="*/ 98 h 414"/>
                    <a:gd name="T2" fmla="*/ 169 w 276"/>
                    <a:gd name="T3" fmla="*/ 86 h 414"/>
                    <a:gd name="T4" fmla="*/ 106 w 276"/>
                    <a:gd name="T5" fmla="*/ 118 h 414"/>
                    <a:gd name="T6" fmla="*/ 153 w 276"/>
                    <a:gd name="T7" fmla="*/ 157 h 414"/>
                    <a:gd name="T8" fmla="*/ 181 w 276"/>
                    <a:gd name="T9" fmla="*/ 165 h 414"/>
                    <a:gd name="T10" fmla="*/ 276 w 276"/>
                    <a:gd name="T11" fmla="*/ 280 h 414"/>
                    <a:gd name="T12" fmla="*/ 110 w 276"/>
                    <a:gd name="T13" fmla="*/ 414 h 414"/>
                    <a:gd name="T14" fmla="*/ 1 w 276"/>
                    <a:gd name="T15" fmla="*/ 404 h 414"/>
                    <a:gd name="T16" fmla="*/ 1 w 276"/>
                    <a:gd name="T17" fmla="*/ 311 h 414"/>
                    <a:gd name="T18" fmla="*/ 97 w 276"/>
                    <a:gd name="T19" fmla="*/ 326 h 414"/>
                    <a:gd name="T20" fmla="*/ 170 w 276"/>
                    <a:gd name="T21" fmla="*/ 289 h 414"/>
                    <a:gd name="T22" fmla="*/ 125 w 276"/>
                    <a:gd name="T23" fmla="*/ 249 h 414"/>
                    <a:gd name="T24" fmla="*/ 103 w 276"/>
                    <a:gd name="T25" fmla="*/ 242 h 414"/>
                    <a:gd name="T26" fmla="*/ 0 w 276"/>
                    <a:gd name="T27" fmla="*/ 125 h 414"/>
                    <a:gd name="T28" fmla="*/ 149 w 276"/>
                    <a:gd name="T29" fmla="*/ 0 h 414"/>
                    <a:gd name="T30" fmla="*/ 248 w 276"/>
                    <a:gd name="T31" fmla="*/ 12 h 414"/>
                    <a:gd name="T32" fmla="*/ 248 w 276"/>
                    <a:gd name="T33" fmla="*/ 9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6" h="414">
                      <a:moveTo>
                        <a:pt x="248" y="98"/>
                      </a:moveTo>
                      <a:cubicBezTo>
                        <a:pt x="246" y="97"/>
                        <a:pt x="204" y="86"/>
                        <a:pt x="169" y="86"/>
                      </a:cubicBezTo>
                      <a:cubicBezTo>
                        <a:pt x="128" y="86"/>
                        <a:pt x="106" y="99"/>
                        <a:pt x="106" y="118"/>
                      </a:cubicBezTo>
                      <a:cubicBezTo>
                        <a:pt x="106" y="143"/>
                        <a:pt x="136" y="151"/>
                        <a:pt x="153" y="157"/>
                      </a:cubicBezTo>
                      <a:cubicBezTo>
                        <a:pt x="181" y="165"/>
                        <a:pt x="181" y="165"/>
                        <a:pt x="181" y="165"/>
                      </a:cubicBezTo>
                      <a:cubicBezTo>
                        <a:pt x="246" y="186"/>
                        <a:pt x="276" y="231"/>
                        <a:pt x="276" y="280"/>
                      </a:cubicBezTo>
                      <a:cubicBezTo>
                        <a:pt x="276" y="381"/>
                        <a:pt x="188" y="414"/>
                        <a:pt x="110" y="414"/>
                      </a:cubicBezTo>
                      <a:cubicBezTo>
                        <a:pt x="56" y="414"/>
                        <a:pt x="6" y="405"/>
                        <a:pt x="1" y="404"/>
                      </a:cubicBezTo>
                      <a:cubicBezTo>
                        <a:pt x="1" y="311"/>
                        <a:pt x="1" y="311"/>
                        <a:pt x="1" y="311"/>
                      </a:cubicBezTo>
                      <a:cubicBezTo>
                        <a:pt x="10" y="314"/>
                        <a:pt x="52" y="326"/>
                        <a:pt x="97" y="326"/>
                      </a:cubicBezTo>
                      <a:cubicBezTo>
                        <a:pt x="147" y="326"/>
                        <a:pt x="170" y="312"/>
                        <a:pt x="170" y="289"/>
                      </a:cubicBezTo>
                      <a:cubicBezTo>
                        <a:pt x="170" y="269"/>
                        <a:pt x="150" y="257"/>
                        <a:pt x="125" y="249"/>
                      </a:cubicBezTo>
                      <a:cubicBezTo>
                        <a:pt x="119" y="247"/>
                        <a:pt x="110" y="244"/>
                        <a:pt x="103" y="242"/>
                      </a:cubicBezTo>
                      <a:cubicBezTo>
                        <a:pt x="47" y="224"/>
                        <a:pt x="0" y="191"/>
                        <a:pt x="0" y="125"/>
                      </a:cubicBezTo>
                      <a:cubicBezTo>
                        <a:pt x="0" y="50"/>
                        <a:pt x="56" y="0"/>
                        <a:pt x="149" y="0"/>
                      </a:cubicBezTo>
                      <a:cubicBezTo>
                        <a:pt x="199" y="0"/>
                        <a:pt x="245" y="11"/>
                        <a:pt x="248" y="12"/>
                      </a:cubicBezTo>
                      <a:lnTo>
                        <a:pt x="248" y="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Freeform 21">
                  <a:extLst>
                    <a:ext uri="{FF2B5EF4-FFF2-40B4-BE49-F238E27FC236}">
                      <a16:creationId xmlns:a16="http://schemas.microsoft.com/office/drawing/2014/main" id="{1B38E0EE-5024-3F46-B2DA-65F588F3D902}"/>
                    </a:ext>
                  </a:extLst>
                </p:cNvPr>
                <p:cNvSpPr>
                  <a:spLocks/>
                </p:cNvSpPr>
                <p:nvPr/>
              </p:nvSpPr>
              <p:spPr bwMode="auto">
                <a:xfrm>
                  <a:off x="1804" y="1666"/>
                  <a:ext cx="178" cy="364"/>
                </a:xfrm>
                <a:custGeom>
                  <a:avLst/>
                  <a:gdLst>
                    <a:gd name="T0" fmla="*/ 101 w 101"/>
                    <a:gd name="T1" fmla="*/ 50 h 206"/>
                    <a:gd name="T2" fmla="*/ 51 w 101"/>
                    <a:gd name="T3" fmla="*/ 0 h 206"/>
                    <a:gd name="T4" fmla="*/ 0 w 101"/>
                    <a:gd name="T5" fmla="*/ 50 h 206"/>
                    <a:gd name="T6" fmla="*/ 0 w 101"/>
                    <a:gd name="T7" fmla="*/ 155 h 206"/>
                    <a:gd name="T8" fmla="*/ 51 w 101"/>
                    <a:gd name="T9" fmla="*/ 206 h 206"/>
                    <a:gd name="T10" fmla="*/ 101 w 101"/>
                    <a:gd name="T11" fmla="*/ 155 h 206"/>
                    <a:gd name="T12" fmla="*/ 101 w 101"/>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1" h="206">
                      <a:moveTo>
                        <a:pt x="101" y="50"/>
                      </a:moveTo>
                      <a:cubicBezTo>
                        <a:pt x="101" y="23"/>
                        <a:pt x="78" y="0"/>
                        <a:pt x="51" y="0"/>
                      </a:cubicBezTo>
                      <a:cubicBezTo>
                        <a:pt x="23" y="0"/>
                        <a:pt x="0" y="23"/>
                        <a:pt x="0" y="50"/>
                      </a:cubicBezTo>
                      <a:cubicBezTo>
                        <a:pt x="0" y="155"/>
                        <a:pt x="0" y="155"/>
                        <a:pt x="0" y="155"/>
                      </a:cubicBezTo>
                      <a:cubicBezTo>
                        <a:pt x="0" y="183"/>
                        <a:pt x="23" y="206"/>
                        <a:pt x="51" y="206"/>
                      </a:cubicBezTo>
                      <a:cubicBezTo>
                        <a:pt x="78" y="206"/>
                        <a:pt x="101" y="183"/>
                        <a:pt x="101" y="155"/>
                      </a:cubicBezTo>
                      <a:lnTo>
                        <a:pt x="101"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Freeform 22">
                  <a:extLst>
                    <a:ext uri="{FF2B5EF4-FFF2-40B4-BE49-F238E27FC236}">
                      <a16:creationId xmlns:a16="http://schemas.microsoft.com/office/drawing/2014/main" id="{B1BDA747-78CD-184E-9CC9-96A9847CB5EB}"/>
                    </a:ext>
                  </a:extLst>
                </p:cNvPr>
                <p:cNvSpPr>
                  <a:spLocks/>
                </p:cNvSpPr>
                <p:nvPr/>
              </p:nvSpPr>
              <p:spPr bwMode="auto">
                <a:xfrm>
                  <a:off x="2291" y="1422"/>
                  <a:ext cx="177" cy="608"/>
                </a:xfrm>
                <a:custGeom>
                  <a:avLst/>
                  <a:gdLst>
                    <a:gd name="T0" fmla="*/ 100 w 100"/>
                    <a:gd name="T1" fmla="*/ 50 h 344"/>
                    <a:gd name="T2" fmla="*/ 50 w 100"/>
                    <a:gd name="T3" fmla="*/ 0 h 344"/>
                    <a:gd name="T4" fmla="*/ 0 w 100"/>
                    <a:gd name="T5" fmla="*/ 50 h 344"/>
                    <a:gd name="T6" fmla="*/ 0 w 100"/>
                    <a:gd name="T7" fmla="*/ 293 h 344"/>
                    <a:gd name="T8" fmla="*/ 50 w 100"/>
                    <a:gd name="T9" fmla="*/ 344 h 344"/>
                    <a:gd name="T10" fmla="*/ 100 w 100"/>
                    <a:gd name="T11" fmla="*/ 293 h 344"/>
                    <a:gd name="T12" fmla="*/ 100 w 100"/>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0" h="344">
                      <a:moveTo>
                        <a:pt x="100" y="50"/>
                      </a:moveTo>
                      <a:cubicBezTo>
                        <a:pt x="100" y="23"/>
                        <a:pt x="78" y="0"/>
                        <a:pt x="50" y="0"/>
                      </a:cubicBezTo>
                      <a:cubicBezTo>
                        <a:pt x="23" y="0"/>
                        <a:pt x="0" y="23"/>
                        <a:pt x="0" y="50"/>
                      </a:cubicBezTo>
                      <a:cubicBezTo>
                        <a:pt x="0" y="293"/>
                        <a:pt x="0" y="293"/>
                        <a:pt x="0" y="293"/>
                      </a:cubicBezTo>
                      <a:cubicBezTo>
                        <a:pt x="0" y="321"/>
                        <a:pt x="23" y="344"/>
                        <a:pt x="50" y="344"/>
                      </a:cubicBezTo>
                      <a:cubicBezTo>
                        <a:pt x="78" y="344"/>
                        <a:pt x="100" y="321"/>
                        <a:pt x="100" y="293"/>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Freeform 23">
                  <a:extLst>
                    <a:ext uri="{FF2B5EF4-FFF2-40B4-BE49-F238E27FC236}">
                      <a16:creationId xmlns:a16="http://schemas.microsoft.com/office/drawing/2014/main" id="{7A637876-8C3A-F04F-B4CD-A9AD7F7DEB81}"/>
                    </a:ext>
                  </a:extLst>
                </p:cNvPr>
                <p:cNvSpPr>
                  <a:spLocks/>
                </p:cNvSpPr>
                <p:nvPr/>
              </p:nvSpPr>
              <p:spPr bwMode="auto">
                <a:xfrm>
                  <a:off x="2778" y="1088"/>
                  <a:ext cx="177" cy="1117"/>
                </a:xfrm>
                <a:custGeom>
                  <a:avLst/>
                  <a:gdLst>
                    <a:gd name="T0" fmla="*/ 100 w 100"/>
                    <a:gd name="T1" fmla="*/ 50 h 632"/>
                    <a:gd name="T2" fmla="*/ 50 w 100"/>
                    <a:gd name="T3" fmla="*/ 0 h 632"/>
                    <a:gd name="T4" fmla="*/ 0 w 100"/>
                    <a:gd name="T5" fmla="*/ 50 h 632"/>
                    <a:gd name="T6" fmla="*/ 0 w 100"/>
                    <a:gd name="T7" fmla="*/ 582 h 632"/>
                    <a:gd name="T8" fmla="*/ 50 w 100"/>
                    <a:gd name="T9" fmla="*/ 632 h 632"/>
                    <a:gd name="T10" fmla="*/ 100 w 100"/>
                    <a:gd name="T11" fmla="*/ 582 h 632"/>
                    <a:gd name="T12" fmla="*/ 100 w 100"/>
                    <a:gd name="T13" fmla="*/ 50 h 632"/>
                  </a:gdLst>
                  <a:ahLst/>
                  <a:cxnLst>
                    <a:cxn ang="0">
                      <a:pos x="T0" y="T1"/>
                    </a:cxn>
                    <a:cxn ang="0">
                      <a:pos x="T2" y="T3"/>
                    </a:cxn>
                    <a:cxn ang="0">
                      <a:pos x="T4" y="T5"/>
                    </a:cxn>
                    <a:cxn ang="0">
                      <a:pos x="T6" y="T7"/>
                    </a:cxn>
                    <a:cxn ang="0">
                      <a:pos x="T8" y="T9"/>
                    </a:cxn>
                    <a:cxn ang="0">
                      <a:pos x="T10" y="T11"/>
                    </a:cxn>
                    <a:cxn ang="0">
                      <a:pos x="T12" y="T13"/>
                    </a:cxn>
                  </a:cxnLst>
                  <a:rect l="0" t="0" r="r" b="b"/>
                  <a:pathLst>
                    <a:path w="100" h="632">
                      <a:moveTo>
                        <a:pt x="100" y="50"/>
                      </a:moveTo>
                      <a:cubicBezTo>
                        <a:pt x="100" y="23"/>
                        <a:pt x="78" y="0"/>
                        <a:pt x="50" y="0"/>
                      </a:cubicBezTo>
                      <a:cubicBezTo>
                        <a:pt x="22" y="0"/>
                        <a:pt x="0" y="23"/>
                        <a:pt x="0" y="50"/>
                      </a:cubicBezTo>
                      <a:cubicBezTo>
                        <a:pt x="0" y="582"/>
                        <a:pt x="0" y="582"/>
                        <a:pt x="0" y="582"/>
                      </a:cubicBezTo>
                      <a:cubicBezTo>
                        <a:pt x="0" y="610"/>
                        <a:pt x="22" y="632"/>
                        <a:pt x="50" y="632"/>
                      </a:cubicBezTo>
                      <a:cubicBezTo>
                        <a:pt x="78" y="632"/>
                        <a:pt x="100" y="610"/>
                        <a:pt x="100" y="582"/>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Freeform 24">
                  <a:extLst>
                    <a:ext uri="{FF2B5EF4-FFF2-40B4-BE49-F238E27FC236}">
                      <a16:creationId xmlns:a16="http://schemas.microsoft.com/office/drawing/2014/main" id="{A9CF5C4B-F935-744F-AFE8-51B55DDF15D2}"/>
                    </a:ext>
                  </a:extLst>
                </p:cNvPr>
                <p:cNvSpPr>
                  <a:spLocks/>
                </p:cNvSpPr>
                <p:nvPr/>
              </p:nvSpPr>
              <p:spPr bwMode="auto">
                <a:xfrm>
                  <a:off x="3264" y="1422"/>
                  <a:ext cx="178" cy="608"/>
                </a:xfrm>
                <a:custGeom>
                  <a:avLst/>
                  <a:gdLst>
                    <a:gd name="T0" fmla="*/ 101 w 101"/>
                    <a:gd name="T1" fmla="*/ 50 h 344"/>
                    <a:gd name="T2" fmla="*/ 51 w 101"/>
                    <a:gd name="T3" fmla="*/ 0 h 344"/>
                    <a:gd name="T4" fmla="*/ 0 w 101"/>
                    <a:gd name="T5" fmla="*/ 50 h 344"/>
                    <a:gd name="T6" fmla="*/ 0 w 101"/>
                    <a:gd name="T7" fmla="*/ 293 h 344"/>
                    <a:gd name="T8" fmla="*/ 51 w 101"/>
                    <a:gd name="T9" fmla="*/ 344 h 344"/>
                    <a:gd name="T10" fmla="*/ 101 w 101"/>
                    <a:gd name="T11" fmla="*/ 293 h 344"/>
                    <a:gd name="T12" fmla="*/ 101 w 101"/>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1" h="344">
                      <a:moveTo>
                        <a:pt x="101" y="50"/>
                      </a:moveTo>
                      <a:cubicBezTo>
                        <a:pt x="101" y="23"/>
                        <a:pt x="78" y="0"/>
                        <a:pt x="51" y="0"/>
                      </a:cubicBezTo>
                      <a:cubicBezTo>
                        <a:pt x="23" y="0"/>
                        <a:pt x="0" y="23"/>
                        <a:pt x="0" y="50"/>
                      </a:cubicBezTo>
                      <a:cubicBezTo>
                        <a:pt x="0" y="293"/>
                        <a:pt x="0" y="293"/>
                        <a:pt x="0" y="293"/>
                      </a:cubicBezTo>
                      <a:cubicBezTo>
                        <a:pt x="0" y="321"/>
                        <a:pt x="23" y="344"/>
                        <a:pt x="51" y="344"/>
                      </a:cubicBezTo>
                      <a:cubicBezTo>
                        <a:pt x="78" y="344"/>
                        <a:pt x="101" y="321"/>
                        <a:pt x="101" y="293"/>
                      </a:cubicBezTo>
                      <a:lnTo>
                        <a:pt x="101"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Freeform 25">
                  <a:extLst>
                    <a:ext uri="{FF2B5EF4-FFF2-40B4-BE49-F238E27FC236}">
                      <a16:creationId xmlns:a16="http://schemas.microsoft.com/office/drawing/2014/main" id="{8A693931-DDF3-9740-AE75-DB20E0CB4AA6}"/>
                    </a:ext>
                  </a:extLst>
                </p:cNvPr>
                <p:cNvSpPr>
                  <a:spLocks/>
                </p:cNvSpPr>
                <p:nvPr/>
              </p:nvSpPr>
              <p:spPr bwMode="auto">
                <a:xfrm>
                  <a:off x="3751" y="1666"/>
                  <a:ext cx="176" cy="364"/>
                </a:xfrm>
                <a:custGeom>
                  <a:avLst/>
                  <a:gdLst>
                    <a:gd name="T0" fmla="*/ 100 w 100"/>
                    <a:gd name="T1" fmla="*/ 50 h 206"/>
                    <a:gd name="T2" fmla="*/ 50 w 100"/>
                    <a:gd name="T3" fmla="*/ 0 h 206"/>
                    <a:gd name="T4" fmla="*/ 0 w 100"/>
                    <a:gd name="T5" fmla="*/ 50 h 206"/>
                    <a:gd name="T6" fmla="*/ 0 w 100"/>
                    <a:gd name="T7" fmla="*/ 155 h 206"/>
                    <a:gd name="T8" fmla="*/ 50 w 100"/>
                    <a:gd name="T9" fmla="*/ 206 h 206"/>
                    <a:gd name="T10" fmla="*/ 100 w 100"/>
                    <a:gd name="T11" fmla="*/ 155 h 206"/>
                    <a:gd name="T12" fmla="*/ 100 w 100"/>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0" h="206">
                      <a:moveTo>
                        <a:pt x="100" y="50"/>
                      </a:moveTo>
                      <a:cubicBezTo>
                        <a:pt x="100" y="23"/>
                        <a:pt x="78" y="0"/>
                        <a:pt x="50" y="0"/>
                      </a:cubicBezTo>
                      <a:cubicBezTo>
                        <a:pt x="23" y="0"/>
                        <a:pt x="0" y="23"/>
                        <a:pt x="0" y="50"/>
                      </a:cubicBezTo>
                      <a:cubicBezTo>
                        <a:pt x="0" y="155"/>
                        <a:pt x="0" y="155"/>
                        <a:pt x="0" y="155"/>
                      </a:cubicBezTo>
                      <a:cubicBezTo>
                        <a:pt x="0" y="183"/>
                        <a:pt x="23" y="206"/>
                        <a:pt x="50" y="206"/>
                      </a:cubicBezTo>
                      <a:cubicBezTo>
                        <a:pt x="78" y="206"/>
                        <a:pt x="100" y="183"/>
                        <a:pt x="100" y="155"/>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Freeform 26">
                  <a:extLst>
                    <a:ext uri="{FF2B5EF4-FFF2-40B4-BE49-F238E27FC236}">
                      <a16:creationId xmlns:a16="http://schemas.microsoft.com/office/drawing/2014/main" id="{B20180F9-C875-B741-8907-137CA47087DD}"/>
                    </a:ext>
                  </a:extLst>
                </p:cNvPr>
                <p:cNvSpPr>
                  <a:spLocks/>
                </p:cNvSpPr>
                <p:nvPr/>
              </p:nvSpPr>
              <p:spPr bwMode="auto">
                <a:xfrm>
                  <a:off x="4238" y="1422"/>
                  <a:ext cx="176" cy="608"/>
                </a:xfrm>
                <a:custGeom>
                  <a:avLst/>
                  <a:gdLst>
                    <a:gd name="T0" fmla="*/ 100 w 100"/>
                    <a:gd name="T1" fmla="*/ 50 h 344"/>
                    <a:gd name="T2" fmla="*/ 50 w 100"/>
                    <a:gd name="T3" fmla="*/ 0 h 344"/>
                    <a:gd name="T4" fmla="*/ 0 w 100"/>
                    <a:gd name="T5" fmla="*/ 50 h 344"/>
                    <a:gd name="T6" fmla="*/ 0 w 100"/>
                    <a:gd name="T7" fmla="*/ 293 h 344"/>
                    <a:gd name="T8" fmla="*/ 50 w 100"/>
                    <a:gd name="T9" fmla="*/ 344 h 344"/>
                    <a:gd name="T10" fmla="*/ 100 w 100"/>
                    <a:gd name="T11" fmla="*/ 293 h 344"/>
                    <a:gd name="T12" fmla="*/ 100 w 100"/>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0" h="344">
                      <a:moveTo>
                        <a:pt x="100" y="50"/>
                      </a:moveTo>
                      <a:cubicBezTo>
                        <a:pt x="100" y="23"/>
                        <a:pt x="78" y="0"/>
                        <a:pt x="50" y="0"/>
                      </a:cubicBezTo>
                      <a:cubicBezTo>
                        <a:pt x="22" y="0"/>
                        <a:pt x="0" y="23"/>
                        <a:pt x="0" y="50"/>
                      </a:cubicBezTo>
                      <a:cubicBezTo>
                        <a:pt x="0" y="293"/>
                        <a:pt x="0" y="293"/>
                        <a:pt x="0" y="293"/>
                      </a:cubicBezTo>
                      <a:cubicBezTo>
                        <a:pt x="0" y="321"/>
                        <a:pt x="22" y="344"/>
                        <a:pt x="50" y="344"/>
                      </a:cubicBezTo>
                      <a:cubicBezTo>
                        <a:pt x="78" y="344"/>
                        <a:pt x="100" y="321"/>
                        <a:pt x="100" y="293"/>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Freeform 27">
                  <a:extLst>
                    <a:ext uri="{FF2B5EF4-FFF2-40B4-BE49-F238E27FC236}">
                      <a16:creationId xmlns:a16="http://schemas.microsoft.com/office/drawing/2014/main" id="{4A2BA244-7502-D047-814E-5FD6826DC0AE}"/>
                    </a:ext>
                  </a:extLst>
                </p:cNvPr>
                <p:cNvSpPr>
                  <a:spLocks/>
                </p:cNvSpPr>
                <p:nvPr/>
              </p:nvSpPr>
              <p:spPr bwMode="auto">
                <a:xfrm>
                  <a:off x="4725" y="1088"/>
                  <a:ext cx="176" cy="1117"/>
                </a:xfrm>
                <a:custGeom>
                  <a:avLst/>
                  <a:gdLst>
                    <a:gd name="T0" fmla="*/ 100 w 100"/>
                    <a:gd name="T1" fmla="*/ 50 h 632"/>
                    <a:gd name="T2" fmla="*/ 50 w 100"/>
                    <a:gd name="T3" fmla="*/ 0 h 632"/>
                    <a:gd name="T4" fmla="*/ 0 w 100"/>
                    <a:gd name="T5" fmla="*/ 50 h 632"/>
                    <a:gd name="T6" fmla="*/ 0 w 100"/>
                    <a:gd name="T7" fmla="*/ 582 h 632"/>
                    <a:gd name="T8" fmla="*/ 50 w 100"/>
                    <a:gd name="T9" fmla="*/ 632 h 632"/>
                    <a:gd name="T10" fmla="*/ 100 w 100"/>
                    <a:gd name="T11" fmla="*/ 582 h 632"/>
                    <a:gd name="T12" fmla="*/ 100 w 100"/>
                    <a:gd name="T13" fmla="*/ 50 h 632"/>
                  </a:gdLst>
                  <a:ahLst/>
                  <a:cxnLst>
                    <a:cxn ang="0">
                      <a:pos x="T0" y="T1"/>
                    </a:cxn>
                    <a:cxn ang="0">
                      <a:pos x="T2" y="T3"/>
                    </a:cxn>
                    <a:cxn ang="0">
                      <a:pos x="T4" y="T5"/>
                    </a:cxn>
                    <a:cxn ang="0">
                      <a:pos x="T6" y="T7"/>
                    </a:cxn>
                    <a:cxn ang="0">
                      <a:pos x="T8" y="T9"/>
                    </a:cxn>
                    <a:cxn ang="0">
                      <a:pos x="T10" y="T11"/>
                    </a:cxn>
                    <a:cxn ang="0">
                      <a:pos x="T12" y="T13"/>
                    </a:cxn>
                  </a:cxnLst>
                  <a:rect l="0" t="0" r="r" b="b"/>
                  <a:pathLst>
                    <a:path w="100" h="632">
                      <a:moveTo>
                        <a:pt x="100" y="50"/>
                      </a:moveTo>
                      <a:cubicBezTo>
                        <a:pt x="100" y="23"/>
                        <a:pt x="78" y="0"/>
                        <a:pt x="50" y="0"/>
                      </a:cubicBezTo>
                      <a:cubicBezTo>
                        <a:pt x="22" y="0"/>
                        <a:pt x="0" y="23"/>
                        <a:pt x="0" y="50"/>
                      </a:cubicBezTo>
                      <a:cubicBezTo>
                        <a:pt x="0" y="582"/>
                        <a:pt x="0" y="582"/>
                        <a:pt x="0" y="582"/>
                      </a:cubicBezTo>
                      <a:cubicBezTo>
                        <a:pt x="0" y="610"/>
                        <a:pt x="22" y="632"/>
                        <a:pt x="50" y="632"/>
                      </a:cubicBezTo>
                      <a:cubicBezTo>
                        <a:pt x="78" y="632"/>
                        <a:pt x="100" y="610"/>
                        <a:pt x="100" y="582"/>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28">
                  <a:extLst>
                    <a:ext uri="{FF2B5EF4-FFF2-40B4-BE49-F238E27FC236}">
                      <a16:creationId xmlns:a16="http://schemas.microsoft.com/office/drawing/2014/main" id="{91E1D039-6E91-D24D-A0A8-3173A3C8084C}"/>
                    </a:ext>
                  </a:extLst>
                </p:cNvPr>
                <p:cNvSpPr>
                  <a:spLocks/>
                </p:cNvSpPr>
                <p:nvPr/>
              </p:nvSpPr>
              <p:spPr bwMode="auto">
                <a:xfrm>
                  <a:off x="5210" y="1422"/>
                  <a:ext cx="178" cy="608"/>
                </a:xfrm>
                <a:custGeom>
                  <a:avLst/>
                  <a:gdLst>
                    <a:gd name="T0" fmla="*/ 101 w 101"/>
                    <a:gd name="T1" fmla="*/ 50 h 344"/>
                    <a:gd name="T2" fmla="*/ 50 w 101"/>
                    <a:gd name="T3" fmla="*/ 0 h 344"/>
                    <a:gd name="T4" fmla="*/ 0 w 101"/>
                    <a:gd name="T5" fmla="*/ 50 h 344"/>
                    <a:gd name="T6" fmla="*/ 0 w 101"/>
                    <a:gd name="T7" fmla="*/ 293 h 344"/>
                    <a:gd name="T8" fmla="*/ 50 w 101"/>
                    <a:gd name="T9" fmla="*/ 344 h 344"/>
                    <a:gd name="T10" fmla="*/ 101 w 101"/>
                    <a:gd name="T11" fmla="*/ 293 h 344"/>
                    <a:gd name="T12" fmla="*/ 101 w 101"/>
                    <a:gd name="T13" fmla="*/ 50 h 344"/>
                  </a:gdLst>
                  <a:ahLst/>
                  <a:cxnLst>
                    <a:cxn ang="0">
                      <a:pos x="T0" y="T1"/>
                    </a:cxn>
                    <a:cxn ang="0">
                      <a:pos x="T2" y="T3"/>
                    </a:cxn>
                    <a:cxn ang="0">
                      <a:pos x="T4" y="T5"/>
                    </a:cxn>
                    <a:cxn ang="0">
                      <a:pos x="T6" y="T7"/>
                    </a:cxn>
                    <a:cxn ang="0">
                      <a:pos x="T8" y="T9"/>
                    </a:cxn>
                    <a:cxn ang="0">
                      <a:pos x="T10" y="T11"/>
                    </a:cxn>
                    <a:cxn ang="0">
                      <a:pos x="T12" y="T13"/>
                    </a:cxn>
                  </a:cxnLst>
                  <a:rect l="0" t="0" r="r" b="b"/>
                  <a:pathLst>
                    <a:path w="101" h="344">
                      <a:moveTo>
                        <a:pt x="101" y="50"/>
                      </a:moveTo>
                      <a:cubicBezTo>
                        <a:pt x="101" y="23"/>
                        <a:pt x="78" y="0"/>
                        <a:pt x="50" y="0"/>
                      </a:cubicBezTo>
                      <a:cubicBezTo>
                        <a:pt x="22" y="0"/>
                        <a:pt x="0" y="23"/>
                        <a:pt x="0" y="50"/>
                      </a:cubicBezTo>
                      <a:cubicBezTo>
                        <a:pt x="0" y="293"/>
                        <a:pt x="0" y="293"/>
                        <a:pt x="0" y="293"/>
                      </a:cubicBezTo>
                      <a:cubicBezTo>
                        <a:pt x="0" y="321"/>
                        <a:pt x="22" y="344"/>
                        <a:pt x="50" y="344"/>
                      </a:cubicBezTo>
                      <a:cubicBezTo>
                        <a:pt x="78" y="344"/>
                        <a:pt x="101" y="321"/>
                        <a:pt x="101" y="293"/>
                      </a:cubicBezTo>
                      <a:lnTo>
                        <a:pt x="101"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Freeform 29">
                  <a:extLst>
                    <a:ext uri="{FF2B5EF4-FFF2-40B4-BE49-F238E27FC236}">
                      <a16:creationId xmlns:a16="http://schemas.microsoft.com/office/drawing/2014/main" id="{9C6F1CCF-231E-2F46-8DBF-05355FDD492F}"/>
                    </a:ext>
                  </a:extLst>
                </p:cNvPr>
                <p:cNvSpPr>
                  <a:spLocks/>
                </p:cNvSpPr>
                <p:nvPr/>
              </p:nvSpPr>
              <p:spPr bwMode="auto">
                <a:xfrm>
                  <a:off x="5697" y="1666"/>
                  <a:ext cx="177" cy="364"/>
                </a:xfrm>
                <a:custGeom>
                  <a:avLst/>
                  <a:gdLst>
                    <a:gd name="T0" fmla="*/ 100 w 100"/>
                    <a:gd name="T1" fmla="*/ 50 h 206"/>
                    <a:gd name="T2" fmla="*/ 50 w 100"/>
                    <a:gd name="T3" fmla="*/ 0 h 206"/>
                    <a:gd name="T4" fmla="*/ 0 w 100"/>
                    <a:gd name="T5" fmla="*/ 50 h 206"/>
                    <a:gd name="T6" fmla="*/ 0 w 100"/>
                    <a:gd name="T7" fmla="*/ 155 h 206"/>
                    <a:gd name="T8" fmla="*/ 50 w 100"/>
                    <a:gd name="T9" fmla="*/ 206 h 206"/>
                    <a:gd name="T10" fmla="*/ 100 w 100"/>
                    <a:gd name="T11" fmla="*/ 155 h 206"/>
                    <a:gd name="T12" fmla="*/ 100 w 100"/>
                    <a:gd name="T13" fmla="*/ 50 h 206"/>
                  </a:gdLst>
                  <a:ahLst/>
                  <a:cxnLst>
                    <a:cxn ang="0">
                      <a:pos x="T0" y="T1"/>
                    </a:cxn>
                    <a:cxn ang="0">
                      <a:pos x="T2" y="T3"/>
                    </a:cxn>
                    <a:cxn ang="0">
                      <a:pos x="T4" y="T5"/>
                    </a:cxn>
                    <a:cxn ang="0">
                      <a:pos x="T6" y="T7"/>
                    </a:cxn>
                    <a:cxn ang="0">
                      <a:pos x="T8" y="T9"/>
                    </a:cxn>
                    <a:cxn ang="0">
                      <a:pos x="T10" y="T11"/>
                    </a:cxn>
                    <a:cxn ang="0">
                      <a:pos x="T12" y="T13"/>
                    </a:cxn>
                  </a:cxnLst>
                  <a:rect l="0" t="0" r="r" b="b"/>
                  <a:pathLst>
                    <a:path w="100" h="206">
                      <a:moveTo>
                        <a:pt x="100" y="50"/>
                      </a:moveTo>
                      <a:cubicBezTo>
                        <a:pt x="100" y="23"/>
                        <a:pt x="78" y="0"/>
                        <a:pt x="50" y="0"/>
                      </a:cubicBezTo>
                      <a:cubicBezTo>
                        <a:pt x="22" y="0"/>
                        <a:pt x="0" y="23"/>
                        <a:pt x="0" y="50"/>
                      </a:cubicBezTo>
                      <a:cubicBezTo>
                        <a:pt x="0" y="155"/>
                        <a:pt x="0" y="155"/>
                        <a:pt x="0" y="155"/>
                      </a:cubicBezTo>
                      <a:cubicBezTo>
                        <a:pt x="0" y="183"/>
                        <a:pt x="22" y="206"/>
                        <a:pt x="50" y="206"/>
                      </a:cubicBezTo>
                      <a:cubicBezTo>
                        <a:pt x="78" y="206"/>
                        <a:pt x="100" y="183"/>
                        <a:pt x="100" y="155"/>
                      </a:cubicBezTo>
                      <a:lnTo>
                        <a:pt x="10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85" name="Picture 584">
                <a:extLst>
                  <a:ext uri="{FF2B5EF4-FFF2-40B4-BE49-F238E27FC236}">
                    <a16:creationId xmlns:a16="http://schemas.microsoft.com/office/drawing/2014/main" id="{397EFED5-24C5-D047-BCDC-E596145365CF}"/>
                  </a:ext>
                </a:extLst>
              </p:cNvPr>
              <p:cNvPicPr>
                <a:picLocks noChangeAspect="1"/>
              </p:cNvPicPr>
              <p:nvPr/>
            </p:nvPicPr>
            <p:blipFill>
              <a:blip r:embed="rId5" cstate="screen">
                <a:grayscl/>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a:off x="2914861" y="4678586"/>
                <a:ext cx="902425" cy="150879"/>
              </a:xfrm>
              <a:prstGeom prst="rect">
                <a:avLst/>
              </a:prstGeom>
            </p:spPr>
          </p:pic>
          <p:grpSp>
            <p:nvGrpSpPr>
              <p:cNvPr id="586" name="Group 58">
                <a:extLst>
                  <a:ext uri="{FF2B5EF4-FFF2-40B4-BE49-F238E27FC236}">
                    <a16:creationId xmlns:a16="http://schemas.microsoft.com/office/drawing/2014/main" id="{B62F9F02-08C2-FB45-947D-9C926800758B}"/>
                  </a:ext>
                </a:extLst>
              </p:cNvPr>
              <p:cNvGrpSpPr>
                <a:grpSpLocks noChangeAspect="1"/>
              </p:cNvGrpSpPr>
              <p:nvPr/>
            </p:nvGrpSpPr>
            <p:grpSpPr bwMode="auto">
              <a:xfrm>
                <a:off x="4226907" y="5065559"/>
                <a:ext cx="379832" cy="365034"/>
                <a:chOff x="1771" y="277"/>
                <a:chExt cx="924" cy="888"/>
              </a:xfrm>
              <a:solidFill>
                <a:schemeClr val="tx2"/>
              </a:solidFill>
            </p:grpSpPr>
            <p:sp>
              <p:nvSpPr>
                <p:cNvPr id="656" name="Freeform 59">
                  <a:extLst>
                    <a:ext uri="{FF2B5EF4-FFF2-40B4-BE49-F238E27FC236}">
                      <a16:creationId xmlns:a16="http://schemas.microsoft.com/office/drawing/2014/main" id="{64BEAB43-EA89-FE44-972B-C57D69A42555}"/>
                    </a:ext>
                  </a:extLst>
                </p:cNvPr>
                <p:cNvSpPr>
                  <a:spLocks/>
                </p:cNvSpPr>
                <p:nvPr/>
              </p:nvSpPr>
              <p:spPr bwMode="auto">
                <a:xfrm>
                  <a:off x="1830" y="394"/>
                  <a:ext cx="335" cy="405"/>
                </a:xfrm>
                <a:custGeom>
                  <a:avLst/>
                  <a:gdLst>
                    <a:gd name="T0" fmla="*/ 46 w 191"/>
                    <a:gd name="T1" fmla="*/ 0 h 231"/>
                    <a:gd name="T2" fmla="*/ 3 w 191"/>
                    <a:gd name="T3" fmla="*/ 84 h 231"/>
                    <a:gd name="T4" fmla="*/ 30 w 191"/>
                    <a:gd name="T5" fmla="*/ 135 h 231"/>
                    <a:gd name="T6" fmla="*/ 188 w 191"/>
                    <a:gd name="T7" fmla="*/ 230 h 231"/>
                    <a:gd name="T8" fmla="*/ 190 w 191"/>
                    <a:gd name="T9" fmla="*/ 230 h 231"/>
                    <a:gd name="T10" fmla="*/ 190 w 191"/>
                    <a:gd name="T11" fmla="*/ 228 h 231"/>
                    <a:gd name="T12" fmla="*/ 46 w 191"/>
                    <a:gd name="T13" fmla="*/ 0 h 231"/>
                  </a:gdLst>
                  <a:ahLst/>
                  <a:cxnLst>
                    <a:cxn ang="0">
                      <a:pos x="T0" y="T1"/>
                    </a:cxn>
                    <a:cxn ang="0">
                      <a:pos x="T2" y="T3"/>
                    </a:cxn>
                    <a:cxn ang="0">
                      <a:pos x="T4" y="T5"/>
                    </a:cxn>
                    <a:cxn ang="0">
                      <a:pos x="T6" y="T7"/>
                    </a:cxn>
                    <a:cxn ang="0">
                      <a:pos x="T8" y="T9"/>
                    </a:cxn>
                    <a:cxn ang="0">
                      <a:pos x="T10" y="T11"/>
                    </a:cxn>
                    <a:cxn ang="0">
                      <a:pos x="T12" y="T13"/>
                    </a:cxn>
                  </a:cxnLst>
                  <a:rect l="0" t="0" r="r" b="b"/>
                  <a:pathLst>
                    <a:path w="191" h="231">
                      <a:moveTo>
                        <a:pt x="46" y="0"/>
                      </a:moveTo>
                      <a:cubicBezTo>
                        <a:pt x="45" y="0"/>
                        <a:pt x="0" y="43"/>
                        <a:pt x="3" y="84"/>
                      </a:cubicBezTo>
                      <a:cubicBezTo>
                        <a:pt x="5" y="116"/>
                        <a:pt x="30" y="135"/>
                        <a:pt x="30" y="135"/>
                      </a:cubicBezTo>
                      <a:cubicBezTo>
                        <a:pt x="70" y="172"/>
                        <a:pt x="166" y="220"/>
                        <a:pt x="188" y="230"/>
                      </a:cubicBezTo>
                      <a:cubicBezTo>
                        <a:pt x="188" y="230"/>
                        <a:pt x="189" y="231"/>
                        <a:pt x="190" y="230"/>
                      </a:cubicBezTo>
                      <a:cubicBezTo>
                        <a:pt x="190" y="230"/>
                        <a:pt x="191" y="229"/>
                        <a:pt x="190" y="228"/>
                      </a:cubicBezTo>
                      <a:cubicBezTo>
                        <a:pt x="129" y="99"/>
                        <a:pt x="46"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Freeform 60">
                  <a:extLst>
                    <a:ext uri="{FF2B5EF4-FFF2-40B4-BE49-F238E27FC236}">
                      <a16:creationId xmlns:a16="http://schemas.microsoft.com/office/drawing/2014/main" id="{DBBD2DFB-21CC-D94A-96AE-557846DE3BA1}"/>
                    </a:ext>
                  </a:extLst>
                </p:cNvPr>
                <p:cNvSpPr>
                  <a:spLocks/>
                </p:cNvSpPr>
                <p:nvPr/>
              </p:nvSpPr>
              <p:spPr bwMode="auto">
                <a:xfrm>
                  <a:off x="1853" y="852"/>
                  <a:ext cx="284" cy="103"/>
                </a:xfrm>
                <a:custGeom>
                  <a:avLst/>
                  <a:gdLst>
                    <a:gd name="T0" fmla="*/ 160 w 162"/>
                    <a:gd name="T1" fmla="*/ 0 h 59"/>
                    <a:gd name="T2" fmla="*/ 0 w 162"/>
                    <a:gd name="T3" fmla="*/ 6 h 59"/>
                    <a:gd name="T4" fmla="*/ 0 w 162"/>
                    <a:gd name="T5" fmla="*/ 6 h 59"/>
                    <a:gd name="T6" fmla="*/ 78 w 162"/>
                    <a:gd name="T7" fmla="*/ 52 h 59"/>
                    <a:gd name="T8" fmla="*/ 161 w 162"/>
                    <a:gd name="T9" fmla="*/ 3 h 59"/>
                    <a:gd name="T10" fmla="*/ 161 w 162"/>
                    <a:gd name="T11" fmla="*/ 3 h 59"/>
                    <a:gd name="T12" fmla="*/ 162 w 162"/>
                    <a:gd name="T13" fmla="*/ 1 h 59"/>
                    <a:gd name="T14" fmla="*/ 160 w 162"/>
                    <a:gd name="T15" fmla="*/ 0 h 59"/>
                    <a:gd name="T16" fmla="*/ 160 w 162"/>
                    <a:gd name="T17" fmla="*/ 0 h 59"/>
                    <a:gd name="T18" fmla="*/ 160 w 162"/>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59">
                      <a:moveTo>
                        <a:pt x="160" y="0"/>
                      </a:moveTo>
                      <a:cubicBezTo>
                        <a:pt x="0" y="6"/>
                        <a:pt x="0" y="6"/>
                        <a:pt x="0" y="6"/>
                      </a:cubicBezTo>
                      <a:cubicBezTo>
                        <a:pt x="0" y="6"/>
                        <a:pt x="0" y="6"/>
                        <a:pt x="0" y="6"/>
                      </a:cubicBezTo>
                      <a:cubicBezTo>
                        <a:pt x="17" y="35"/>
                        <a:pt x="46" y="59"/>
                        <a:pt x="78" y="52"/>
                      </a:cubicBezTo>
                      <a:cubicBezTo>
                        <a:pt x="98" y="47"/>
                        <a:pt x="146" y="14"/>
                        <a:pt x="161" y="3"/>
                      </a:cubicBezTo>
                      <a:cubicBezTo>
                        <a:pt x="161" y="3"/>
                        <a:pt x="161" y="3"/>
                        <a:pt x="161" y="3"/>
                      </a:cubicBezTo>
                      <a:cubicBezTo>
                        <a:pt x="162" y="2"/>
                        <a:pt x="162" y="1"/>
                        <a:pt x="162" y="1"/>
                      </a:cubicBezTo>
                      <a:cubicBezTo>
                        <a:pt x="161" y="0"/>
                        <a:pt x="160" y="0"/>
                        <a:pt x="160" y="0"/>
                      </a:cubicBezTo>
                      <a:cubicBezTo>
                        <a:pt x="160" y="0"/>
                        <a:pt x="160" y="0"/>
                        <a:pt x="160" y="0"/>
                      </a:cubicBezTo>
                      <a:cubicBezTo>
                        <a:pt x="160" y="0"/>
                        <a:pt x="160" y="0"/>
                        <a:pt x="1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Freeform 61">
                  <a:extLst>
                    <a:ext uri="{FF2B5EF4-FFF2-40B4-BE49-F238E27FC236}">
                      <a16:creationId xmlns:a16="http://schemas.microsoft.com/office/drawing/2014/main" id="{0D6646F2-DCB6-9446-A93E-824E6ADB81D0}"/>
                    </a:ext>
                  </a:extLst>
                </p:cNvPr>
                <p:cNvSpPr>
                  <a:spLocks/>
                </p:cNvSpPr>
                <p:nvPr/>
              </p:nvSpPr>
              <p:spPr bwMode="auto">
                <a:xfrm>
                  <a:off x="1773" y="620"/>
                  <a:ext cx="369" cy="212"/>
                </a:xfrm>
                <a:custGeom>
                  <a:avLst/>
                  <a:gdLst>
                    <a:gd name="T0" fmla="*/ 4 w 211"/>
                    <a:gd name="T1" fmla="*/ 0 h 121"/>
                    <a:gd name="T2" fmla="*/ 0 w 211"/>
                    <a:gd name="T3" fmla="*/ 14 h 121"/>
                    <a:gd name="T4" fmla="*/ 0 w 211"/>
                    <a:gd name="T5" fmla="*/ 43 h 121"/>
                    <a:gd name="T6" fmla="*/ 7 w 211"/>
                    <a:gd name="T7" fmla="*/ 68 h 121"/>
                    <a:gd name="T8" fmla="*/ 58 w 211"/>
                    <a:gd name="T9" fmla="*/ 114 h 121"/>
                    <a:gd name="T10" fmla="*/ 88 w 211"/>
                    <a:gd name="T11" fmla="*/ 120 h 121"/>
                    <a:gd name="T12" fmla="*/ 90 w 211"/>
                    <a:gd name="T13" fmla="*/ 121 h 121"/>
                    <a:gd name="T14" fmla="*/ 179 w 211"/>
                    <a:gd name="T15" fmla="*/ 121 h 121"/>
                    <a:gd name="T16" fmla="*/ 208 w 211"/>
                    <a:gd name="T17" fmla="*/ 120 h 121"/>
                    <a:gd name="T18" fmla="*/ 211 w 211"/>
                    <a:gd name="T19" fmla="*/ 120 h 121"/>
                    <a:gd name="T20" fmla="*/ 210 w 211"/>
                    <a:gd name="T21" fmla="*/ 118 h 121"/>
                    <a:gd name="T22" fmla="*/ 4 w 211"/>
                    <a:gd name="T2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21">
                      <a:moveTo>
                        <a:pt x="4" y="0"/>
                      </a:moveTo>
                      <a:cubicBezTo>
                        <a:pt x="2" y="5"/>
                        <a:pt x="1" y="9"/>
                        <a:pt x="0" y="14"/>
                      </a:cubicBezTo>
                      <a:cubicBezTo>
                        <a:pt x="0" y="43"/>
                        <a:pt x="0" y="43"/>
                        <a:pt x="0" y="43"/>
                      </a:cubicBezTo>
                      <a:cubicBezTo>
                        <a:pt x="2" y="58"/>
                        <a:pt x="7" y="68"/>
                        <a:pt x="7" y="68"/>
                      </a:cubicBezTo>
                      <a:cubicBezTo>
                        <a:pt x="25" y="104"/>
                        <a:pt x="58" y="114"/>
                        <a:pt x="58" y="114"/>
                      </a:cubicBezTo>
                      <a:cubicBezTo>
                        <a:pt x="74" y="120"/>
                        <a:pt x="88" y="120"/>
                        <a:pt x="88" y="120"/>
                      </a:cubicBezTo>
                      <a:cubicBezTo>
                        <a:pt x="88" y="120"/>
                        <a:pt x="90" y="120"/>
                        <a:pt x="90" y="121"/>
                      </a:cubicBezTo>
                      <a:cubicBezTo>
                        <a:pt x="179" y="121"/>
                        <a:pt x="179" y="121"/>
                        <a:pt x="179" y="121"/>
                      </a:cubicBezTo>
                      <a:cubicBezTo>
                        <a:pt x="192" y="120"/>
                        <a:pt x="202" y="120"/>
                        <a:pt x="208" y="120"/>
                      </a:cubicBezTo>
                      <a:cubicBezTo>
                        <a:pt x="210" y="120"/>
                        <a:pt x="211" y="120"/>
                        <a:pt x="211" y="120"/>
                      </a:cubicBezTo>
                      <a:cubicBezTo>
                        <a:pt x="211" y="118"/>
                        <a:pt x="210" y="118"/>
                        <a:pt x="210" y="118"/>
                      </a:cubicBezTo>
                      <a:cubicBezTo>
                        <a:pt x="141" y="72"/>
                        <a:pt x="5"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Freeform 62">
                  <a:extLst>
                    <a:ext uri="{FF2B5EF4-FFF2-40B4-BE49-F238E27FC236}">
                      <a16:creationId xmlns:a16="http://schemas.microsoft.com/office/drawing/2014/main" id="{20942380-A4C6-814E-B52F-54B53DDC09B0}"/>
                    </a:ext>
                  </a:extLst>
                </p:cNvPr>
                <p:cNvSpPr>
                  <a:spLocks/>
                </p:cNvSpPr>
                <p:nvPr/>
              </p:nvSpPr>
              <p:spPr bwMode="auto">
                <a:xfrm>
                  <a:off x="2011" y="277"/>
                  <a:ext cx="231" cy="499"/>
                </a:xfrm>
                <a:custGeom>
                  <a:avLst/>
                  <a:gdLst>
                    <a:gd name="T0" fmla="*/ 59 w 132"/>
                    <a:gd name="T1" fmla="*/ 5 h 285"/>
                    <a:gd name="T2" fmla="*/ 7 w 132"/>
                    <a:gd name="T3" fmla="*/ 53 h 285"/>
                    <a:gd name="T4" fmla="*/ 7 w 132"/>
                    <a:gd name="T5" fmla="*/ 102 h 285"/>
                    <a:gd name="T6" fmla="*/ 106 w 132"/>
                    <a:gd name="T7" fmla="*/ 284 h 285"/>
                    <a:gd name="T8" fmla="*/ 108 w 132"/>
                    <a:gd name="T9" fmla="*/ 285 h 285"/>
                    <a:gd name="T10" fmla="*/ 109 w 132"/>
                    <a:gd name="T11" fmla="*/ 283 h 285"/>
                    <a:gd name="T12" fmla="*/ 109 w 132"/>
                    <a:gd name="T13" fmla="*/ 283 h 285"/>
                    <a:gd name="T14" fmla="*/ 85 w 132"/>
                    <a:gd name="T15" fmla="*/ 0 h 285"/>
                    <a:gd name="T16" fmla="*/ 59 w 132"/>
                    <a:gd name="T17" fmla="*/ 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285">
                      <a:moveTo>
                        <a:pt x="59" y="5"/>
                      </a:moveTo>
                      <a:cubicBezTo>
                        <a:pt x="17" y="16"/>
                        <a:pt x="7" y="53"/>
                        <a:pt x="7" y="53"/>
                      </a:cubicBezTo>
                      <a:cubicBezTo>
                        <a:pt x="0" y="76"/>
                        <a:pt x="7" y="102"/>
                        <a:pt x="7" y="102"/>
                      </a:cubicBezTo>
                      <a:cubicBezTo>
                        <a:pt x="22" y="163"/>
                        <a:pt x="91" y="263"/>
                        <a:pt x="106" y="284"/>
                      </a:cubicBezTo>
                      <a:cubicBezTo>
                        <a:pt x="106" y="285"/>
                        <a:pt x="108" y="285"/>
                        <a:pt x="108" y="285"/>
                      </a:cubicBezTo>
                      <a:cubicBezTo>
                        <a:pt x="109" y="284"/>
                        <a:pt x="109" y="283"/>
                        <a:pt x="109" y="283"/>
                      </a:cubicBezTo>
                      <a:cubicBezTo>
                        <a:pt x="109" y="283"/>
                        <a:pt x="109" y="283"/>
                        <a:pt x="109" y="283"/>
                      </a:cubicBezTo>
                      <a:cubicBezTo>
                        <a:pt x="132" y="59"/>
                        <a:pt x="85" y="0"/>
                        <a:pt x="85" y="0"/>
                      </a:cubicBezTo>
                      <a:cubicBezTo>
                        <a:pt x="79" y="0"/>
                        <a:pt x="59" y="5"/>
                        <a:pt x="5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Freeform 63">
                  <a:extLst>
                    <a:ext uri="{FF2B5EF4-FFF2-40B4-BE49-F238E27FC236}">
                      <a16:creationId xmlns:a16="http://schemas.microsoft.com/office/drawing/2014/main" id="{341A7EFF-F958-1F45-834B-596BA0E775CA}"/>
                    </a:ext>
                  </a:extLst>
                </p:cNvPr>
                <p:cNvSpPr>
                  <a:spLocks/>
                </p:cNvSpPr>
                <p:nvPr/>
              </p:nvSpPr>
              <p:spPr bwMode="auto">
                <a:xfrm>
                  <a:off x="2210" y="277"/>
                  <a:ext cx="233" cy="499"/>
                </a:xfrm>
                <a:custGeom>
                  <a:avLst/>
                  <a:gdLst>
                    <a:gd name="T0" fmla="*/ 23 w 133"/>
                    <a:gd name="T1" fmla="*/ 283 h 285"/>
                    <a:gd name="T2" fmla="*/ 24 w 133"/>
                    <a:gd name="T3" fmla="*/ 285 h 285"/>
                    <a:gd name="T4" fmla="*/ 26 w 133"/>
                    <a:gd name="T5" fmla="*/ 284 h 285"/>
                    <a:gd name="T6" fmla="*/ 26 w 133"/>
                    <a:gd name="T7" fmla="*/ 284 h 285"/>
                    <a:gd name="T8" fmla="*/ 125 w 133"/>
                    <a:gd name="T9" fmla="*/ 102 h 285"/>
                    <a:gd name="T10" fmla="*/ 126 w 133"/>
                    <a:gd name="T11" fmla="*/ 53 h 285"/>
                    <a:gd name="T12" fmla="*/ 72 w 133"/>
                    <a:gd name="T13" fmla="*/ 5 h 285"/>
                    <a:gd name="T14" fmla="*/ 47 w 133"/>
                    <a:gd name="T15" fmla="*/ 0 h 285"/>
                    <a:gd name="T16" fmla="*/ 23 w 133"/>
                    <a:gd name="T17" fmla="*/ 28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285">
                      <a:moveTo>
                        <a:pt x="23" y="283"/>
                      </a:moveTo>
                      <a:cubicBezTo>
                        <a:pt x="23" y="284"/>
                        <a:pt x="24" y="285"/>
                        <a:pt x="24" y="285"/>
                      </a:cubicBezTo>
                      <a:cubicBezTo>
                        <a:pt x="25" y="285"/>
                        <a:pt x="26" y="284"/>
                        <a:pt x="26" y="284"/>
                      </a:cubicBezTo>
                      <a:cubicBezTo>
                        <a:pt x="26" y="284"/>
                        <a:pt x="26" y="284"/>
                        <a:pt x="26" y="284"/>
                      </a:cubicBezTo>
                      <a:cubicBezTo>
                        <a:pt x="42" y="262"/>
                        <a:pt x="111" y="163"/>
                        <a:pt x="125" y="102"/>
                      </a:cubicBezTo>
                      <a:cubicBezTo>
                        <a:pt x="125" y="102"/>
                        <a:pt x="133" y="72"/>
                        <a:pt x="126" y="53"/>
                      </a:cubicBezTo>
                      <a:cubicBezTo>
                        <a:pt x="126" y="53"/>
                        <a:pt x="115" y="14"/>
                        <a:pt x="72" y="5"/>
                      </a:cubicBezTo>
                      <a:cubicBezTo>
                        <a:pt x="72" y="5"/>
                        <a:pt x="60" y="1"/>
                        <a:pt x="47" y="0"/>
                      </a:cubicBezTo>
                      <a:cubicBezTo>
                        <a:pt x="47" y="0"/>
                        <a:pt x="0" y="59"/>
                        <a:pt x="23" y="28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Freeform 64">
                  <a:extLst>
                    <a:ext uri="{FF2B5EF4-FFF2-40B4-BE49-F238E27FC236}">
                      <a16:creationId xmlns:a16="http://schemas.microsoft.com/office/drawing/2014/main" id="{08359AB5-1A6D-6647-B057-A0637F2D16FF}"/>
                    </a:ext>
                  </a:extLst>
                </p:cNvPr>
                <p:cNvSpPr>
                  <a:spLocks/>
                </p:cNvSpPr>
                <p:nvPr/>
              </p:nvSpPr>
              <p:spPr bwMode="auto">
                <a:xfrm>
                  <a:off x="2315" y="852"/>
                  <a:ext cx="286" cy="115"/>
                </a:xfrm>
                <a:custGeom>
                  <a:avLst/>
                  <a:gdLst>
                    <a:gd name="T0" fmla="*/ 2 w 163"/>
                    <a:gd name="T1" fmla="*/ 0 h 66"/>
                    <a:gd name="T2" fmla="*/ 0 w 163"/>
                    <a:gd name="T3" fmla="*/ 1 h 66"/>
                    <a:gd name="T4" fmla="*/ 0 w 163"/>
                    <a:gd name="T5" fmla="*/ 3 h 66"/>
                    <a:gd name="T6" fmla="*/ 0 w 163"/>
                    <a:gd name="T7" fmla="*/ 3 h 66"/>
                    <a:gd name="T8" fmla="*/ 85 w 163"/>
                    <a:gd name="T9" fmla="*/ 52 h 66"/>
                    <a:gd name="T10" fmla="*/ 163 w 163"/>
                    <a:gd name="T11" fmla="*/ 6 h 66"/>
                    <a:gd name="T12" fmla="*/ 163 w 163"/>
                    <a:gd name="T13" fmla="*/ 6 h 66"/>
                    <a:gd name="T14" fmla="*/ 2 w 163"/>
                    <a:gd name="T15" fmla="*/ 0 h 66"/>
                    <a:gd name="T16" fmla="*/ 2 w 163"/>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66">
                      <a:moveTo>
                        <a:pt x="2" y="0"/>
                      </a:moveTo>
                      <a:cubicBezTo>
                        <a:pt x="2" y="0"/>
                        <a:pt x="0" y="0"/>
                        <a:pt x="0" y="1"/>
                      </a:cubicBezTo>
                      <a:cubicBezTo>
                        <a:pt x="0" y="1"/>
                        <a:pt x="0" y="2"/>
                        <a:pt x="0" y="3"/>
                      </a:cubicBezTo>
                      <a:cubicBezTo>
                        <a:pt x="0" y="3"/>
                        <a:pt x="0" y="3"/>
                        <a:pt x="0" y="3"/>
                      </a:cubicBezTo>
                      <a:cubicBezTo>
                        <a:pt x="16" y="14"/>
                        <a:pt x="62" y="46"/>
                        <a:pt x="85" y="52"/>
                      </a:cubicBezTo>
                      <a:cubicBezTo>
                        <a:pt x="85" y="52"/>
                        <a:pt x="126" y="66"/>
                        <a:pt x="163" y="6"/>
                      </a:cubicBezTo>
                      <a:cubicBezTo>
                        <a:pt x="163" y="6"/>
                        <a:pt x="163" y="6"/>
                        <a:pt x="163" y="6"/>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Freeform 65">
                  <a:extLst>
                    <a:ext uri="{FF2B5EF4-FFF2-40B4-BE49-F238E27FC236}">
                      <a16:creationId xmlns:a16="http://schemas.microsoft.com/office/drawing/2014/main" id="{2C85F029-7B3B-714E-AD91-338E22EDC321}"/>
                    </a:ext>
                  </a:extLst>
                </p:cNvPr>
                <p:cNvSpPr>
                  <a:spLocks/>
                </p:cNvSpPr>
                <p:nvPr/>
              </p:nvSpPr>
              <p:spPr bwMode="auto">
                <a:xfrm>
                  <a:off x="2310" y="620"/>
                  <a:ext cx="385" cy="212"/>
                </a:xfrm>
                <a:custGeom>
                  <a:avLst/>
                  <a:gdLst>
                    <a:gd name="T0" fmla="*/ 2 w 220"/>
                    <a:gd name="T1" fmla="*/ 117 h 121"/>
                    <a:gd name="T2" fmla="*/ 2 w 220"/>
                    <a:gd name="T3" fmla="*/ 117 h 121"/>
                    <a:gd name="T4" fmla="*/ 1 w 220"/>
                    <a:gd name="T5" fmla="*/ 119 h 121"/>
                    <a:gd name="T6" fmla="*/ 2 w 220"/>
                    <a:gd name="T7" fmla="*/ 120 h 121"/>
                    <a:gd name="T8" fmla="*/ 126 w 220"/>
                    <a:gd name="T9" fmla="*/ 120 h 121"/>
                    <a:gd name="T10" fmla="*/ 152 w 220"/>
                    <a:gd name="T11" fmla="*/ 114 h 121"/>
                    <a:gd name="T12" fmla="*/ 205 w 220"/>
                    <a:gd name="T13" fmla="*/ 66 h 121"/>
                    <a:gd name="T14" fmla="*/ 208 w 220"/>
                    <a:gd name="T15" fmla="*/ 0 h 121"/>
                    <a:gd name="T16" fmla="*/ 2 w 220"/>
                    <a:gd name="T17" fmla="*/ 1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121">
                      <a:moveTo>
                        <a:pt x="2" y="117"/>
                      </a:moveTo>
                      <a:cubicBezTo>
                        <a:pt x="2" y="117"/>
                        <a:pt x="2" y="117"/>
                        <a:pt x="2" y="117"/>
                      </a:cubicBezTo>
                      <a:cubicBezTo>
                        <a:pt x="2" y="117"/>
                        <a:pt x="0" y="118"/>
                        <a:pt x="1" y="119"/>
                      </a:cubicBezTo>
                      <a:cubicBezTo>
                        <a:pt x="1" y="119"/>
                        <a:pt x="1" y="120"/>
                        <a:pt x="2" y="120"/>
                      </a:cubicBezTo>
                      <a:cubicBezTo>
                        <a:pt x="28" y="120"/>
                        <a:pt x="123" y="121"/>
                        <a:pt x="126" y="120"/>
                      </a:cubicBezTo>
                      <a:cubicBezTo>
                        <a:pt x="126" y="120"/>
                        <a:pt x="138" y="120"/>
                        <a:pt x="152" y="114"/>
                      </a:cubicBezTo>
                      <a:cubicBezTo>
                        <a:pt x="152" y="114"/>
                        <a:pt x="186" y="104"/>
                        <a:pt x="205" y="66"/>
                      </a:cubicBezTo>
                      <a:cubicBezTo>
                        <a:pt x="205" y="66"/>
                        <a:pt x="220" y="35"/>
                        <a:pt x="208" y="0"/>
                      </a:cubicBezTo>
                      <a:cubicBezTo>
                        <a:pt x="208" y="0"/>
                        <a:pt x="71" y="71"/>
                        <a:pt x="2"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Freeform 66">
                  <a:extLst>
                    <a:ext uri="{FF2B5EF4-FFF2-40B4-BE49-F238E27FC236}">
                      <a16:creationId xmlns:a16="http://schemas.microsoft.com/office/drawing/2014/main" id="{63EE68DC-3DEA-A345-8F42-30F15B8A1636}"/>
                    </a:ext>
                  </a:extLst>
                </p:cNvPr>
                <p:cNvSpPr>
                  <a:spLocks/>
                </p:cNvSpPr>
                <p:nvPr/>
              </p:nvSpPr>
              <p:spPr bwMode="auto">
                <a:xfrm>
                  <a:off x="2289" y="394"/>
                  <a:ext cx="333" cy="405"/>
                </a:xfrm>
                <a:custGeom>
                  <a:avLst/>
                  <a:gdLst>
                    <a:gd name="T0" fmla="*/ 145 w 190"/>
                    <a:gd name="T1" fmla="*/ 0 h 231"/>
                    <a:gd name="T2" fmla="*/ 0 w 190"/>
                    <a:gd name="T3" fmla="*/ 228 h 231"/>
                    <a:gd name="T4" fmla="*/ 1 w 190"/>
                    <a:gd name="T5" fmla="*/ 228 h 231"/>
                    <a:gd name="T6" fmla="*/ 1 w 190"/>
                    <a:gd name="T7" fmla="*/ 230 h 231"/>
                    <a:gd name="T8" fmla="*/ 3 w 190"/>
                    <a:gd name="T9" fmla="*/ 230 h 231"/>
                    <a:gd name="T10" fmla="*/ 161 w 190"/>
                    <a:gd name="T11" fmla="*/ 135 h 231"/>
                    <a:gd name="T12" fmla="*/ 188 w 190"/>
                    <a:gd name="T13" fmla="*/ 84 h 231"/>
                    <a:gd name="T14" fmla="*/ 145 w 190"/>
                    <a:gd name="T15" fmla="*/ 0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31">
                      <a:moveTo>
                        <a:pt x="145" y="0"/>
                      </a:moveTo>
                      <a:cubicBezTo>
                        <a:pt x="144" y="0"/>
                        <a:pt x="61" y="98"/>
                        <a:pt x="0" y="228"/>
                      </a:cubicBezTo>
                      <a:cubicBezTo>
                        <a:pt x="1" y="228"/>
                        <a:pt x="1" y="228"/>
                        <a:pt x="1" y="228"/>
                      </a:cubicBezTo>
                      <a:cubicBezTo>
                        <a:pt x="1" y="228"/>
                        <a:pt x="0" y="229"/>
                        <a:pt x="1" y="230"/>
                      </a:cubicBezTo>
                      <a:cubicBezTo>
                        <a:pt x="1" y="230"/>
                        <a:pt x="2" y="231"/>
                        <a:pt x="3" y="230"/>
                      </a:cubicBezTo>
                      <a:cubicBezTo>
                        <a:pt x="26" y="220"/>
                        <a:pt x="121" y="172"/>
                        <a:pt x="161" y="135"/>
                      </a:cubicBezTo>
                      <a:cubicBezTo>
                        <a:pt x="161" y="135"/>
                        <a:pt x="185" y="115"/>
                        <a:pt x="188" y="84"/>
                      </a:cubicBezTo>
                      <a:cubicBezTo>
                        <a:pt x="190" y="40"/>
                        <a:pt x="145"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Freeform 67">
                  <a:extLst>
                    <a:ext uri="{FF2B5EF4-FFF2-40B4-BE49-F238E27FC236}">
                      <a16:creationId xmlns:a16="http://schemas.microsoft.com/office/drawing/2014/main" id="{F5BFA042-4F51-C64C-95E5-7E89C7ACAFB6}"/>
                    </a:ext>
                  </a:extLst>
                </p:cNvPr>
                <p:cNvSpPr>
                  <a:spLocks/>
                </p:cNvSpPr>
                <p:nvPr/>
              </p:nvSpPr>
              <p:spPr bwMode="auto">
                <a:xfrm>
                  <a:off x="1771" y="1021"/>
                  <a:ext cx="140" cy="142"/>
                </a:xfrm>
                <a:custGeom>
                  <a:avLst/>
                  <a:gdLst>
                    <a:gd name="T0" fmla="*/ 33 w 140"/>
                    <a:gd name="T1" fmla="*/ 58 h 142"/>
                    <a:gd name="T2" fmla="*/ 108 w 140"/>
                    <a:gd name="T3" fmla="*/ 58 h 142"/>
                    <a:gd name="T4" fmla="*/ 108 w 140"/>
                    <a:gd name="T5" fmla="*/ 0 h 142"/>
                    <a:gd name="T6" fmla="*/ 140 w 140"/>
                    <a:gd name="T7" fmla="*/ 0 h 142"/>
                    <a:gd name="T8" fmla="*/ 140 w 140"/>
                    <a:gd name="T9" fmla="*/ 142 h 142"/>
                    <a:gd name="T10" fmla="*/ 108 w 140"/>
                    <a:gd name="T11" fmla="*/ 142 h 142"/>
                    <a:gd name="T12" fmla="*/ 108 w 140"/>
                    <a:gd name="T13" fmla="*/ 83 h 142"/>
                    <a:gd name="T14" fmla="*/ 33 w 140"/>
                    <a:gd name="T15" fmla="*/ 83 h 142"/>
                    <a:gd name="T16" fmla="*/ 33 w 140"/>
                    <a:gd name="T17" fmla="*/ 142 h 142"/>
                    <a:gd name="T18" fmla="*/ 0 w 140"/>
                    <a:gd name="T19" fmla="*/ 142 h 142"/>
                    <a:gd name="T20" fmla="*/ 0 w 140"/>
                    <a:gd name="T21" fmla="*/ 0 h 142"/>
                    <a:gd name="T22" fmla="*/ 33 w 140"/>
                    <a:gd name="T23" fmla="*/ 0 h 142"/>
                    <a:gd name="T24" fmla="*/ 33 w 140"/>
                    <a:gd name="T25" fmla="*/ 58 h 142"/>
                    <a:gd name="T26" fmla="*/ 33 w 140"/>
                    <a:gd name="T27"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142">
                      <a:moveTo>
                        <a:pt x="33" y="58"/>
                      </a:moveTo>
                      <a:lnTo>
                        <a:pt x="108" y="58"/>
                      </a:lnTo>
                      <a:lnTo>
                        <a:pt x="108" y="0"/>
                      </a:lnTo>
                      <a:lnTo>
                        <a:pt x="140" y="0"/>
                      </a:lnTo>
                      <a:lnTo>
                        <a:pt x="140" y="142"/>
                      </a:lnTo>
                      <a:lnTo>
                        <a:pt x="108" y="142"/>
                      </a:lnTo>
                      <a:lnTo>
                        <a:pt x="108" y="83"/>
                      </a:lnTo>
                      <a:lnTo>
                        <a:pt x="33" y="83"/>
                      </a:lnTo>
                      <a:lnTo>
                        <a:pt x="33" y="142"/>
                      </a:lnTo>
                      <a:lnTo>
                        <a:pt x="0" y="142"/>
                      </a:lnTo>
                      <a:lnTo>
                        <a:pt x="0" y="0"/>
                      </a:lnTo>
                      <a:lnTo>
                        <a:pt x="33" y="0"/>
                      </a:lnTo>
                      <a:lnTo>
                        <a:pt x="33" y="58"/>
                      </a:lnTo>
                      <a:lnTo>
                        <a:pt x="33"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68">
                  <a:extLst>
                    <a:ext uri="{FF2B5EF4-FFF2-40B4-BE49-F238E27FC236}">
                      <a16:creationId xmlns:a16="http://schemas.microsoft.com/office/drawing/2014/main" id="{51948640-17EC-B547-A6B5-6F550C044E0A}"/>
                    </a:ext>
                  </a:extLst>
                </p:cNvPr>
                <p:cNvSpPr>
                  <a:spLocks/>
                </p:cNvSpPr>
                <p:nvPr/>
              </p:nvSpPr>
              <p:spPr bwMode="auto">
                <a:xfrm>
                  <a:off x="1939" y="1021"/>
                  <a:ext cx="137" cy="144"/>
                </a:xfrm>
                <a:custGeom>
                  <a:avLst/>
                  <a:gdLst>
                    <a:gd name="T0" fmla="*/ 19 w 78"/>
                    <a:gd name="T1" fmla="*/ 0 h 82"/>
                    <a:gd name="T2" fmla="*/ 0 w 78"/>
                    <a:gd name="T3" fmla="*/ 0 h 82"/>
                    <a:gd name="T4" fmla="*/ 0 w 78"/>
                    <a:gd name="T5" fmla="*/ 49 h 82"/>
                    <a:gd name="T6" fmla="*/ 6 w 78"/>
                    <a:gd name="T7" fmla="*/ 70 h 82"/>
                    <a:gd name="T8" fmla="*/ 40 w 78"/>
                    <a:gd name="T9" fmla="*/ 82 h 82"/>
                    <a:gd name="T10" fmla="*/ 73 w 78"/>
                    <a:gd name="T11" fmla="*/ 70 h 82"/>
                    <a:gd name="T12" fmla="*/ 78 w 78"/>
                    <a:gd name="T13" fmla="*/ 49 h 82"/>
                    <a:gd name="T14" fmla="*/ 78 w 78"/>
                    <a:gd name="T15" fmla="*/ 0 h 82"/>
                    <a:gd name="T16" fmla="*/ 60 w 78"/>
                    <a:gd name="T17" fmla="*/ 0 h 82"/>
                    <a:gd name="T18" fmla="*/ 60 w 78"/>
                    <a:gd name="T19" fmla="*/ 48 h 82"/>
                    <a:gd name="T20" fmla="*/ 40 w 78"/>
                    <a:gd name="T21" fmla="*/ 69 h 82"/>
                    <a:gd name="T22" fmla="*/ 19 w 78"/>
                    <a:gd name="T23" fmla="*/ 48 h 82"/>
                    <a:gd name="T24" fmla="*/ 19 w 78"/>
                    <a:gd name="T2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82">
                      <a:moveTo>
                        <a:pt x="19" y="0"/>
                      </a:moveTo>
                      <a:cubicBezTo>
                        <a:pt x="19" y="0"/>
                        <a:pt x="19" y="0"/>
                        <a:pt x="0" y="0"/>
                      </a:cubicBezTo>
                      <a:cubicBezTo>
                        <a:pt x="0" y="0"/>
                        <a:pt x="0" y="0"/>
                        <a:pt x="0" y="49"/>
                      </a:cubicBezTo>
                      <a:cubicBezTo>
                        <a:pt x="0" y="60"/>
                        <a:pt x="1" y="67"/>
                        <a:pt x="6" y="70"/>
                      </a:cubicBezTo>
                      <a:cubicBezTo>
                        <a:pt x="13" y="78"/>
                        <a:pt x="24" y="82"/>
                        <a:pt x="40" y="82"/>
                      </a:cubicBezTo>
                      <a:cubicBezTo>
                        <a:pt x="55" y="82"/>
                        <a:pt x="66" y="78"/>
                        <a:pt x="73" y="70"/>
                      </a:cubicBezTo>
                      <a:cubicBezTo>
                        <a:pt x="77" y="67"/>
                        <a:pt x="78" y="60"/>
                        <a:pt x="78" y="49"/>
                      </a:cubicBezTo>
                      <a:cubicBezTo>
                        <a:pt x="78" y="49"/>
                        <a:pt x="78" y="49"/>
                        <a:pt x="78" y="0"/>
                      </a:cubicBezTo>
                      <a:cubicBezTo>
                        <a:pt x="78" y="0"/>
                        <a:pt x="78" y="0"/>
                        <a:pt x="60" y="0"/>
                      </a:cubicBezTo>
                      <a:cubicBezTo>
                        <a:pt x="60" y="0"/>
                        <a:pt x="60" y="0"/>
                        <a:pt x="60" y="48"/>
                      </a:cubicBezTo>
                      <a:cubicBezTo>
                        <a:pt x="60" y="63"/>
                        <a:pt x="55" y="69"/>
                        <a:pt x="40" y="69"/>
                      </a:cubicBezTo>
                      <a:cubicBezTo>
                        <a:pt x="24" y="69"/>
                        <a:pt x="19" y="63"/>
                        <a:pt x="19" y="48"/>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69">
                  <a:extLst>
                    <a:ext uri="{FF2B5EF4-FFF2-40B4-BE49-F238E27FC236}">
                      <a16:creationId xmlns:a16="http://schemas.microsoft.com/office/drawing/2014/main" id="{84818951-5638-744D-B969-E2C56559E5D2}"/>
                    </a:ext>
                  </a:extLst>
                </p:cNvPr>
                <p:cNvSpPr>
                  <a:spLocks noEditPoints="1"/>
                </p:cNvSpPr>
                <p:nvPr/>
              </p:nvSpPr>
              <p:spPr bwMode="auto">
                <a:xfrm>
                  <a:off x="2083" y="1021"/>
                  <a:ext cx="171" cy="142"/>
                </a:xfrm>
                <a:custGeom>
                  <a:avLst/>
                  <a:gdLst>
                    <a:gd name="T0" fmla="*/ 61 w 171"/>
                    <a:gd name="T1" fmla="*/ 83 h 142"/>
                    <a:gd name="T2" fmla="*/ 84 w 171"/>
                    <a:gd name="T3" fmla="*/ 28 h 142"/>
                    <a:gd name="T4" fmla="*/ 108 w 171"/>
                    <a:gd name="T5" fmla="*/ 83 h 142"/>
                    <a:gd name="T6" fmla="*/ 61 w 171"/>
                    <a:gd name="T7" fmla="*/ 83 h 142"/>
                    <a:gd name="T8" fmla="*/ 61 w 171"/>
                    <a:gd name="T9" fmla="*/ 83 h 142"/>
                    <a:gd name="T10" fmla="*/ 103 w 171"/>
                    <a:gd name="T11" fmla="*/ 0 h 142"/>
                    <a:gd name="T12" fmla="*/ 68 w 171"/>
                    <a:gd name="T13" fmla="*/ 0 h 142"/>
                    <a:gd name="T14" fmla="*/ 0 w 171"/>
                    <a:gd name="T15" fmla="*/ 142 h 142"/>
                    <a:gd name="T16" fmla="*/ 36 w 171"/>
                    <a:gd name="T17" fmla="*/ 142 h 142"/>
                    <a:gd name="T18" fmla="*/ 50 w 171"/>
                    <a:gd name="T19" fmla="*/ 109 h 142"/>
                    <a:gd name="T20" fmla="*/ 119 w 171"/>
                    <a:gd name="T21" fmla="*/ 109 h 142"/>
                    <a:gd name="T22" fmla="*/ 133 w 171"/>
                    <a:gd name="T23" fmla="*/ 142 h 142"/>
                    <a:gd name="T24" fmla="*/ 171 w 171"/>
                    <a:gd name="T25" fmla="*/ 142 h 142"/>
                    <a:gd name="T26" fmla="*/ 103 w 171"/>
                    <a:gd name="T27" fmla="*/ 0 h 142"/>
                    <a:gd name="T28" fmla="*/ 103 w 171"/>
                    <a:gd name="T2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142">
                      <a:moveTo>
                        <a:pt x="61" y="83"/>
                      </a:moveTo>
                      <a:lnTo>
                        <a:pt x="84" y="28"/>
                      </a:lnTo>
                      <a:lnTo>
                        <a:pt x="108" y="83"/>
                      </a:lnTo>
                      <a:lnTo>
                        <a:pt x="61" y="83"/>
                      </a:lnTo>
                      <a:lnTo>
                        <a:pt x="61" y="83"/>
                      </a:lnTo>
                      <a:close/>
                      <a:moveTo>
                        <a:pt x="103" y="0"/>
                      </a:moveTo>
                      <a:lnTo>
                        <a:pt x="68" y="0"/>
                      </a:lnTo>
                      <a:lnTo>
                        <a:pt x="0" y="142"/>
                      </a:lnTo>
                      <a:lnTo>
                        <a:pt x="36" y="142"/>
                      </a:lnTo>
                      <a:lnTo>
                        <a:pt x="50" y="109"/>
                      </a:lnTo>
                      <a:lnTo>
                        <a:pt x="119" y="109"/>
                      </a:lnTo>
                      <a:lnTo>
                        <a:pt x="133" y="142"/>
                      </a:lnTo>
                      <a:lnTo>
                        <a:pt x="171" y="142"/>
                      </a:lnTo>
                      <a:lnTo>
                        <a:pt x="103" y="0"/>
                      </a:lnTo>
                      <a:lnTo>
                        <a:pt x="10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Freeform 70">
                  <a:extLst>
                    <a:ext uri="{FF2B5EF4-FFF2-40B4-BE49-F238E27FC236}">
                      <a16:creationId xmlns:a16="http://schemas.microsoft.com/office/drawing/2014/main" id="{02AB00FF-9E84-8D49-83CA-FF0FB79029CC}"/>
                    </a:ext>
                  </a:extLst>
                </p:cNvPr>
                <p:cNvSpPr>
                  <a:spLocks/>
                </p:cNvSpPr>
                <p:nvPr/>
              </p:nvSpPr>
              <p:spPr bwMode="auto">
                <a:xfrm>
                  <a:off x="2233" y="1021"/>
                  <a:ext cx="247" cy="142"/>
                </a:xfrm>
                <a:custGeom>
                  <a:avLst/>
                  <a:gdLst>
                    <a:gd name="T0" fmla="*/ 37 w 247"/>
                    <a:gd name="T1" fmla="*/ 0 h 142"/>
                    <a:gd name="T2" fmla="*/ 0 w 247"/>
                    <a:gd name="T3" fmla="*/ 0 h 142"/>
                    <a:gd name="T4" fmla="*/ 53 w 247"/>
                    <a:gd name="T5" fmla="*/ 142 h 142"/>
                    <a:gd name="T6" fmla="*/ 93 w 247"/>
                    <a:gd name="T7" fmla="*/ 142 h 142"/>
                    <a:gd name="T8" fmla="*/ 123 w 247"/>
                    <a:gd name="T9" fmla="*/ 37 h 142"/>
                    <a:gd name="T10" fmla="*/ 158 w 247"/>
                    <a:gd name="T11" fmla="*/ 142 h 142"/>
                    <a:gd name="T12" fmla="*/ 198 w 247"/>
                    <a:gd name="T13" fmla="*/ 142 h 142"/>
                    <a:gd name="T14" fmla="*/ 247 w 247"/>
                    <a:gd name="T15" fmla="*/ 0 h 142"/>
                    <a:gd name="T16" fmla="*/ 212 w 247"/>
                    <a:gd name="T17" fmla="*/ 0 h 142"/>
                    <a:gd name="T18" fmla="*/ 179 w 247"/>
                    <a:gd name="T19" fmla="*/ 109 h 142"/>
                    <a:gd name="T20" fmla="*/ 142 w 247"/>
                    <a:gd name="T21" fmla="*/ 0 h 142"/>
                    <a:gd name="T22" fmla="*/ 103 w 247"/>
                    <a:gd name="T23" fmla="*/ 0 h 142"/>
                    <a:gd name="T24" fmla="*/ 72 w 247"/>
                    <a:gd name="T25" fmla="*/ 109 h 142"/>
                    <a:gd name="T26" fmla="*/ 37 w 247"/>
                    <a:gd name="T27" fmla="*/ 0 h 142"/>
                    <a:gd name="T28" fmla="*/ 37 w 247"/>
                    <a:gd name="T2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7" h="142">
                      <a:moveTo>
                        <a:pt x="37" y="0"/>
                      </a:moveTo>
                      <a:lnTo>
                        <a:pt x="0" y="0"/>
                      </a:lnTo>
                      <a:lnTo>
                        <a:pt x="53" y="142"/>
                      </a:lnTo>
                      <a:lnTo>
                        <a:pt x="93" y="142"/>
                      </a:lnTo>
                      <a:lnTo>
                        <a:pt x="123" y="37"/>
                      </a:lnTo>
                      <a:lnTo>
                        <a:pt x="158" y="142"/>
                      </a:lnTo>
                      <a:lnTo>
                        <a:pt x="198" y="142"/>
                      </a:lnTo>
                      <a:lnTo>
                        <a:pt x="247" y="0"/>
                      </a:lnTo>
                      <a:lnTo>
                        <a:pt x="212" y="0"/>
                      </a:lnTo>
                      <a:lnTo>
                        <a:pt x="179" y="109"/>
                      </a:lnTo>
                      <a:lnTo>
                        <a:pt x="142" y="0"/>
                      </a:lnTo>
                      <a:lnTo>
                        <a:pt x="103" y="0"/>
                      </a:lnTo>
                      <a:lnTo>
                        <a:pt x="72" y="109"/>
                      </a:lnTo>
                      <a:lnTo>
                        <a:pt x="37" y="0"/>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Freeform 71">
                  <a:extLst>
                    <a:ext uri="{FF2B5EF4-FFF2-40B4-BE49-F238E27FC236}">
                      <a16:creationId xmlns:a16="http://schemas.microsoft.com/office/drawing/2014/main" id="{BCEB4F92-C103-5C41-9831-DB69D5757C4F}"/>
                    </a:ext>
                  </a:extLst>
                </p:cNvPr>
                <p:cNvSpPr>
                  <a:spLocks/>
                </p:cNvSpPr>
                <p:nvPr/>
              </p:nvSpPr>
              <p:spPr bwMode="auto">
                <a:xfrm>
                  <a:off x="2489" y="1021"/>
                  <a:ext cx="129" cy="142"/>
                </a:xfrm>
                <a:custGeom>
                  <a:avLst/>
                  <a:gdLst>
                    <a:gd name="T0" fmla="*/ 20 w 74"/>
                    <a:gd name="T1" fmla="*/ 33 h 81"/>
                    <a:gd name="T2" fmla="*/ 42 w 74"/>
                    <a:gd name="T3" fmla="*/ 14 h 81"/>
                    <a:gd name="T4" fmla="*/ 74 w 74"/>
                    <a:gd name="T5" fmla="*/ 14 h 81"/>
                    <a:gd name="T6" fmla="*/ 74 w 74"/>
                    <a:gd name="T7" fmla="*/ 0 h 81"/>
                    <a:gd name="T8" fmla="*/ 42 w 74"/>
                    <a:gd name="T9" fmla="*/ 0 h 81"/>
                    <a:gd name="T10" fmla="*/ 0 w 74"/>
                    <a:gd name="T11" fmla="*/ 42 h 81"/>
                    <a:gd name="T12" fmla="*/ 13 w 74"/>
                    <a:gd name="T13" fmla="*/ 74 h 81"/>
                    <a:gd name="T14" fmla="*/ 41 w 74"/>
                    <a:gd name="T15" fmla="*/ 81 h 81"/>
                    <a:gd name="T16" fmla="*/ 74 w 74"/>
                    <a:gd name="T17" fmla="*/ 81 h 81"/>
                    <a:gd name="T18" fmla="*/ 74 w 74"/>
                    <a:gd name="T19" fmla="*/ 67 h 81"/>
                    <a:gd name="T20" fmla="*/ 42 w 74"/>
                    <a:gd name="T21" fmla="*/ 67 h 81"/>
                    <a:gd name="T22" fmla="*/ 20 w 74"/>
                    <a:gd name="T23" fmla="*/ 47 h 81"/>
                    <a:gd name="T24" fmla="*/ 74 w 74"/>
                    <a:gd name="T25" fmla="*/ 47 h 81"/>
                    <a:gd name="T26" fmla="*/ 74 w 74"/>
                    <a:gd name="T27" fmla="*/ 33 h 81"/>
                    <a:gd name="T28" fmla="*/ 20 w 74"/>
                    <a:gd name="T2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81">
                      <a:moveTo>
                        <a:pt x="20" y="33"/>
                      </a:moveTo>
                      <a:cubicBezTo>
                        <a:pt x="21" y="20"/>
                        <a:pt x="29" y="14"/>
                        <a:pt x="42" y="14"/>
                      </a:cubicBezTo>
                      <a:cubicBezTo>
                        <a:pt x="42" y="14"/>
                        <a:pt x="42" y="14"/>
                        <a:pt x="74" y="14"/>
                      </a:cubicBezTo>
                      <a:cubicBezTo>
                        <a:pt x="74" y="14"/>
                        <a:pt x="74" y="14"/>
                        <a:pt x="74" y="0"/>
                      </a:cubicBezTo>
                      <a:cubicBezTo>
                        <a:pt x="74" y="0"/>
                        <a:pt x="74" y="0"/>
                        <a:pt x="42" y="0"/>
                      </a:cubicBezTo>
                      <a:cubicBezTo>
                        <a:pt x="13" y="0"/>
                        <a:pt x="0" y="12"/>
                        <a:pt x="0" y="42"/>
                      </a:cubicBezTo>
                      <a:cubicBezTo>
                        <a:pt x="0" y="56"/>
                        <a:pt x="3" y="67"/>
                        <a:pt x="13" y="74"/>
                      </a:cubicBezTo>
                      <a:cubicBezTo>
                        <a:pt x="21" y="80"/>
                        <a:pt x="30" y="81"/>
                        <a:pt x="41" y="81"/>
                      </a:cubicBezTo>
                      <a:cubicBezTo>
                        <a:pt x="41" y="81"/>
                        <a:pt x="41" y="81"/>
                        <a:pt x="74" y="81"/>
                      </a:cubicBezTo>
                      <a:cubicBezTo>
                        <a:pt x="74" y="81"/>
                        <a:pt x="74" y="81"/>
                        <a:pt x="74" y="67"/>
                      </a:cubicBezTo>
                      <a:cubicBezTo>
                        <a:pt x="74" y="67"/>
                        <a:pt x="74" y="67"/>
                        <a:pt x="42" y="67"/>
                      </a:cubicBezTo>
                      <a:cubicBezTo>
                        <a:pt x="27" y="67"/>
                        <a:pt x="20" y="62"/>
                        <a:pt x="20" y="47"/>
                      </a:cubicBezTo>
                      <a:cubicBezTo>
                        <a:pt x="20" y="47"/>
                        <a:pt x="20" y="47"/>
                        <a:pt x="74" y="47"/>
                      </a:cubicBezTo>
                      <a:cubicBezTo>
                        <a:pt x="74" y="47"/>
                        <a:pt x="74" y="47"/>
                        <a:pt x="74" y="33"/>
                      </a:cubicBezTo>
                      <a:cubicBezTo>
                        <a:pt x="74" y="33"/>
                        <a:pt x="74" y="33"/>
                        <a:pt x="20" y="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Freeform 72">
                  <a:extLst>
                    <a:ext uri="{FF2B5EF4-FFF2-40B4-BE49-F238E27FC236}">
                      <a16:creationId xmlns:a16="http://schemas.microsoft.com/office/drawing/2014/main" id="{91CF87CD-4CFF-3A4E-8C4F-79944CD84A82}"/>
                    </a:ext>
                  </a:extLst>
                </p:cNvPr>
                <p:cNvSpPr>
                  <a:spLocks/>
                </p:cNvSpPr>
                <p:nvPr/>
              </p:nvSpPr>
              <p:spPr bwMode="auto">
                <a:xfrm>
                  <a:off x="2648" y="1021"/>
                  <a:ext cx="33" cy="142"/>
                </a:xfrm>
                <a:custGeom>
                  <a:avLst/>
                  <a:gdLst>
                    <a:gd name="T0" fmla="*/ 0 w 33"/>
                    <a:gd name="T1" fmla="*/ 0 h 142"/>
                    <a:gd name="T2" fmla="*/ 0 w 33"/>
                    <a:gd name="T3" fmla="*/ 142 h 142"/>
                    <a:gd name="T4" fmla="*/ 33 w 33"/>
                    <a:gd name="T5" fmla="*/ 142 h 142"/>
                    <a:gd name="T6" fmla="*/ 33 w 33"/>
                    <a:gd name="T7" fmla="*/ 0 h 142"/>
                    <a:gd name="T8" fmla="*/ 0 w 33"/>
                    <a:gd name="T9" fmla="*/ 0 h 142"/>
                    <a:gd name="T10" fmla="*/ 0 w 33"/>
                    <a:gd name="T11" fmla="*/ 0 h 142"/>
                  </a:gdLst>
                  <a:ahLst/>
                  <a:cxnLst>
                    <a:cxn ang="0">
                      <a:pos x="T0" y="T1"/>
                    </a:cxn>
                    <a:cxn ang="0">
                      <a:pos x="T2" y="T3"/>
                    </a:cxn>
                    <a:cxn ang="0">
                      <a:pos x="T4" y="T5"/>
                    </a:cxn>
                    <a:cxn ang="0">
                      <a:pos x="T6" y="T7"/>
                    </a:cxn>
                    <a:cxn ang="0">
                      <a:pos x="T8" y="T9"/>
                    </a:cxn>
                    <a:cxn ang="0">
                      <a:pos x="T10" y="T11"/>
                    </a:cxn>
                  </a:cxnLst>
                  <a:rect l="0" t="0" r="r" b="b"/>
                  <a:pathLst>
                    <a:path w="33" h="142">
                      <a:moveTo>
                        <a:pt x="0" y="0"/>
                      </a:moveTo>
                      <a:lnTo>
                        <a:pt x="0" y="142"/>
                      </a:lnTo>
                      <a:lnTo>
                        <a:pt x="33" y="142"/>
                      </a:lnTo>
                      <a:lnTo>
                        <a:pt x="3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7" name="Group 97">
                <a:extLst>
                  <a:ext uri="{FF2B5EF4-FFF2-40B4-BE49-F238E27FC236}">
                    <a16:creationId xmlns:a16="http://schemas.microsoft.com/office/drawing/2014/main" id="{E82CA2B3-377C-AC4A-B614-2CACBE49A0FB}"/>
                  </a:ext>
                </a:extLst>
              </p:cNvPr>
              <p:cNvGrpSpPr>
                <a:grpSpLocks noChangeAspect="1"/>
              </p:cNvGrpSpPr>
              <p:nvPr/>
            </p:nvGrpSpPr>
            <p:grpSpPr bwMode="auto">
              <a:xfrm>
                <a:off x="2894560" y="5637726"/>
                <a:ext cx="676509" cy="151161"/>
                <a:chOff x="1806" y="1737"/>
                <a:chExt cx="4066" cy="846"/>
              </a:xfrm>
              <a:solidFill>
                <a:schemeClr val="tx2"/>
              </a:solidFill>
            </p:grpSpPr>
            <p:sp>
              <p:nvSpPr>
                <p:cNvPr id="650" name="Freeform 98">
                  <a:extLst>
                    <a:ext uri="{FF2B5EF4-FFF2-40B4-BE49-F238E27FC236}">
                      <a16:creationId xmlns:a16="http://schemas.microsoft.com/office/drawing/2014/main" id="{4472149B-621D-4F47-8BFF-1763A815999B}"/>
                    </a:ext>
                  </a:extLst>
                </p:cNvPr>
                <p:cNvSpPr>
                  <a:spLocks/>
                </p:cNvSpPr>
                <p:nvPr/>
              </p:nvSpPr>
              <p:spPr bwMode="auto">
                <a:xfrm>
                  <a:off x="3128" y="1918"/>
                  <a:ext cx="640" cy="654"/>
                </a:xfrm>
                <a:custGeom>
                  <a:avLst/>
                  <a:gdLst>
                    <a:gd name="T0" fmla="*/ 217 w 363"/>
                    <a:gd name="T1" fmla="*/ 0 h 368"/>
                    <a:gd name="T2" fmla="*/ 99 w 363"/>
                    <a:gd name="T3" fmla="*/ 58 h 368"/>
                    <a:gd name="T4" fmla="*/ 99 w 363"/>
                    <a:gd name="T5" fmla="*/ 58 h 368"/>
                    <a:gd name="T6" fmla="*/ 99 w 363"/>
                    <a:gd name="T7" fmla="*/ 58 h 368"/>
                    <a:gd name="T8" fmla="*/ 99 w 363"/>
                    <a:gd name="T9" fmla="*/ 6 h 368"/>
                    <a:gd name="T10" fmla="*/ 0 w 363"/>
                    <a:gd name="T11" fmla="*/ 6 h 368"/>
                    <a:gd name="T12" fmla="*/ 0 w 363"/>
                    <a:gd name="T13" fmla="*/ 368 h 368"/>
                    <a:gd name="T14" fmla="*/ 99 w 363"/>
                    <a:gd name="T15" fmla="*/ 368 h 368"/>
                    <a:gd name="T16" fmla="*/ 99 w 363"/>
                    <a:gd name="T17" fmla="*/ 162 h 368"/>
                    <a:gd name="T18" fmla="*/ 181 w 363"/>
                    <a:gd name="T19" fmla="*/ 86 h 368"/>
                    <a:gd name="T20" fmla="*/ 264 w 363"/>
                    <a:gd name="T21" fmla="*/ 162 h 368"/>
                    <a:gd name="T22" fmla="*/ 264 w 363"/>
                    <a:gd name="T23" fmla="*/ 368 h 368"/>
                    <a:gd name="T24" fmla="*/ 363 w 363"/>
                    <a:gd name="T25" fmla="*/ 368 h 368"/>
                    <a:gd name="T26" fmla="*/ 363 w 363"/>
                    <a:gd name="T27" fmla="*/ 144 h 368"/>
                    <a:gd name="T28" fmla="*/ 217 w 363"/>
                    <a:gd name="T29"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3" h="368">
                      <a:moveTo>
                        <a:pt x="217" y="0"/>
                      </a:moveTo>
                      <a:cubicBezTo>
                        <a:pt x="175" y="0"/>
                        <a:pt x="128" y="20"/>
                        <a:pt x="99" y="58"/>
                      </a:cubicBezTo>
                      <a:cubicBezTo>
                        <a:pt x="99" y="58"/>
                        <a:pt x="99" y="58"/>
                        <a:pt x="99" y="58"/>
                      </a:cubicBezTo>
                      <a:cubicBezTo>
                        <a:pt x="99" y="58"/>
                        <a:pt x="99" y="58"/>
                        <a:pt x="99" y="58"/>
                      </a:cubicBezTo>
                      <a:cubicBezTo>
                        <a:pt x="99" y="6"/>
                        <a:pt x="99" y="6"/>
                        <a:pt x="99" y="6"/>
                      </a:cubicBezTo>
                      <a:cubicBezTo>
                        <a:pt x="0" y="6"/>
                        <a:pt x="0" y="6"/>
                        <a:pt x="0" y="6"/>
                      </a:cubicBezTo>
                      <a:cubicBezTo>
                        <a:pt x="0" y="368"/>
                        <a:pt x="0" y="368"/>
                        <a:pt x="0" y="368"/>
                      </a:cubicBezTo>
                      <a:cubicBezTo>
                        <a:pt x="99" y="368"/>
                        <a:pt x="99" y="368"/>
                        <a:pt x="99" y="368"/>
                      </a:cubicBezTo>
                      <a:cubicBezTo>
                        <a:pt x="99" y="162"/>
                        <a:pt x="99" y="162"/>
                        <a:pt x="99" y="162"/>
                      </a:cubicBezTo>
                      <a:cubicBezTo>
                        <a:pt x="99" y="125"/>
                        <a:pt x="128" y="86"/>
                        <a:pt x="181" y="86"/>
                      </a:cubicBezTo>
                      <a:cubicBezTo>
                        <a:pt x="222" y="86"/>
                        <a:pt x="264" y="114"/>
                        <a:pt x="264" y="162"/>
                      </a:cubicBezTo>
                      <a:cubicBezTo>
                        <a:pt x="264" y="368"/>
                        <a:pt x="264" y="368"/>
                        <a:pt x="264" y="368"/>
                      </a:cubicBezTo>
                      <a:cubicBezTo>
                        <a:pt x="363" y="368"/>
                        <a:pt x="363" y="368"/>
                        <a:pt x="363" y="368"/>
                      </a:cubicBezTo>
                      <a:cubicBezTo>
                        <a:pt x="363" y="144"/>
                        <a:pt x="363" y="144"/>
                        <a:pt x="363" y="144"/>
                      </a:cubicBezTo>
                      <a:cubicBezTo>
                        <a:pt x="363" y="61"/>
                        <a:pt x="304" y="0"/>
                        <a:pt x="21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Freeform 99">
                  <a:extLst>
                    <a:ext uri="{FF2B5EF4-FFF2-40B4-BE49-F238E27FC236}">
                      <a16:creationId xmlns:a16="http://schemas.microsoft.com/office/drawing/2014/main" id="{F2B0256F-971E-3D41-8184-F845A26139F9}"/>
                    </a:ext>
                  </a:extLst>
                </p:cNvPr>
                <p:cNvSpPr>
                  <a:spLocks/>
                </p:cNvSpPr>
                <p:nvPr/>
              </p:nvSpPr>
              <p:spPr bwMode="auto">
                <a:xfrm>
                  <a:off x="4497" y="1929"/>
                  <a:ext cx="717" cy="643"/>
                </a:xfrm>
                <a:custGeom>
                  <a:avLst/>
                  <a:gdLst>
                    <a:gd name="T0" fmla="*/ 517 w 717"/>
                    <a:gd name="T1" fmla="*/ 0 h 643"/>
                    <a:gd name="T2" fmla="*/ 359 w 717"/>
                    <a:gd name="T3" fmla="*/ 437 h 643"/>
                    <a:gd name="T4" fmla="*/ 200 w 717"/>
                    <a:gd name="T5" fmla="*/ 0 h 643"/>
                    <a:gd name="T6" fmla="*/ 0 w 717"/>
                    <a:gd name="T7" fmla="*/ 0 h 643"/>
                    <a:gd name="T8" fmla="*/ 263 w 717"/>
                    <a:gd name="T9" fmla="*/ 643 h 643"/>
                    <a:gd name="T10" fmla="*/ 454 w 717"/>
                    <a:gd name="T11" fmla="*/ 643 h 643"/>
                    <a:gd name="T12" fmla="*/ 717 w 717"/>
                    <a:gd name="T13" fmla="*/ 0 h 643"/>
                    <a:gd name="T14" fmla="*/ 517 w 717"/>
                    <a:gd name="T15" fmla="*/ 0 h 6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643">
                      <a:moveTo>
                        <a:pt x="517" y="0"/>
                      </a:moveTo>
                      <a:lnTo>
                        <a:pt x="359" y="437"/>
                      </a:lnTo>
                      <a:lnTo>
                        <a:pt x="200" y="0"/>
                      </a:lnTo>
                      <a:lnTo>
                        <a:pt x="0" y="0"/>
                      </a:lnTo>
                      <a:lnTo>
                        <a:pt x="263" y="643"/>
                      </a:lnTo>
                      <a:lnTo>
                        <a:pt x="454" y="643"/>
                      </a:lnTo>
                      <a:lnTo>
                        <a:pt x="717" y="0"/>
                      </a:lnTo>
                      <a:lnTo>
                        <a:pt x="51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Freeform 100">
                  <a:extLst>
                    <a:ext uri="{FF2B5EF4-FFF2-40B4-BE49-F238E27FC236}">
                      <a16:creationId xmlns:a16="http://schemas.microsoft.com/office/drawing/2014/main" id="{A2D8C1CD-A8F5-5E4B-9C31-8BD4DE3950E3}"/>
                    </a:ext>
                  </a:extLst>
                </p:cNvPr>
                <p:cNvSpPr>
                  <a:spLocks noEditPoints="1"/>
                </p:cNvSpPr>
                <p:nvPr/>
              </p:nvSpPr>
              <p:spPr bwMode="auto">
                <a:xfrm>
                  <a:off x="2399" y="1918"/>
                  <a:ext cx="665" cy="665"/>
                </a:xfrm>
                <a:custGeom>
                  <a:avLst/>
                  <a:gdLst>
                    <a:gd name="T0" fmla="*/ 116 w 377"/>
                    <a:gd name="T1" fmla="*/ 115 h 374"/>
                    <a:gd name="T2" fmla="*/ 193 w 377"/>
                    <a:gd name="T3" fmla="*/ 79 h 374"/>
                    <a:gd name="T4" fmla="*/ 270 w 377"/>
                    <a:gd name="T5" fmla="*/ 130 h 374"/>
                    <a:gd name="T6" fmla="*/ 96 w 377"/>
                    <a:gd name="T7" fmla="*/ 202 h 374"/>
                    <a:gd name="T8" fmla="*/ 116 w 377"/>
                    <a:gd name="T9" fmla="*/ 115 h 374"/>
                    <a:gd name="T10" fmla="*/ 307 w 377"/>
                    <a:gd name="T11" fmla="*/ 257 h 374"/>
                    <a:gd name="T12" fmla="*/ 203 w 377"/>
                    <a:gd name="T13" fmla="*/ 295 h 374"/>
                    <a:gd name="T14" fmla="*/ 123 w 377"/>
                    <a:gd name="T15" fmla="*/ 266 h 374"/>
                    <a:gd name="T16" fmla="*/ 377 w 377"/>
                    <a:gd name="T17" fmla="*/ 160 h 374"/>
                    <a:gd name="T18" fmla="*/ 334 w 377"/>
                    <a:gd name="T19" fmla="*/ 59 h 374"/>
                    <a:gd name="T20" fmla="*/ 191 w 377"/>
                    <a:gd name="T21" fmla="*/ 0 h 374"/>
                    <a:gd name="T22" fmla="*/ 0 w 377"/>
                    <a:gd name="T23" fmla="*/ 187 h 374"/>
                    <a:gd name="T24" fmla="*/ 202 w 377"/>
                    <a:gd name="T25" fmla="*/ 374 h 374"/>
                    <a:gd name="T26" fmla="*/ 370 w 377"/>
                    <a:gd name="T27" fmla="*/ 305 h 374"/>
                    <a:gd name="T28" fmla="*/ 307 w 377"/>
                    <a:gd name="T29" fmla="*/ 25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7" h="374">
                      <a:moveTo>
                        <a:pt x="116" y="115"/>
                      </a:moveTo>
                      <a:cubicBezTo>
                        <a:pt x="133" y="92"/>
                        <a:pt x="160" y="79"/>
                        <a:pt x="193" y="79"/>
                      </a:cubicBezTo>
                      <a:cubicBezTo>
                        <a:pt x="228" y="79"/>
                        <a:pt x="256" y="100"/>
                        <a:pt x="270" y="130"/>
                      </a:cubicBezTo>
                      <a:cubicBezTo>
                        <a:pt x="96" y="202"/>
                        <a:pt x="96" y="202"/>
                        <a:pt x="96" y="202"/>
                      </a:cubicBezTo>
                      <a:cubicBezTo>
                        <a:pt x="92" y="165"/>
                        <a:pt x="101" y="136"/>
                        <a:pt x="116" y="115"/>
                      </a:cubicBezTo>
                      <a:moveTo>
                        <a:pt x="307" y="257"/>
                      </a:moveTo>
                      <a:cubicBezTo>
                        <a:pt x="265" y="287"/>
                        <a:pt x="241" y="295"/>
                        <a:pt x="203" y="295"/>
                      </a:cubicBezTo>
                      <a:cubicBezTo>
                        <a:pt x="169" y="295"/>
                        <a:pt x="142" y="284"/>
                        <a:pt x="123" y="266"/>
                      </a:cubicBezTo>
                      <a:cubicBezTo>
                        <a:pt x="377" y="160"/>
                        <a:pt x="377" y="160"/>
                        <a:pt x="377" y="160"/>
                      </a:cubicBezTo>
                      <a:cubicBezTo>
                        <a:pt x="371" y="121"/>
                        <a:pt x="357" y="86"/>
                        <a:pt x="334" y="59"/>
                      </a:cubicBezTo>
                      <a:cubicBezTo>
                        <a:pt x="300" y="21"/>
                        <a:pt x="251" y="0"/>
                        <a:pt x="191" y="0"/>
                      </a:cubicBezTo>
                      <a:cubicBezTo>
                        <a:pt x="82" y="0"/>
                        <a:pt x="0" y="81"/>
                        <a:pt x="0" y="187"/>
                      </a:cubicBezTo>
                      <a:cubicBezTo>
                        <a:pt x="0" y="296"/>
                        <a:pt x="82" y="374"/>
                        <a:pt x="202" y="374"/>
                      </a:cubicBezTo>
                      <a:cubicBezTo>
                        <a:pt x="269" y="374"/>
                        <a:pt x="338" y="342"/>
                        <a:pt x="370" y="305"/>
                      </a:cubicBezTo>
                      <a:lnTo>
                        <a:pt x="307" y="2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Freeform 101">
                  <a:extLst>
                    <a:ext uri="{FF2B5EF4-FFF2-40B4-BE49-F238E27FC236}">
                      <a16:creationId xmlns:a16="http://schemas.microsoft.com/office/drawing/2014/main" id="{7137EA60-08F4-2842-B77C-79D28EBD9B4B}"/>
                    </a:ext>
                  </a:extLst>
                </p:cNvPr>
                <p:cNvSpPr>
                  <a:spLocks/>
                </p:cNvSpPr>
                <p:nvPr/>
              </p:nvSpPr>
              <p:spPr bwMode="auto">
                <a:xfrm>
                  <a:off x="1806" y="1737"/>
                  <a:ext cx="575" cy="835"/>
                </a:xfrm>
                <a:custGeom>
                  <a:avLst/>
                  <a:gdLst>
                    <a:gd name="T0" fmla="*/ 575 w 575"/>
                    <a:gd name="T1" fmla="*/ 673 h 835"/>
                    <a:gd name="T2" fmla="*/ 178 w 575"/>
                    <a:gd name="T3" fmla="*/ 673 h 835"/>
                    <a:gd name="T4" fmla="*/ 178 w 575"/>
                    <a:gd name="T5" fmla="*/ 0 h 835"/>
                    <a:gd name="T6" fmla="*/ 0 w 575"/>
                    <a:gd name="T7" fmla="*/ 0 h 835"/>
                    <a:gd name="T8" fmla="*/ 0 w 575"/>
                    <a:gd name="T9" fmla="*/ 835 h 835"/>
                    <a:gd name="T10" fmla="*/ 575 w 575"/>
                    <a:gd name="T11" fmla="*/ 835 h 835"/>
                    <a:gd name="T12" fmla="*/ 575 w 575"/>
                    <a:gd name="T13" fmla="*/ 673 h 835"/>
                  </a:gdLst>
                  <a:ahLst/>
                  <a:cxnLst>
                    <a:cxn ang="0">
                      <a:pos x="T0" y="T1"/>
                    </a:cxn>
                    <a:cxn ang="0">
                      <a:pos x="T2" y="T3"/>
                    </a:cxn>
                    <a:cxn ang="0">
                      <a:pos x="T4" y="T5"/>
                    </a:cxn>
                    <a:cxn ang="0">
                      <a:pos x="T6" y="T7"/>
                    </a:cxn>
                    <a:cxn ang="0">
                      <a:pos x="T8" y="T9"/>
                    </a:cxn>
                    <a:cxn ang="0">
                      <a:pos x="T10" y="T11"/>
                    </a:cxn>
                    <a:cxn ang="0">
                      <a:pos x="T12" y="T13"/>
                    </a:cxn>
                  </a:cxnLst>
                  <a:rect l="0" t="0" r="r" b="b"/>
                  <a:pathLst>
                    <a:path w="575" h="835">
                      <a:moveTo>
                        <a:pt x="575" y="673"/>
                      </a:moveTo>
                      <a:lnTo>
                        <a:pt x="178" y="673"/>
                      </a:lnTo>
                      <a:lnTo>
                        <a:pt x="178" y="0"/>
                      </a:lnTo>
                      <a:lnTo>
                        <a:pt x="0" y="0"/>
                      </a:lnTo>
                      <a:lnTo>
                        <a:pt x="0" y="835"/>
                      </a:lnTo>
                      <a:lnTo>
                        <a:pt x="575" y="835"/>
                      </a:lnTo>
                      <a:lnTo>
                        <a:pt x="575" y="6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Freeform 102">
                  <a:extLst>
                    <a:ext uri="{FF2B5EF4-FFF2-40B4-BE49-F238E27FC236}">
                      <a16:creationId xmlns:a16="http://schemas.microsoft.com/office/drawing/2014/main" id="{94BBE9BC-2EDD-E949-9A2F-C5079253E547}"/>
                    </a:ext>
                  </a:extLst>
                </p:cNvPr>
                <p:cNvSpPr>
                  <a:spLocks noEditPoints="1"/>
                </p:cNvSpPr>
                <p:nvPr/>
              </p:nvSpPr>
              <p:spPr bwMode="auto">
                <a:xfrm>
                  <a:off x="5187" y="1918"/>
                  <a:ext cx="685" cy="665"/>
                </a:xfrm>
                <a:custGeom>
                  <a:avLst/>
                  <a:gdLst>
                    <a:gd name="T0" fmla="*/ 193 w 388"/>
                    <a:gd name="T1" fmla="*/ 85 h 374"/>
                    <a:gd name="T2" fmla="*/ 97 w 388"/>
                    <a:gd name="T3" fmla="*/ 187 h 374"/>
                    <a:gd name="T4" fmla="*/ 194 w 388"/>
                    <a:gd name="T5" fmla="*/ 289 h 374"/>
                    <a:gd name="T6" fmla="*/ 290 w 388"/>
                    <a:gd name="T7" fmla="*/ 187 h 374"/>
                    <a:gd name="T8" fmla="*/ 193 w 388"/>
                    <a:gd name="T9" fmla="*/ 85 h 374"/>
                    <a:gd name="T10" fmla="*/ 193 w 388"/>
                    <a:gd name="T11" fmla="*/ 374 h 374"/>
                    <a:gd name="T12" fmla="*/ 0 w 388"/>
                    <a:gd name="T13" fmla="*/ 187 h 374"/>
                    <a:gd name="T14" fmla="*/ 194 w 388"/>
                    <a:gd name="T15" fmla="*/ 0 h 374"/>
                    <a:gd name="T16" fmla="*/ 388 w 388"/>
                    <a:gd name="T17" fmla="*/ 187 h 374"/>
                    <a:gd name="T18" fmla="*/ 193 w 388"/>
                    <a:gd name="T19"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8" h="374">
                      <a:moveTo>
                        <a:pt x="193" y="85"/>
                      </a:moveTo>
                      <a:cubicBezTo>
                        <a:pt x="138" y="85"/>
                        <a:pt x="97" y="127"/>
                        <a:pt x="97" y="187"/>
                      </a:cubicBezTo>
                      <a:cubicBezTo>
                        <a:pt x="97" y="244"/>
                        <a:pt x="140" y="289"/>
                        <a:pt x="194" y="289"/>
                      </a:cubicBezTo>
                      <a:cubicBezTo>
                        <a:pt x="250" y="289"/>
                        <a:pt x="290" y="246"/>
                        <a:pt x="290" y="187"/>
                      </a:cubicBezTo>
                      <a:cubicBezTo>
                        <a:pt x="290" y="130"/>
                        <a:pt x="248" y="85"/>
                        <a:pt x="193" y="85"/>
                      </a:cubicBezTo>
                      <a:moveTo>
                        <a:pt x="193" y="374"/>
                      </a:moveTo>
                      <a:cubicBezTo>
                        <a:pt x="85" y="374"/>
                        <a:pt x="0" y="293"/>
                        <a:pt x="0" y="187"/>
                      </a:cubicBezTo>
                      <a:cubicBezTo>
                        <a:pt x="0" y="82"/>
                        <a:pt x="85" y="0"/>
                        <a:pt x="194" y="0"/>
                      </a:cubicBezTo>
                      <a:cubicBezTo>
                        <a:pt x="303" y="0"/>
                        <a:pt x="388" y="81"/>
                        <a:pt x="388" y="187"/>
                      </a:cubicBezTo>
                      <a:cubicBezTo>
                        <a:pt x="388" y="292"/>
                        <a:pt x="302" y="374"/>
                        <a:pt x="193" y="37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Freeform 103">
                  <a:extLst>
                    <a:ext uri="{FF2B5EF4-FFF2-40B4-BE49-F238E27FC236}">
                      <a16:creationId xmlns:a16="http://schemas.microsoft.com/office/drawing/2014/main" id="{953B4B42-4D29-4949-AC9C-45013986EECD}"/>
                    </a:ext>
                  </a:extLst>
                </p:cNvPr>
                <p:cNvSpPr>
                  <a:spLocks noEditPoints="1"/>
                </p:cNvSpPr>
                <p:nvPr/>
              </p:nvSpPr>
              <p:spPr bwMode="auto">
                <a:xfrm>
                  <a:off x="3839" y="1918"/>
                  <a:ext cx="685" cy="665"/>
                </a:xfrm>
                <a:custGeom>
                  <a:avLst/>
                  <a:gdLst>
                    <a:gd name="T0" fmla="*/ 193 w 388"/>
                    <a:gd name="T1" fmla="*/ 85 h 374"/>
                    <a:gd name="T2" fmla="*/ 98 w 388"/>
                    <a:gd name="T3" fmla="*/ 187 h 374"/>
                    <a:gd name="T4" fmla="*/ 195 w 388"/>
                    <a:gd name="T5" fmla="*/ 289 h 374"/>
                    <a:gd name="T6" fmla="*/ 290 w 388"/>
                    <a:gd name="T7" fmla="*/ 187 h 374"/>
                    <a:gd name="T8" fmla="*/ 193 w 388"/>
                    <a:gd name="T9" fmla="*/ 85 h 374"/>
                    <a:gd name="T10" fmla="*/ 193 w 388"/>
                    <a:gd name="T11" fmla="*/ 374 h 374"/>
                    <a:gd name="T12" fmla="*/ 0 w 388"/>
                    <a:gd name="T13" fmla="*/ 187 h 374"/>
                    <a:gd name="T14" fmla="*/ 195 w 388"/>
                    <a:gd name="T15" fmla="*/ 0 h 374"/>
                    <a:gd name="T16" fmla="*/ 388 w 388"/>
                    <a:gd name="T17" fmla="*/ 187 h 374"/>
                    <a:gd name="T18" fmla="*/ 193 w 388"/>
                    <a:gd name="T19"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8" h="374">
                      <a:moveTo>
                        <a:pt x="193" y="85"/>
                      </a:moveTo>
                      <a:cubicBezTo>
                        <a:pt x="138" y="85"/>
                        <a:pt x="98" y="127"/>
                        <a:pt x="98" y="187"/>
                      </a:cubicBezTo>
                      <a:cubicBezTo>
                        <a:pt x="98" y="244"/>
                        <a:pt x="140" y="289"/>
                        <a:pt x="195" y="289"/>
                      </a:cubicBezTo>
                      <a:cubicBezTo>
                        <a:pt x="250" y="289"/>
                        <a:pt x="290" y="246"/>
                        <a:pt x="290" y="187"/>
                      </a:cubicBezTo>
                      <a:cubicBezTo>
                        <a:pt x="290" y="130"/>
                        <a:pt x="248" y="85"/>
                        <a:pt x="193" y="85"/>
                      </a:cubicBezTo>
                      <a:moveTo>
                        <a:pt x="193" y="374"/>
                      </a:moveTo>
                      <a:cubicBezTo>
                        <a:pt x="85" y="374"/>
                        <a:pt x="0" y="293"/>
                        <a:pt x="0" y="187"/>
                      </a:cubicBezTo>
                      <a:cubicBezTo>
                        <a:pt x="0" y="82"/>
                        <a:pt x="85" y="0"/>
                        <a:pt x="195" y="0"/>
                      </a:cubicBezTo>
                      <a:cubicBezTo>
                        <a:pt x="303" y="0"/>
                        <a:pt x="388" y="81"/>
                        <a:pt x="388" y="187"/>
                      </a:cubicBezTo>
                      <a:cubicBezTo>
                        <a:pt x="388" y="292"/>
                        <a:pt x="302" y="374"/>
                        <a:pt x="193" y="37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8" name="Group 32">
                <a:extLst>
                  <a:ext uri="{FF2B5EF4-FFF2-40B4-BE49-F238E27FC236}">
                    <a16:creationId xmlns:a16="http://schemas.microsoft.com/office/drawing/2014/main" id="{D004FC3D-D608-4B40-9FA7-94CAD869F753}"/>
                  </a:ext>
                </a:extLst>
              </p:cNvPr>
              <p:cNvGrpSpPr>
                <a:grpSpLocks noChangeAspect="1"/>
              </p:cNvGrpSpPr>
              <p:nvPr/>
            </p:nvGrpSpPr>
            <p:grpSpPr bwMode="auto">
              <a:xfrm>
                <a:off x="2903345" y="5065559"/>
                <a:ext cx="870452" cy="365034"/>
                <a:chOff x="1806" y="1306"/>
                <a:chExt cx="4066" cy="1704"/>
              </a:xfrm>
              <a:solidFill>
                <a:schemeClr val="tx2"/>
              </a:solidFill>
            </p:grpSpPr>
            <p:sp>
              <p:nvSpPr>
                <p:cNvPr id="621" name="Freeform 33">
                  <a:extLst>
                    <a:ext uri="{FF2B5EF4-FFF2-40B4-BE49-F238E27FC236}">
                      <a16:creationId xmlns:a16="http://schemas.microsoft.com/office/drawing/2014/main" id="{DF8FFA68-A963-D14E-B06B-8DE0E7DBD691}"/>
                    </a:ext>
                  </a:extLst>
                </p:cNvPr>
                <p:cNvSpPr>
                  <a:spLocks noEditPoints="1"/>
                </p:cNvSpPr>
                <p:nvPr/>
              </p:nvSpPr>
              <p:spPr bwMode="auto">
                <a:xfrm>
                  <a:off x="1806" y="1306"/>
                  <a:ext cx="1391" cy="402"/>
                </a:xfrm>
                <a:custGeom>
                  <a:avLst/>
                  <a:gdLst>
                    <a:gd name="T0" fmla="*/ 1304 w 1391"/>
                    <a:gd name="T1" fmla="*/ 315 h 402"/>
                    <a:gd name="T2" fmla="*/ 87 w 1391"/>
                    <a:gd name="T3" fmla="*/ 315 h 402"/>
                    <a:gd name="T4" fmla="*/ 87 w 1391"/>
                    <a:gd name="T5" fmla="*/ 89 h 402"/>
                    <a:gd name="T6" fmla="*/ 1304 w 1391"/>
                    <a:gd name="T7" fmla="*/ 89 h 402"/>
                    <a:gd name="T8" fmla="*/ 1304 w 1391"/>
                    <a:gd name="T9" fmla="*/ 315 h 402"/>
                    <a:gd name="T10" fmla="*/ 1304 w 1391"/>
                    <a:gd name="T11" fmla="*/ 315 h 402"/>
                    <a:gd name="T12" fmla="*/ 1391 w 1391"/>
                    <a:gd name="T13" fmla="*/ 0 h 402"/>
                    <a:gd name="T14" fmla="*/ 0 w 1391"/>
                    <a:gd name="T15" fmla="*/ 0 h 402"/>
                    <a:gd name="T16" fmla="*/ 0 w 1391"/>
                    <a:gd name="T17" fmla="*/ 402 h 402"/>
                    <a:gd name="T18" fmla="*/ 1391 w 1391"/>
                    <a:gd name="T19" fmla="*/ 402 h 402"/>
                    <a:gd name="T20" fmla="*/ 1391 w 1391"/>
                    <a:gd name="T2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1" h="402">
                      <a:moveTo>
                        <a:pt x="1304" y="315"/>
                      </a:moveTo>
                      <a:lnTo>
                        <a:pt x="87" y="315"/>
                      </a:lnTo>
                      <a:lnTo>
                        <a:pt x="87" y="89"/>
                      </a:lnTo>
                      <a:lnTo>
                        <a:pt x="1304" y="89"/>
                      </a:lnTo>
                      <a:lnTo>
                        <a:pt x="1304" y="315"/>
                      </a:lnTo>
                      <a:lnTo>
                        <a:pt x="1304" y="315"/>
                      </a:lnTo>
                      <a:close/>
                      <a:moveTo>
                        <a:pt x="1391" y="0"/>
                      </a:moveTo>
                      <a:lnTo>
                        <a:pt x="0" y="0"/>
                      </a:lnTo>
                      <a:lnTo>
                        <a:pt x="0" y="402"/>
                      </a:lnTo>
                      <a:lnTo>
                        <a:pt x="1391" y="402"/>
                      </a:lnTo>
                      <a:lnTo>
                        <a:pt x="139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Freeform 34">
                  <a:extLst>
                    <a:ext uri="{FF2B5EF4-FFF2-40B4-BE49-F238E27FC236}">
                      <a16:creationId xmlns:a16="http://schemas.microsoft.com/office/drawing/2014/main" id="{8E088320-0F61-6C4D-ADE0-A936F3B2C031}"/>
                    </a:ext>
                  </a:extLst>
                </p:cNvPr>
                <p:cNvSpPr>
                  <a:spLocks/>
                </p:cNvSpPr>
                <p:nvPr/>
              </p:nvSpPr>
              <p:spPr bwMode="auto">
                <a:xfrm>
                  <a:off x="1806" y="1970"/>
                  <a:ext cx="330" cy="400"/>
                </a:xfrm>
                <a:custGeom>
                  <a:avLst/>
                  <a:gdLst>
                    <a:gd name="T0" fmla="*/ 87 w 330"/>
                    <a:gd name="T1" fmla="*/ 400 h 400"/>
                    <a:gd name="T2" fmla="*/ 0 w 330"/>
                    <a:gd name="T3" fmla="*/ 400 h 400"/>
                    <a:gd name="T4" fmla="*/ 0 w 330"/>
                    <a:gd name="T5" fmla="*/ 0 h 400"/>
                    <a:gd name="T6" fmla="*/ 87 w 330"/>
                    <a:gd name="T7" fmla="*/ 0 h 400"/>
                    <a:gd name="T8" fmla="*/ 87 w 330"/>
                    <a:gd name="T9" fmla="*/ 157 h 400"/>
                    <a:gd name="T10" fmla="*/ 242 w 330"/>
                    <a:gd name="T11" fmla="*/ 157 h 400"/>
                    <a:gd name="T12" fmla="*/ 242 w 330"/>
                    <a:gd name="T13" fmla="*/ 0 h 400"/>
                    <a:gd name="T14" fmla="*/ 330 w 330"/>
                    <a:gd name="T15" fmla="*/ 0 h 400"/>
                    <a:gd name="T16" fmla="*/ 330 w 330"/>
                    <a:gd name="T17" fmla="*/ 400 h 400"/>
                    <a:gd name="T18" fmla="*/ 242 w 330"/>
                    <a:gd name="T19" fmla="*/ 400 h 400"/>
                    <a:gd name="T20" fmla="*/ 242 w 330"/>
                    <a:gd name="T21" fmla="*/ 233 h 400"/>
                    <a:gd name="T22" fmla="*/ 87 w 330"/>
                    <a:gd name="T23" fmla="*/ 233 h 400"/>
                    <a:gd name="T24" fmla="*/ 87 w 330"/>
                    <a:gd name="T2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400">
                      <a:moveTo>
                        <a:pt x="87" y="400"/>
                      </a:moveTo>
                      <a:lnTo>
                        <a:pt x="0" y="400"/>
                      </a:lnTo>
                      <a:lnTo>
                        <a:pt x="0" y="0"/>
                      </a:lnTo>
                      <a:lnTo>
                        <a:pt x="87" y="0"/>
                      </a:lnTo>
                      <a:lnTo>
                        <a:pt x="87" y="157"/>
                      </a:lnTo>
                      <a:lnTo>
                        <a:pt x="242" y="157"/>
                      </a:lnTo>
                      <a:lnTo>
                        <a:pt x="242" y="0"/>
                      </a:lnTo>
                      <a:lnTo>
                        <a:pt x="330" y="0"/>
                      </a:lnTo>
                      <a:lnTo>
                        <a:pt x="330" y="400"/>
                      </a:lnTo>
                      <a:lnTo>
                        <a:pt x="242" y="400"/>
                      </a:lnTo>
                      <a:lnTo>
                        <a:pt x="242" y="233"/>
                      </a:lnTo>
                      <a:lnTo>
                        <a:pt x="87" y="233"/>
                      </a:lnTo>
                      <a:lnTo>
                        <a:pt x="87" y="4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Freeform 35">
                  <a:extLst>
                    <a:ext uri="{FF2B5EF4-FFF2-40B4-BE49-F238E27FC236}">
                      <a16:creationId xmlns:a16="http://schemas.microsoft.com/office/drawing/2014/main" id="{6AC8FB0D-B611-5D44-99BB-86F61F8CC2C4}"/>
                    </a:ext>
                  </a:extLst>
                </p:cNvPr>
                <p:cNvSpPr>
                  <a:spLocks/>
                </p:cNvSpPr>
                <p:nvPr/>
              </p:nvSpPr>
              <p:spPr bwMode="auto">
                <a:xfrm>
                  <a:off x="1806" y="1970"/>
                  <a:ext cx="330" cy="400"/>
                </a:xfrm>
                <a:custGeom>
                  <a:avLst/>
                  <a:gdLst>
                    <a:gd name="T0" fmla="*/ 87 w 330"/>
                    <a:gd name="T1" fmla="*/ 400 h 400"/>
                    <a:gd name="T2" fmla="*/ 0 w 330"/>
                    <a:gd name="T3" fmla="*/ 400 h 400"/>
                    <a:gd name="T4" fmla="*/ 0 w 330"/>
                    <a:gd name="T5" fmla="*/ 0 h 400"/>
                    <a:gd name="T6" fmla="*/ 87 w 330"/>
                    <a:gd name="T7" fmla="*/ 0 h 400"/>
                    <a:gd name="T8" fmla="*/ 87 w 330"/>
                    <a:gd name="T9" fmla="*/ 157 h 400"/>
                    <a:gd name="T10" fmla="*/ 242 w 330"/>
                    <a:gd name="T11" fmla="*/ 157 h 400"/>
                    <a:gd name="T12" fmla="*/ 242 w 330"/>
                    <a:gd name="T13" fmla="*/ 0 h 400"/>
                    <a:gd name="T14" fmla="*/ 330 w 330"/>
                    <a:gd name="T15" fmla="*/ 0 h 400"/>
                    <a:gd name="T16" fmla="*/ 330 w 330"/>
                    <a:gd name="T17" fmla="*/ 400 h 400"/>
                    <a:gd name="T18" fmla="*/ 242 w 330"/>
                    <a:gd name="T19" fmla="*/ 400 h 400"/>
                    <a:gd name="T20" fmla="*/ 242 w 330"/>
                    <a:gd name="T21" fmla="*/ 233 h 400"/>
                    <a:gd name="T22" fmla="*/ 87 w 330"/>
                    <a:gd name="T23" fmla="*/ 233 h 400"/>
                    <a:gd name="T24" fmla="*/ 87 w 330"/>
                    <a:gd name="T2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400">
                      <a:moveTo>
                        <a:pt x="87" y="400"/>
                      </a:moveTo>
                      <a:lnTo>
                        <a:pt x="0" y="400"/>
                      </a:lnTo>
                      <a:lnTo>
                        <a:pt x="0" y="0"/>
                      </a:lnTo>
                      <a:lnTo>
                        <a:pt x="87" y="0"/>
                      </a:lnTo>
                      <a:lnTo>
                        <a:pt x="87" y="157"/>
                      </a:lnTo>
                      <a:lnTo>
                        <a:pt x="242" y="157"/>
                      </a:lnTo>
                      <a:lnTo>
                        <a:pt x="242" y="0"/>
                      </a:lnTo>
                      <a:lnTo>
                        <a:pt x="330" y="0"/>
                      </a:lnTo>
                      <a:lnTo>
                        <a:pt x="330" y="400"/>
                      </a:lnTo>
                      <a:lnTo>
                        <a:pt x="242" y="400"/>
                      </a:lnTo>
                      <a:lnTo>
                        <a:pt x="242" y="233"/>
                      </a:lnTo>
                      <a:lnTo>
                        <a:pt x="87" y="233"/>
                      </a:lnTo>
                      <a:lnTo>
                        <a:pt x="87" y="400"/>
                      </a:lnTo>
                    </a:path>
                  </a:pathLst>
                </a:cu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Freeform 36">
                  <a:extLst>
                    <a:ext uri="{FF2B5EF4-FFF2-40B4-BE49-F238E27FC236}">
                      <a16:creationId xmlns:a16="http://schemas.microsoft.com/office/drawing/2014/main" id="{CE016BB2-1700-344B-86A0-09F491BF70DB}"/>
                    </a:ext>
                  </a:extLst>
                </p:cNvPr>
                <p:cNvSpPr>
                  <a:spLocks noEditPoints="1"/>
                </p:cNvSpPr>
                <p:nvPr/>
              </p:nvSpPr>
              <p:spPr bwMode="auto">
                <a:xfrm>
                  <a:off x="2185" y="2078"/>
                  <a:ext cx="263" cy="299"/>
                </a:xfrm>
                <a:custGeom>
                  <a:avLst/>
                  <a:gdLst>
                    <a:gd name="T0" fmla="*/ 46 w 149"/>
                    <a:gd name="T1" fmla="*/ 66 h 169"/>
                    <a:gd name="T2" fmla="*/ 105 w 149"/>
                    <a:gd name="T3" fmla="*/ 66 h 169"/>
                    <a:gd name="T4" fmla="*/ 78 w 149"/>
                    <a:gd name="T5" fmla="*/ 38 h 169"/>
                    <a:gd name="T6" fmla="*/ 46 w 149"/>
                    <a:gd name="T7" fmla="*/ 66 h 169"/>
                    <a:gd name="T8" fmla="*/ 84 w 149"/>
                    <a:gd name="T9" fmla="*/ 169 h 169"/>
                    <a:gd name="T10" fmla="*/ 0 w 149"/>
                    <a:gd name="T11" fmla="*/ 85 h 169"/>
                    <a:gd name="T12" fmla="*/ 77 w 149"/>
                    <a:gd name="T13" fmla="*/ 0 h 169"/>
                    <a:gd name="T14" fmla="*/ 149 w 149"/>
                    <a:gd name="T15" fmla="*/ 81 h 169"/>
                    <a:gd name="T16" fmla="*/ 149 w 149"/>
                    <a:gd name="T17" fmla="*/ 99 h 169"/>
                    <a:gd name="T18" fmla="*/ 46 w 149"/>
                    <a:gd name="T19" fmla="*/ 99 h 169"/>
                    <a:gd name="T20" fmla="*/ 91 w 149"/>
                    <a:gd name="T21" fmla="*/ 130 h 169"/>
                    <a:gd name="T22" fmla="*/ 136 w 149"/>
                    <a:gd name="T23" fmla="*/ 117 h 169"/>
                    <a:gd name="T24" fmla="*/ 138 w 149"/>
                    <a:gd name="T25" fmla="*/ 117 h 169"/>
                    <a:gd name="T26" fmla="*/ 138 w 149"/>
                    <a:gd name="T27" fmla="*/ 155 h 169"/>
                    <a:gd name="T28" fmla="*/ 84 w 149"/>
                    <a:gd name="T29"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69">
                      <a:moveTo>
                        <a:pt x="46" y="66"/>
                      </a:moveTo>
                      <a:cubicBezTo>
                        <a:pt x="105" y="66"/>
                        <a:pt x="105" y="66"/>
                        <a:pt x="105" y="66"/>
                      </a:cubicBezTo>
                      <a:cubicBezTo>
                        <a:pt x="104" y="49"/>
                        <a:pt x="97" y="38"/>
                        <a:pt x="78" y="38"/>
                      </a:cubicBezTo>
                      <a:cubicBezTo>
                        <a:pt x="63" y="38"/>
                        <a:pt x="51" y="44"/>
                        <a:pt x="46" y="66"/>
                      </a:cubicBezTo>
                      <a:close/>
                      <a:moveTo>
                        <a:pt x="84" y="169"/>
                      </a:moveTo>
                      <a:cubicBezTo>
                        <a:pt x="34" y="169"/>
                        <a:pt x="0" y="137"/>
                        <a:pt x="0" y="85"/>
                      </a:cubicBezTo>
                      <a:cubicBezTo>
                        <a:pt x="0" y="35"/>
                        <a:pt x="33" y="0"/>
                        <a:pt x="77" y="0"/>
                      </a:cubicBezTo>
                      <a:cubicBezTo>
                        <a:pt x="125" y="0"/>
                        <a:pt x="149" y="32"/>
                        <a:pt x="149" y="81"/>
                      </a:cubicBezTo>
                      <a:cubicBezTo>
                        <a:pt x="149" y="99"/>
                        <a:pt x="149" y="99"/>
                        <a:pt x="149" y="99"/>
                      </a:cubicBezTo>
                      <a:cubicBezTo>
                        <a:pt x="46" y="99"/>
                        <a:pt x="46" y="99"/>
                        <a:pt x="46" y="99"/>
                      </a:cubicBezTo>
                      <a:cubicBezTo>
                        <a:pt x="52" y="124"/>
                        <a:pt x="72" y="130"/>
                        <a:pt x="91" y="130"/>
                      </a:cubicBezTo>
                      <a:cubicBezTo>
                        <a:pt x="108" y="130"/>
                        <a:pt x="121" y="127"/>
                        <a:pt x="136" y="117"/>
                      </a:cubicBezTo>
                      <a:cubicBezTo>
                        <a:pt x="138" y="117"/>
                        <a:pt x="138" y="117"/>
                        <a:pt x="138" y="117"/>
                      </a:cubicBezTo>
                      <a:cubicBezTo>
                        <a:pt x="138" y="155"/>
                        <a:pt x="138" y="155"/>
                        <a:pt x="138" y="155"/>
                      </a:cubicBezTo>
                      <a:cubicBezTo>
                        <a:pt x="125" y="164"/>
                        <a:pt x="106" y="169"/>
                        <a:pt x="84" y="16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Freeform 37">
                  <a:extLst>
                    <a:ext uri="{FF2B5EF4-FFF2-40B4-BE49-F238E27FC236}">
                      <a16:creationId xmlns:a16="http://schemas.microsoft.com/office/drawing/2014/main" id="{E1A14D29-B7A4-494C-B959-13096F6A3AC7}"/>
                    </a:ext>
                  </a:extLst>
                </p:cNvPr>
                <p:cNvSpPr>
                  <a:spLocks/>
                </p:cNvSpPr>
                <p:nvPr/>
              </p:nvSpPr>
              <p:spPr bwMode="auto">
                <a:xfrm>
                  <a:off x="2468" y="2085"/>
                  <a:ext cx="416" cy="285"/>
                </a:xfrm>
                <a:custGeom>
                  <a:avLst/>
                  <a:gdLst>
                    <a:gd name="T0" fmla="*/ 208 w 416"/>
                    <a:gd name="T1" fmla="*/ 117 h 285"/>
                    <a:gd name="T2" fmla="*/ 162 w 416"/>
                    <a:gd name="T3" fmla="*/ 285 h 285"/>
                    <a:gd name="T4" fmla="*/ 86 w 416"/>
                    <a:gd name="T5" fmla="*/ 285 h 285"/>
                    <a:gd name="T6" fmla="*/ 0 w 416"/>
                    <a:gd name="T7" fmla="*/ 3 h 285"/>
                    <a:gd name="T8" fmla="*/ 0 w 416"/>
                    <a:gd name="T9" fmla="*/ 0 h 285"/>
                    <a:gd name="T10" fmla="*/ 83 w 416"/>
                    <a:gd name="T11" fmla="*/ 0 h 285"/>
                    <a:gd name="T12" fmla="*/ 130 w 416"/>
                    <a:gd name="T13" fmla="*/ 168 h 285"/>
                    <a:gd name="T14" fmla="*/ 175 w 416"/>
                    <a:gd name="T15" fmla="*/ 0 h 285"/>
                    <a:gd name="T16" fmla="*/ 243 w 416"/>
                    <a:gd name="T17" fmla="*/ 0 h 285"/>
                    <a:gd name="T18" fmla="*/ 287 w 416"/>
                    <a:gd name="T19" fmla="*/ 168 h 285"/>
                    <a:gd name="T20" fmla="*/ 337 w 416"/>
                    <a:gd name="T21" fmla="*/ 0 h 285"/>
                    <a:gd name="T22" fmla="*/ 416 w 416"/>
                    <a:gd name="T23" fmla="*/ 0 h 285"/>
                    <a:gd name="T24" fmla="*/ 416 w 416"/>
                    <a:gd name="T25" fmla="*/ 3 h 285"/>
                    <a:gd name="T26" fmla="*/ 330 w 416"/>
                    <a:gd name="T27" fmla="*/ 285 h 285"/>
                    <a:gd name="T28" fmla="*/ 254 w 416"/>
                    <a:gd name="T29" fmla="*/ 285 h 285"/>
                    <a:gd name="T30" fmla="*/ 208 w 416"/>
                    <a:gd name="T31" fmla="*/ 11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285">
                      <a:moveTo>
                        <a:pt x="208" y="117"/>
                      </a:moveTo>
                      <a:lnTo>
                        <a:pt x="162" y="285"/>
                      </a:lnTo>
                      <a:lnTo>
                        <a:pt x="86" y="285"/>
                      </a:lnTo>
                      <a:lnTo>
                        <a:pt x="0" y="3"/>
                      </a:lnTo>
                      <a:lnTo>
                        <a:pt x="0" y="0"/>
                      </a:lnTo>
                      <a:lnTo>
                        <a:pt x="83" y="0"/>
                      </a:lnTo>
                      <a:lnTo>
                        <a:pt x="130" y="168"/>
                      </a:lnTo>
                      <a:lnTo>
                        <a:pt x="175" y="0"/>
                      </a:lnTo>
                      <a:lnTo>
                        <a:pt x="243" y="0"/>
                      </a:lnTo>
                      <a:lnTo>
                        <a:pt x="287" y="168"/>
                      </a:lnTo>
                      <a:lnTo>
                        <a:pt x="337" y="0"/>
                      </a:lnTo>
                      <a:lnTo>
                        <a:pt x="416" y="0"/>
                      </a:lnTo>
                      <a:lnTo>
                        <a:pt x="416" y="3"/>
                      </a:lnTo>
                      <a:lnTo>
                        <a:pt x="330" y="285"/>
                      </a:lnTo>
                      <a:lnTo>
                        <a:pt x="254" y="285"/>
                      </a:lnTo>
                      <a:lnTo>
                        <a:pt x="208" y="1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Freeform 38">
                  <a:extLst>
                    <a:ext uri="{FF2B5EF4-FFF2-40B4-BE49-F238E27FC236}">
                      <a16:creationId xmlns:a16="http://schemas.microsoft.com/office/drawing/2014/main" id="{27796341-F8F7-8548-A369-71CDDC454402}"/>
                    </a:ext>
                  </a:extLst>
                </p:cNvPr>
                <p:cNvSpPr>
                  <a:spLocks/>
                </p:cNvSpPr>
                <p:nvPr/>
              </p:nvSpPr>
              <p:spPr bwMode="auto">
                <a:xfrm>
                  <a:off x="2468" y="2085"/>
                  <a:ext cx="416" cy="285"/>
                </a:xfrm>
                <a:custGeom>
                  <a:avLst/>
                  <a:gdLst>
                    <a:gd name="T0" fmla="*/ 208 w 416"/>
                    <a:gd name="T1" fmla="*/ 117 h 285"/>
                    <a:gd name="T2" fmla="*/ 162 w 416"/>
                    <a:gd name="T3" fmla="*/ 285 h 285"/>
                    <a:gd name="T4" fmla="*/ 86 w 416"/>
                    <a:gd name="T5" fmla="*/ 285 h 285"/>
                    <a:gd name="T6" fmla="*/ 0 w 416"/>
                    <a:gd name="T7" fmla="*/ 3 h 285"/>
                    <a:gd name="T8" fmla="*/ 0 w 416"/>
                    <a:gd name="T9" fmla="*/ 0 h 285"/>
                    <a:gd name="T10" fmla="*/ 83 w 416"/>
                    <a:gd name="T11" fmla="*/ 0 h 285"/>
                    <a:gd name="T12" fmla="*/ 130 w 416"/>
                    <a:gd name="T13" fmla="*/ 168 h 285"/>
                    <a:gd name="T14" fmla="*/ 175 w 416"/>
                    <a:gd name="T15" fmla="*/ 0 h 285"/>
                    <a:gd name="T16" fmla="*/ 243 w 416"/>
                    <a:gd name="T17" fmla="*/ 0 h 285"/>
                    <a:gd name="T18" fmla="*/ 287 w 416"/>
                    <a:gd name="T19" fmla="*/ 168 h 285"/>
                    <a:gd name="T20" fmla="*/ 337 w 416"/>
                    <a:gd name="T21" fmla="*/ 0 h 285"/>
                    <a:gd name="T22" fmla="*/ 416 w 416"/>
                    <a:gd name="T23" fmla="*/ 0 h 285"/>
                    <a:gd name="T24" fmla="*/ 416 w 416"/>
                    <a:gd name="T25" fmla="*/ 3 h 285"/>
                    <a:gd name="T26" fmla="*/ 330 w 416"/>
                    <a:gd name="T27" fmla="*/ 285 h 285"/>
                    <a:gd name="T28" fmla="*/ 254 w 416"/>
                    <a:gd name="T29" fmla="*/ 285 h 285"/>
                    <a:gd name="T30" fmla="*/ 208 w 416"/>
                    <a:gd name="T31" fmla="*/ 11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285">
                      <a:moveTo>
                        <a:pt x="208" y="117"/>
                      </a:moveTo>
                      <a:lnTo>
                        <a:pt x="162" y="285"/>
                      </a:lnTo>
                      <a:lnTo>
                        <a:pt x="86" y="285"/>
                      </a:lnTo>
                      <a:lnTo>
                        <a:pt x="0" y="3"/>
                      </a:lnTo>
                      <a:lnTo>
                        <a:pt x="0" y="0"/>
                      </a:lnTo>
                      <a:lnTo>
                        <a:pt x="83" y="0"/>
                      </a:lnTo>
                      <a:lnTo>
                        <a:pt x="130" y="168"/>
                      </a:lnTo>
                      <a:lnTo>
                        <a:pt x="175" y="0"/>
                      </a:lnTo>
                      <a:lnTo>
                        <a:pt x="243" y="0"/>
                      </a:lnTo>
                      <a:lnTo>
                        <a:pt x="287" y="168"/>
                      </a:lnTo>
                      <a:lnTo>
                        <a:pt x="337" y="0"/>
                      </a:lnTo>
                      <a:lnTo>
                        <a:pt x="416" y="0"/>
                      </a:lnTo>
                      <a:lnTo>
                        <a:pt x="416" y="3"/>
                      </a:lnTo>
                      <a:lnTo>
                        <a:pt x="330" y="285"/>
                      </a:lnTo>
                      <a:lnTo>
                        <a:pt x="254" y="285"/>
                      </a:lnTo>
                      <a:lnTo>
                        <a:pt x="208" y="117"/>
                      </a:lnTo>
                    </a:path>
                  </a:pathLst>
                </a:cu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Freeform 39">
                  <a:extLst>
                    <a:ext uri="{FF2B5EF4-FFF2-40B4-BE49-F238E27FC236}">
                      <a16:creationId xmlns:a16="http://schemas.microsoft.com/office/drawing/2014/main" id="{197BCF57-6AFF-EA4A-B053-0496DE4EEBBE}"/>
                    </a:ext>
                  </a:extLst>
                </p:cNvPr>
                <p:cNvSpPr>
                  <a:spLocks/>
                </p:cNvSpPr>
                <p:nvPr/>
              </p:nvSpPr>
              <p:spPr bwMode="auto">
                <a:xfrm>
                  <a:off x="2928" y="1970"/>
                  <a:ext cx="129" cy="407"/>
                </a:xfrm>
                <a:custGeom>
                  <a:avLst/>
                  <a:gdLst>
                    <a:gd name="T0" fmla="*/ 55 w 73"/>
                    <a:gd name="T1" fmla="*/ 230 h 230"/>
                    <a:gd name="T2" fmla="*/ 0 w 73"/>
                    <a:gd name="T3" fmla="*/ 178 h 230"/>
                    <a:gd name="T4" fmla="*/ 0 w 73"/>
                    <a:gd name="T5" fmla="*/ 0 h 230"/>
                    <a:gd name="T6" fmla="*/ 48 w 73"/>
                    <a:gd name="T7" fmla="*/ 0 h 230"/>
                    <a:gd name="T8" fmla="*/ 48 w 73"/>
                    <a:gd name="T9" fmla="*/ 174 h 230"/>
                    <a:gd name="T10" fmla="*/ 61 w 73"/>
                    <a:gd name="T11" fmla="*/ 189 h 230"/>
                    <a:gd name="T12" fmla="*/ 72 w 73"/>
                    <a:gd name="T13" fmla="*/ 187 h 230"/>
                    <a:gd name="T14" fmla="*/ 73 w 73"/>
                    <a:gd name="T15" fmla="*/ 187 h 230"/>
                    <a:gd name="T16" fmla="*/ 73 w 73"/>
                    <a:gd name="T17" fmla="*/ 227 h 230"/>
                    <a:gd name="T18" fmla="*/ 55 w 73"/>
                    <a:gd name="T19" fmla="*/ 23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230">
                      <a:moveTo>
                        <a:pt x="55" y="230"/>
                      </a:moveTo>
                      <a:cubicBezTo>
                        <a:pt x="16" y="230"/>
                        <a:pt x="0" y="214"/>
                        <a:pt x="0" y="178"/>
                      </a:cubicBezTo>
                      <a:cubicBezTo>
                        <a:pt x="0" y="0"/>
                        <a:pt x="0" y="0"/>
                        <a:pt x="0" y="0"/>
                      </a:cubicBezTo>
                      <a:cubicBezTo>
                        <a:pt x="48" y="0"/>
                        <a:pt x="48" y="0"/>
                        <a:pt x="48" y="0"/>
                      </a:cubicBezTo>
                      <a:cubicBezTo>
                        <a:pt x="48" y="174"/>
                        <a:pt x="48" y="174"/>
                        <a:pt x="48" y="174"/>
                      </a:cubicBezTo>
                      <a:cubicBezTo>
                        <a:pt x="48" y="185"/>
                        <a:pt x="52" y="189"/>
                        <a:pt x="61" y="189"/>
                      </a:cubicBezTo>
                      <a:cubicBezTo>
                        <a:pt x="65" y="189"/>
                        <a:pt x="69" y="188"/>
                        <a:pt x="72" y="187"/>
                      </a:cubicBezTo>
                      <a:cubicBezTo>
                        <a:pt x="73" y="187"/>
                        <a:pt x="73" y="187"/>
                        <a:pt x="73" y="187"/>
                      </a:cubicBezTo>
                      <a:cubicBezTo>
                        <a:pt x="73" y="227"/>
                        <a:pt x="73" y="227"/>
                        <a:pt x="73" y="227"/>
                      </a:cubicBezTo>
                      <a:cubicBezTo>
                        <a:pt x="69" y="228"/>
                        <a:pt x="62" y="230"/>
                        <a:pt x="55" y="23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Freeform 40">
                  <a:extLst>
                    <a:ext uri="{FF2B5EF4-FFF2-40B4-BE49-F238E27FC236}">
                      <a16:creationId xmlns:a16="http://schemas.microsoft.com/office/drawing/2014/main" id="{4A2F5FB7-4A9B-8845-AFD9-BCEF95091A3B}"/>
                    </a:ext>
                  </a:extLst>
                </p:cNvPr>
                <p:cNvSpPr>
                  <a:spLocks noEditPoints="1"/>
                </p:cNvSpPr>
                <p:nvPr/>
              </p:nvSpPr>
              <p:spPr bwMode="auto">
                <a:xfrm>
                  <a:off x="3082" y="2078"/>
                  <a:ext cx="263" cy="299"/>
                </a:xfrm>
                <a:custGeom>
                  <a:avLst/>
                  <a:gdLst>
                    <a:gd name="T0" fmla="*/ 46 w 149"/>
                    <a:gd name="T1" fmla="*/ 66 h 169"/>
                    <a:gd name="T2" fmla="*/ 105 w 149"/>
                    <a:gd name="T3" fmla="*/ 66 h 169"/>
                    <a:gd name="T4" fmla="*/ 78 w 149"/>
                    <a:gd name="T5" fmla="*/ 38 h 169"/>
                    <a:gd name="T6" fmla="*/ 46 w 149"/>
                    <a:gd name="T7" fmla="*/ 66 h 169"/>
                    <a:gd name="T8" fmla="*/ 84 w 149"/>
                    <a:gd name="T9" fmla="*/ 169 h 169"/>
                    <a:gd name="T10" fmla="*/ 0 w 149"/>
                    <a:gd name="T11" fmla="*/ 85 h 169"/>
                    <a:gd name="T12" fmla="*/ 77 w 149"/>
                    <a:gd name="T13" fmla="*/ 0 h 169"/>
                    <a:gd name="T14" fmla="*/ 149 w 149"/>
                    <a:gd name="T15" fmla="*/ 81 h 169"/>
                    <a:gd name="T16" fmla="*/ 149 w 149"/>
                    <a:gd name="T17" fmla="*/ 99 h 169"/>
                    <a:gd name="T18" fmla="*/ 46 w 149"/>
                    <a:gd name="T19" fmla="*/ 99 h 169"/>
                    <a:gd name="T20" fmla="*/ 91 w 149"/>
                    <a:gd name="T21" fmla="*/ 130 h 169"/>
                    <a:gd name="T22" fmla="*/ 136 w 149"/>
                    <a:gd name="T23" fmla="*/ 117 h 169"/>
                    <a:gd name="T24" fmla="*/ 138 w 149"/>
                    <a:gd name="T25" fmla="*/ 117 h 169"/>
                    <a:gd name="T26" fmla="*/ 138 w 149"/>
                    <a:gd name="T27" fmla="*/ 155 h 169"/>
                    <a:gd name="T28" fmla="*/ 84 w 149"/>
                    <a:gd name="T29"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69">
                      <a:moveTo>
                        <a:pt x="46" y="66"/>
                      </a:moveTo>
                      <a:cubicBezTo>
                        <a:pt x="105" y="66"/>
                        <a:pt x="105" y="66"/>
                        <a:pt x="105" y="66"/>
                      </a:cubicBezTo>
                      <a:cubicBezTo>
                        <a:pt x="104" y="49"/>
                        <a:pt x="97" y="38"/>
                        <a:pt x="78" y="38"/>
                      </a:cubicBezTo>
                      <a:cubicBezTo>
                        <a:pt x="63" y="38"/>
                        <a:pt x="51" y="44"/>
                        <a:pt x="46" y="66"/>
                      </a:cubicBezTo>
                      <a:close/>
                      <a:moveTo>
                        <a:pt x="84" y="169"/>
                      </a:moveTo>
                      <a:cubicBezTo>
                        <a:pt x="34" y="169"/>
                        <a:pt x="0" y="137"/>
                        <a:pt x="0" y="85"/>
                      </a:cubicBezTo>
                      <a:cubicBezTo>
                        <a:pt x="0" y="35"/>
                        <a:pt x="33" y="0"/>
                        <a:pt x="77" y="0"/>
                      </a:cubicBezTo>
                      <a:cubicBezTo>
                        <a:pt x="125" y="0"/>
                        <a:pt x="149" y="32"/>
                        <a:pt x="149" y="81"/>
                      </a:cubicBezTo>
                      <a:cubicBezTo>
                        <a:pt x="149" y="99"/>
                        <a:pt x="149" y="99"/>
                        <a:pt x="149" y="99"/>
                      </a:cubicBezTo>
                      <a:cubicBezTo>
                        <a:pt x="46" y="99"/>
                        <a:pt x="46" y="99"/>
                        <a:pt x="46" y="99"/>
                      </a:cubicBezTo>
                      <a:cubicBezTo>
                        <a:pt x="52" y="124"/>
                        <a:pt x="72" y="130"/>
                        <a:pt x="91" y="130"/>
                      </a:cubicBezTo>
                      <a:cubicBezTo>
                        <a:pt x="108" y="130"/>
                        <a:pt x="121" y="127"/>
                        <a:pt x="136" y="117"/>
                      </a:cubicBezTo>
                      <a:cubicBezTo>
                        <a:pt x="138" y="117"/>
                        <a:pt x="138" y="117"/>
                        <a:pt x="138" y="117"/>
                      </a:cubicBezTo>
                      <a:cubicBezTo>
                        <a:pt x="138" y="155"/>
                        <a:pt x="138" y="155"/>
                        <a:pt x="138" y="155"/>
                      </a:cubicBezTo>
                      <a:cubicBezTo>
                        <a:pt x="125" y="164"/>
                        <a:pt x="106" y="169"/>
                        <a:pt x="84" y="16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Freeform 41">
                  <a:extLst>
                    <a:ext uri="{FF2B5EF4-FFF2-40B4-BE49-F238E27FC236}">
                      <a16:creationId xmlns:a16="http://schemas.microsoft.com/office/drawing/2014/main" id="{49FBE24F-3270-0E49-80B7-B1BA493B4B35}"/>
                    </a:ext>
                  </a:extLst>
                </p:cNvPr>
                <p:cNvSpPr>
                  <a:spLocks/>
                </p:cNvSpPr>
                <p:nvPr/>
              </p:nvSpPr>
              <p:spPr bwMode="auto">
                <a:xfrm>
                  <a:off x="3371" y="2007"/>
                  <a:ext cx="383" cy="370"/>
                </a:xfrm>
                <a:custGeom>
                  <a:avLst/>
                  <a:gdLst>
                    <a:gd name="T0" fmla="*/ 182 w 217"/>
                    <a:gd name="T1" fmla="*/ 44 h 209"/>
                    <a:gd name="T2" fmla="*/ 217 w 217"/>
                    <a:gd name="T3" fmla="*/ 44 h 209"/>
                    <a:gd name="T4" fmla="*/ 217 w 217"/>
                    <a:gd name="T5" fmla="*/ 82 h 209"/>
                    <a:gd name="T6" fmla="*/ 182 w 217"/>
                    <a:gd name="T7" fmla="*/ 82 h 209"/>
                    <a:gd name="T8" fmla="*/ 182 w 217"/>
                    <a:gd name="T9" fmla="*/ 148 h 209"/>
                    <a:gd name="T10" fmla="*/ 201 w 217"/>
                    <a:gd name="T11" fmla="*/ 168 h 209"/>
                    <a:gd name="T12" fmla="*/ 216 w 217"/>
                    <a:gd name="T13" fmla="*/ 166 h 209"/>
                    <a:gd name="T14" fmla="*/ 217 w 217"/>
                    <a:gd name="T15" fmla="*/ 166 h 209"/>
                    <a:gd name="T16" fmla="*/ 217 w 217"/>
                    <a:gd name="T17" fmla="*/ 204 h 209"/>
                    <a:gd name="T18" fmla="*/ 188 w 217"/>
                    <a:gd name="T19" fmla="*/ 209 h 209"/>
                    <a:gd name="T20" fmla="*/ 134 w 217"/>
                    <a:gd name="T21" fmla="*/ 150 h 209"/>
                    <a:gd name="T22" fmla="*/ 134 w 217"/>
                    <a:gd name="T23" fmla="*/ 82 h 209"/>
                    <a:gd name="T24" fmla="*/ 72 w 217"/>
                    <a:gd name="T25" fmla="*/ 82 h 209"/>
                    <a:gd name="T26" fmla="*/ 72 w 217"/>
                    <a:gd name="T27" fmla="*/ 148 h 209"/>
                    <a:gd name="T28" fmla="*/ 92 w 217"/>
                    <a:gd name="T29" fmla="*/ 168 h 209"/>
                    <a:gd name="T30" fmla="*/ 107 w 217"/>
                    <a:gd name="T31" fmla="*/ 166 h 209"/>
                    <a:gd name="T32" fmla="*/ 108 w 217"/>
                    <a:gd name="T33" fmla="*/ 166 h 209"/>
                    <a:gd name="T34" fmla="*/ 108 w 217"/>
                    <a:gd name="T35" fmla="*/ 204 h 209"/>
                    <a:gd name="T36" fmla="*/ 79 w 217"/>
                    <a:gd name="T37" fmla="*/ 209 h 209"/>
                    <a:gd name="T38" fmla="*/ 25 w 217"/>
                    <a:gd name="T39" fmla="*/ 150 h 209"/>
                    <a:gd name="T40" fmla="*/ 25 w 217"/>
                    <a:gd name="T41" fmla="*/ 82 h 209"/>
                    <a:gd name="T42" fmla="*/ 0 w 217"/>
                    <a:gd name="T43" fmla="*/ 82 h 209"/>
                    <a:gd name="T44" fmla="*/ 0 w 217"/>
                    <a:gd name="T45" fmla="*/ 44 h 209"/>
                    <a:gd name="T46" fmla="*/ 25 w 217"/>
                    <a:gd name="T47" fmla="*/ 44 h 209"/>
                    <a:gd name="T48" fmla="*/ 25 w 217"/>
                    <a:gd name="T49" fmla="*/ 0 h 209"/>
                    <a:gd name="T50" fmla="*/ 72 w 217"/>
                    <a:gd name="T51" fmla="*/ 0 h 209"/>
                    <a:gd name="T52" fmla="*/ 72 w 217"/>
                    <a:gd name="T53" fmla="*/ 44 h 209"/>
                    <a:gd name="T54" fmla="*/ 134 w 217"/>
                    <a:gd name="T55" fmla="*/ 44 h 209"/>
                    <a:gd name="T56" fmla="*/ 134 w 217"/>
                    <a:gd name="T57" fmla="*/ 0 h 209"/>
                    <a:gd name="T58" fmla="*/ 182 w 217"/>
                    <a:gd name="T59" fmla="*/ 0 h 209"/>
                    <a:gd name="T60" fmla="*/ 182 w 217"/>
                    <a:gd name="T61" fmla="*/ 4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7" h="209">
                      <a:moveTo>
                        <a:pt x="182" y="44"/>
                      </a:moveTo>
                      <a:cubicBezTo>
                        <a:pt x="217" y="44"/>
                        <a:pt x="217" y="44"/>
                        <a:pt x="217" y="44"/>
                      </a:cubicBezTo>
                      <a:cubicBezTo>
                        <a:pt x="217" y="82"/>
                        <a:pt x="217" y="82"/>
                        <a:pt x="217" y="82"/>
                      </a:cubicBezTo>
                      <a:cubicBezTo>
                        <a:pt x="182" y="82"/>
                        <a:pt x="182" y="82"/>
                        <a:pt x="182" y="82"/>
                      </a:cubicBezTo>
                      <a:cubicBezTo>
                        <a:pt x="182" y="148"/>
                        <a:pt x="182" y="148"/>
                        <a:pt x="182" y="148"/>
                      </a:cubicBezTo>
                      <a:cubicBezTo>
                        <a:pt x="182" y="162"/>
                        <a:pt x="187" y="168"/>
                        <a:pt x="201" y="168"/>
                      </a:cubicBezTo>
                      <a:cubicBezTo>
                        <a:pt x="205" y="168"/>
                        <a:pt x="211" y="168"/>
                        <a:pt x="216" y="166"/>
                      </a:cubicBezTo>
                      <a:cubicBezTo>
                        <a:pt x="217" y="166"/>
                        <a:pt x="217" y="166"/>
                        <a:pt x="217" y="166"/>
                      </a:cubicBezTo>
                      <a:cubicBezTo>
                        <a:pt x="217" y="204"/>
                        <a:pt x="217" y="204"/>
                        <a:pt x="217" y="204"/>
                      </a:cubicBezTo>
                      <a:cubicBezTo>
                        <a:pt x="211" y="206"/>
                        <a:pt x="201" y="209"/>
                        <a:pt x="188" y="209"/>
                      </a:cubicBezTo>
                      <a:cubicBezTo>
                        <a:pt x="149" y="209"/>
                        <a:pt x="134" y="191"/>
                        <a:pt x="134" y="150"/>
                      </a:cubicBezTo>
                      <a:cubicBezTo>
                        <a:pt x="134" y="82"/>
                        <a:pt x="134" y="82"/>
                        <a:pt x="134" y="82"/>
                      </a:cubicBezTo>
                      <a:cubicBezTo>
                        <a:pt x="72" y="82"/>
                        <a:pt x="72" y="82"/>
                        <a:pt x="72" y="82"/>
                      </a:cubicBezTo>
                      <a:cubicBezTo>
                        <a:pt x="72" y="148"/>
                        <a:pt x="72" y="148"/>
                        <a:pt x="72" y="148"/>
                      </a:cubicBezTo>
                      <a:cubicBezTo>
                        <a:pt x="72" y="162"/>
                        <a:pt x="78" y="168"/>
                        <a:pt x="92" y="168"/>
                      </a:cubicBezTo>
                      <a:cubicBezTo>
                        <a:pt x="96" y="168"/>
                        <a:pt x="101" y="168"/>
                        <a:pt x="107" y="166"/>
                      </a:cubicBezTo>
                      <a:cubicBezTo>
                        <a:pt x="108" y="166"/>
                        <a:pt x="108" y="166"/>
                        <a:pt x="108" y="166"/>
                      </a:cubicBezTo>
                      <a:cubicBezTo>
                        <a:pt x="108" y="204"/>
                        <a:pt x="108" y="204"/>
                        <a:pt x="108" y="204"/>
                      </a:cubicBezTo>
                      <a:cubicBezTo>
                        <a:pt x="102" y="206"/>
                        <a:pt x="92" y="209"/>
                        <a:pt x="79" y="209"/>
                      </a:cubicBezTo>
                      <a:cubicBezTo>
                        <a:pt x="40" y="209"/>
                        <a:pt x="25" y="191"/>
                        <a:pt x="25" y="150"/>
                      </a:cubicBezTo>
                      <a:cubicBezTo>
                        <a:pt x="25" y="82"/>
                        <a:pt x="25" y="82"/>
                        <a:pt x="25" y="82"/>
                      </a:cubicBezTo>
                      <a:cubicBezTo>
                        <a:pt x="0" y="82"/>
                        <a:pt x="0" y="82"/>
                        <a:pt x="0" y="82"/>
                      </a:cubicBezTo>
                      <a:cubicBezTo>
                        <a:pt x="0" y="44"/>
                        <a:pt x="0" y="44"/>
                        <a:pt x="0" y="44"/>
                      </a:cubicBezTo>
                      <a:cubicBezTo>
                        <a:pt x="25" y="44"/>
                        <a:pt x="25" y="44"/>
                        <a:pt x="25" y="44"/>
                      </a:cubicBezTo>
                      <a:cubicBezTo>
                        <a:pt x="25" y="0"/>
                        <a:pt x="25" y="0"/>
                        <a:pt x="25" y="0"/>
                      </a:cubicBezTo>
                      <a:cubicBezTo>
                        <a:pt x="72" y="0"/>
                        <a:pt x="72" y="0"/>
                        <a:pt x="72" y="0"/>
                      </a:cubicBezTo>
                      <a:cubicBezTo>
                        <a:pt x="72" y="44"/>
                        <a:pt x="72" y="44"/>
                        <a:pt x="72" y="44"/>
                      </a:cubicBezTo>
                      <a:cubicBezTo>
                        <a:pt x="134" y="44"/>
                        <a:pt x="134" y="44"/>
                        <a:pt x="134" y="44"/>
                      </a:cubicBezTo>
                      <a:cubicBezTo>
                        <a:pt x="134" y="0"/>
                        <a:pt x="134" y="0"/>
                        <a:pt x="134" y="0"/>
                      </a:cubicBezTo>
                      <a:cubicBezTo>
                        <a:pt x="182" y="0"/>
                        <a:pt x="182" y="0"/>
                        <a:pt x="182" y="0"/>
                      </a:cubicBezTo>
                      <a:cubicBezTo>
                        <a:pt x="182" y="44"/>
                        <a:pt x="182" y="44"/>
                        <a:pt x="182" y="4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Freeform 42">
                  <a:extLst>
                    <a:ext uri="{FF2B5EF4-FFF2-40B4-BE49-F238E27FC236}">
                      <a16:creationId xmlns:a16="http://schemas.microsoft.com/office/drawing/2014/main" id="{E24A0095-5AAD-6B4B-813F-251940B075EF}"/>
                    </a:ext>
                  </a:extLst>
                </p:cNvPr>
                <p:cNvSpPr>
                  <a:spLocks noEditPoints="1"/>
                </p:cNvSpPr>
                <p:nvPr/>
              </p:nvSpPr>
              <p:spPr bwMode="auto">
                <a:xfrm>
                  <a:off x="3897" y="1970"/>
                  <a:ext cx="295" cy="400"/>
                </a:xfrm>
                <a:custGeom>
                  <a:avLst/>
                  <a:gdLst>
                    <a:gd name="T0" fmla="*/ 80 w 167"/>
                    <a:gd name="T1" fmla="*/ 111 h 226"/>
                    <a:gd name="T2" fmla="*/ 117 w 167"/>
                    <a:gd name="T3" fmla="*/ 76 h 226"/>
                    <a:gd name="T4" fmla="*/ 80 w 167"/>
                    <a:gd name="T5" fmla="*/ 41 h 226"/>
                    <a:gd name="T6" fmla="*/ 49 w 167"/>
                    <a:gd name="T7" fmla="*/ 41 h 226"/>
                    <a:gd name="T8" fmla="*/ 49 w 167"/>
                    <a:gd name="T9" fmla="*/ 111 h 226"/>
                    <a:gd name="T10" fmla="*/ 80 w 167"/>
                    <a:gd name="T11" fmla="*/ 111 h 226"/>
                    <a:gd name="T12" fmla="*/ 167 w 167"/>
                    <a:gd name="T13" fmla="*/ 76 h 226"/>
                    <a:gd name="T14" fmla="*/ 84 w 167"/>
                    <a:gd name="T15" fmla="*/ 153 h 226"/>
                    <a:gd name="T16" fmla="*/ 49 w 167"/>
                    <a:gd name="T17" fmla="*/ 153 h 226"/>
                    <a:gd name="T18" fmla="*/ 49 w 167"/>
                    <a:gd name="T19" fmla="*/ 226 h 226"/>
                    <a:gd name="T20" fmla="*/ 0 w 167"/>
                    <a:gd name="T21" fmla="*/ 226 h 226"/>
                    <a:gd name="T22" fmla="*/ 0 w 167"/>
                    <a:gd name="T23" fmla="*/ 0 h 226"/>
                    <a:gd name="T24" fmla="*/ 84 w 167"/>
                    <a:gd name="T25" fmla="*/ 0 h 226"/>
                    <a:gd name="T26" fmla="*/ 167 w 167"/>
                    <a:gd name="T27" fmla="*/ 7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226">
                      <a:moveTo>
                        <a:pt x="80" y="111"/>
                      </a:moveTo>
                      <a:cubicBezTo>
                        <a:pt x="105" y="111"/>
                        <a:pt x="117" y="97"/>
                        <a:pt x="117" y="76"/>
                      </a:cubicBezTo>
                      <a:cubicBezTo>
                        <a:pt x="117" y="55"/>
                        <a:pt x="105" y="41"/>
                        <a:pt x="80" y="41"/>
                      </a:cubicBezTo>
                      <a:cubicBezTo>
                        <a:pt x="49" y="41"/>
                        <a:pt x="49" y="41"/>
                        <a:pt x="49" y="41"/>
                      </a:cubicBezTo>
                      <a:cubicBezTo>
                        <a:pt x="49" y="111"/>
                        <a:pt x="49" y="111"/>
                        <a:pt x="49" y="111"/>
                      </a:cubicBezTo>
                      <a:lnTo>
                        <a:pt x="80" y="111"/>
                      </a:lnTo>
                      <a:close/>
                      <a:moveTo>
                        <a:pt x="167" y="76"/>
                      </a:moveTo>
                      <a:cubicBezTo>
                        <a:pt x="167" y="126"/>
                        <a:pt x="134" y="153"/>
                        <a:pt x="84" y="153"/>
                      </a:cubicBezTo>
                      <a:cubicBezTo>
                        <a:pt x="49" y="153"/>
                        <a:pt x="49" y="153"/>
                        <a:pt x="49" y="153"/>
                      </a:cubicBezTo>
                      <a:cubicBezTo>
                        <a:pt x="49" y="226"/>
                        <a:pt x="49" y="226"/>
                        <a:pt x="49" y="226"/>
                      </a:cubicBezTo>
                      <a:cubicBezTo>
                        <a:pt x="0" y="226"/>
                        <a:pt x="0" y="226"/>
                        <a:pt x="0" y="226"/>
                      </a:cubicBezTo>
                      <a:cubicBezTo>
                        <a:pt x="0" y="0"/>
                        <a:pt x="0" y="0"/>
                        <a:pt x="0" y="0"/>
                      </a:cubicBezTo>
                      <a:cubicBezTo>
                        <a:pt x="84" y="0"/>
                        <a:pt x="84" y="0"/>
                        <a:pt x="84" y="0"/>
                      </a:cubicBezTo>
                      <a:cubicBezTo>
                        <a:pt x="134" y="0"/>
                        <a:pt x="167" y="26"/>
                        <a:pt x="167" y="7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Freeform 43">
                  <a:extLst>
                    <a:ext uri="{FF2B5EF4-FFF2-40B4-BE49-F238E27FC236}">
                      <a16:creationId xmlns:a16="http://schemas.microsoft.com/office/drawing/2014/main" id="{A6202C34-571E-3F44-AECF-AB1981038AF8}"/>
                    </a:ext>
                  </a:extLst>
                </p:cNvPr>
                <p:cNvSpPr>
                  <a:spLocks noEditPoints="1"/>
                </p:cNvSpPr>
                <p:nvPr/>
              </p:nvSpPr>
              <p:spPr bwMode="auto">
                <a:xfrm>
                  <a:off x="4204" y="2078"/>
                  <a:ext cx="258" cy="297"/>
                </a:xfrm>
                <a:custGeom>
                  <a:avLst/>
                  <a:gdLst>
                    <a:gd name="T0" fmla="*/ 98 w 146"/>
                    <a:gd name="T1" fmla="*/ 114 h 168"/>
                    <a:gd name="T2" fmla="*/ 98 w 146"/>
                    <a:gd name="T3" fmla="*/ 101 h 168"/>
                    <a:gd name="T4" fmla="*/ 72 w 146"/>
                    <a:gd name="T5" fmla="*/ 95 h 168"/>
                    <a:gd name="T6" fmla="*/ 47 w 146"/>
                    <a:gd name="T7" fmla="*/ 114 h 168"/>
                    <a:gd name="T8" fmla="*/ 70 w 146"/>
                    <a:gd name="T9" fmla="*/ 133 h 168"/>
                    <a:gd name="T10" fmla="*/ 98 w 146"/>
                    <a:gd name="T11" fmla="*/ 114 h 168"/>
                    <a:gd name="T12" fmla="*/ 100 w 146"/>
                    <a:gd name="T13" fmla="*/ 149 h 168"/>
                    <a:gd name="T14" fmla="*/ 57 w 146"/>
                    <a:gd name="T15" fmla="*/ 168 h 168"/>
                    <a:gd name="T16" fmla="*/ 0 w 146"/>
                    <a:gd name="T17" fmla="*/ 115 h 168"/>
                    <a:gd name="T18" fmla="*/ 62 w 146"/>
                    <a:gd name="T19" fmla="*/ 62 h 168"/>
                    <a:gd name="T20" fmla="*/ 98 w 146"/>
                    <a:gd name="T21" fmla="*/ 68 h 168"/>
                    <a:gd name="T22" fmla="*/ 98 w 146"/>
                    <a:gd name="T23" fmla="*/ 65 h 168"/>
                    <a:gd name="T24" fmla="*/ 63 w 146"/>
                    <a:gd name="T25" fmla="*/ 40 h 168"/>
                    <a:gd name="T26" fmla="*/ 17 w 146"/>
                    <a:gd name="T27" fmla="*/ 52 h 168"/>
                    <a:gd name="T28" fmla="*/ 16 w 146"/>
                    <a:gd name="T29" fmla="*/ 52 h 168"/>
                    <a:gd name="T30" fmla="*/ 16 w 146"/>
                    <a:gd name="T31" fmla="*/ 14 h 168"/>
                    <a:gd name="T32" fmla="*/ 71 w 146"/>
                    <a:gd name="T33" fmla="*/ 0 h 168"/>
                    <a:gd name="T34" fmla="*/ 146 w 146"/>
                    <a:gd name="T35" fmla="*/ 64 h 168"/>
                    <a:gd name="T36" fmla="*/ 146 w 146"/>
                    <a:gd name="T37" fmla="*/ 165 h 168"/>
                    <a:gd name="T38" fmla="*/ 100 w 146"/>
                    <a:gd name="T39" fmla="*/ 165 h 168"/>
                    <a:gd name="T40" fmla="*/ 100 w 146"/>
                    <a:gd name="T41"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68">
                      <a:moveTo>
                        <a:pt x="98" y="114"/>
                      </a:moveTo>
                      <a:cubicBezTo>
                        <a:pt x="98" y="101"/>
                        <a:pt x="98" y="101"/>
                        <a:pt x="98" y="101"/>
                      </a:cubicBezTo>
                      <a:cubicBezTo>
                        <a:pt x="91" y="97"/>
                        <a:pt x="82" y="95"/>
                        <a:pt x="72" y="95"/>
                      </a:cubicBezTo>
                      <a:cubicBezTo>
                        <a:pt x="56" y="95"/>
                        <a:pt x="47" y="101"/>
                        <a:pt x="47" y="114"/>
                      </a:cubicBezTo>
                      <a:cubicBezTo>
                        <a:pt x="47" y="127"/>
                        <a:pt x="56" y="133"/>
                        <a:pt x="70" y="133"/>
                      </a:cubicBezTo>
                      <a:cubicBezTo>
                        <a:pt x="84" y="133"/>
                        <a:pt x="94" y="126"/>
                        <a:pt x="98" y="114"/>
                      </a:cubicBezTo>
                      <a:close/>
                      <a:moveTo>
                        <a:pt x="100" y="149"/>
                      </a:moveTo>
                      <a:cubicBezTo>
                        <a:pt x="89" y="162"/>
                        <a:pt x="74" y="168"/>
                        <a:pt x="57" y="168"/>
                      </a:cubicBezTo>
                      <a:cubicBezTo>
                        <a:pt x="25" y="168"/>
                        <a:pt x="0" y="149"/>
                        <a:pt x="0" y="115"/>
                      </a:cubicBezTo>
                      <a:cubicBezTo>
                        <a:pt x="0" y="83"/>
                        <a:pt x="25" y="62"/>
                        <a:pt x="62" y="62"/>
                      </a:cubicBezTo>
                      <a:cubicBezTo>
                        <a:pt x="74" y="62"/>
                        <a:pt x="86" y="64"/>
                        <a:pt x="98" y="68"/>
                      </a:cubicBezTo>
                      <a:cubicBezTo>
                        <a:pt x="98" y="65"/>
                        <a:pt x="98" y="65"/>
                        <a:pt x="98" y="65"/>
                      </a:cubicBezTo>
                      <a:cubicBezTo>
                        <a:pt x="98" y="47"/>
                        <a:pt x="88" y="40"/>
                        <a:pt x="63" y="40"/>
                      </a:cubicBezTo>
                      <a:cubicBezTo>
                        <a:pt x="46" y="40"/>
                        <a:pt x="31" y="44"/>
                        <a:pt x="17" y="52"/>
                      </a:cubicBezTo>
                      <a:cubicBezTo>
                        <a:pt x="16" y="52"/>
                        <a:pt x="16" y="52"/>
                        <a:pt x="16" y="52"/>
                      </a:cubicBezTo>
                      <a:cubicBezTo>
                        <a:pt x="16" y="14"/>
                        <a:pt x="16" y="14"/>
                        <a:pt x="16" y="14"/>
                      </a:cubicBezTo>
                      <a:cubicBezTo>
                        <a:pt x="28" y="6"/>
                        <a:pt x="50" y="0"/>
                        <a:pt x="71" y="0"/>
                      </a:cubicBezTo>
                      <a:cubicBezTo>
                        <a:pt x="120" y="0"/>
                        <a:pt x="146" y="23"/>
                        <a:pt x="146" y="64"/>
                      </a:cubicBezTo>
                      <a:cubicBezTo>
                        <a:pt x="146" y="165"/>
                        <a:pt x="146" y="165"/>
                        <a:pt x="146" y="165"/>
                      </a:cubicBezTo>
                      <a:cubicBezTo>
                        <a:pt x="100" y="165"/>
                        <a:pt x="100" y="165"/>
                        <a:pt x="100" y="165"/>
                      </a:cubicBezTo>
                      <a:cubicBezTo>
                        <a:pt x="100" y="149"/>
                        <a:pt x="100" y="149"/>
                        <a:pt x="100" y="14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Freeform 44">
                  <a:extLst>
                    <a:ext uri="{FF2B5EF4-FFF2-40B4-BE49-F238E27FC236}">
                      <a16:creationId xmlns:a16="http://schemas.microsoft.com/office/drawing/2014/main" id="{307E2854-69B4-364F-AC98-ADB7E2430972}"/>
                    </a:ext>
                  </a:extLst>
                </p:cNvPr>
                <p:cNvSpPr>
                  <a:spLocks/>
                </p:cNvSpPr>
                <p:nvPr/>
              </p:nvSpPr>
              <p:spPr bwMode="auto">
                <a:xfrm>
                  <a:off x="4504" y="2078"/>
                  <a:ext cx="230" cy="299"/>
                </a:xfrm>
                <a:custGeom>
                  <a:avLst/>
                  <a:gdLst>
                    <a:gd name="T0" fmla="*/ 0 w 130"/>
                    <a:gd name="T1" fmla="*/ 85 h 169"/>
                    <a:gd name="T2" fmla="*/ 85 w 130"/>
                    <a:gd name="T3" fmla="*/ 0 h 169"/>
                    <a:gd name="T4" fmla="*/ 130 w 130"/>
                    <a:gd name="T5" fmla="*/ 13 h 169"/>
                    <a:gd name="T6" fmla="*/ 130 w 130"/>
                    <a:gd name="T7" fmla="*/ 53 h 169"/>
                    <a:gd name="T8" fmla="*/ 128 w 130"/>
                    <a:gd name="T9" fmla="*/ 53 h 169"/>
                    <a:gd name="T10" fmla="*/ 91 w 130"/>
                    <a:gd name="T11" fmla="*/ 41 h 169"/>
                    <a:gd name="T12" fmla="*/ 49 w 130"/>
                    <a:gd name="T13" fmla="*/ 85 h 169"/>
                    <a:gd name="T14" fmla="*/ 91 w 130"/>
                    <a:gd name="T15" fmla="*/ 128 h 169"/>
                    <a:gd name="T16" fmla="*/ 128 w 130"/>
                    <a:gd name="T17" fmla="*/ 115 h 169"/>
                    <a:gd name="T18" fmla="*/ 130 w 130"/>
                    <a:gd name="T19" fmla="*/ 115 h 169"/>
                    <a:gd name="T20" fmla="*/ 130 w 130"/>
                    <a:gd name="T21" fmla="*/ 156 h 169"/>
                    <a:gd name="T22" fmla="*/ 85 w 130"/>
                    <a:gd name="T23" fmla="*/ 169 h 169"/>
                    <a:gd name="T24" fmla="*/ 0 w 130"/>
                    <a:gd name="T2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69">
                      <a:moveTo>
                        <a:pt x="0" y="85"/>
                      </a:moveTo>
                      <a:cubicBezTo>
                        <a:pt x="0" y="33"/>
                        <a:pt x="37" y="0"/>
                        <a:pt x="85" y="0"/>
                      </a:cubicBezTo>
                      <a:cubicBezTo>
                        <a:pt x="102" y="0"/>
                        <a:pt x="118" y="4"/>
                        <a:pt x="130" y="13"/>
                      </a:cubicBezTo>
                      <a:cubicBezTo>
                        <a:pt x="130" y="53"/>
                        <a:pt x="130" y="53"/>
                        <a:pt x="130" y="53"/>
                      </a:cubicBezTo>
                      <a:cubicBezTo>
                        <a:pt x="128" y="53"/>
                        <a:pt x="128" y="53"/>
                        <a:pt x="128" y="53"/>
                      </a:cubicBezTo>
                      <a:cubicBezTo>
                        <a:pt x="117" y="46"/>
                        <a:pt x="105" y="41"/>
                        <a:pt x="91" y="41"/>
                      </a:cubicBezTo>
                      <a:cubicBezTo>
                        <a:pt x="67" y="41"/>
                        <a:pt x="49" y="57"/>
                        <a:pt x="49" y="85"/>
                      </a:cubicBezTo>
                      <a:cubicBezTo>
                        <a:pt x="49" y="112"/>
                        <a:pt x="67" y="128"/>
                        <a:pt x="91" y="128"/>
                      </a:cubicBezTo>
                      <a:cubicBezTo>
                        <a:pt x="105" y="128"/>
                        <a:pt x="117" y="123"/>
                        <a:pt x="128" y="115"/>
                      </a:cubicBezTo>
                      <a:cubicBezTo>
                        <a:pt x="130" y="115"/>
                        <a:pt x="130" y="115"/>
                        <a:pt x="130" y="115"/>
                      </a:cubicBezTo>
                      <a:cubicBezTo>
                        <a:pt x="130" y="156"/>
                        <a:pt x="130" y="156"/>
                        <a:pt x="130" y="156"/>
                      </a:cubicBezTo>
                      <a:cubicBezTo>
                        <a:pt x="118" y="165"/>
                        <a:pt x="102" y="169"/>
                        <a:pt x="85" y="169"/>
                      </a:cubicBezTo>
                      <a:cubicBezTo>
                        <a:pt x="37" y="169"/>
                        <a:pt x="0" y="136"/>
                        <a:pt x="0" y="85"/>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Freeform 45">
                  <a:extLst>
                    <a:ext uri="{FF2B5EF4-FFF2-40B4-BE49-F238E27FC236}">
                      <a16:creationId xmlns:a16="http://schemas.microsoft.com/office/drawing/2014/main" id="{0367759C-A2FC-4144-BA7F-050739086485}"/>
                    </a:ext>
                  </a:extLst>
                </p:cNvPr>
                <p:cNvSpPr>
                  <a:spLocks/>
                </p:cNvSpPr>
                <p:nvPr/>
              </p:nvSpPr>
              <p:spPr bwMode="auto">
                <a:xfrm>
                  <a:off x="4787" y="1970"/>
                  <a:ext cx="264" cy="400"/>
                </a:xfrm>
                <a:custGeom>
                  <a:avLst/>
                  <a:gdLst>
                    <a:gd name="T0" fmla="*/ 84 w 264"/>
                    <a:gd name="T1" fmla="*/ 270 h 400"/>
                    <a:gd name="T2" fmla="*/ 84 w 264"/>
                    <a:gd name="T3" fmla="*/ 400 h 400"/>
                    <a:gd name="T4" fmla="*/ 0 w 264"/>
                    <a:gd name="T5" fmla="*/ 400 h 400"/>
                    <a:gd name="T6" fmla="*/ 0 w 264"/>
                    <a:gd name="T7" fmla="*/ 0 h 400"/>
                    <a:gd name="T8" fmla="*/ 84 w 264"/>
                    <a:gd name="T9" fmla="*/ 0 h 400"/>
                    <a:gd name="T10" fmla="*/ 84 w 264"/>
                    <a:gd name="T11" fmla="*/ 228 h 400"/>
                    <a:gd name="T12" fmla="*/ 169 w 264"/>
                    <a:gd name="T13" fmla="*/ 115 h 400"/>
                    <a:gd name="T14" fmla="*/ 264 w 264"/>
                    <a:gd name="T15" fmla="*/ 115 h 400"/>
                    <a:gd name="T16" fmla="*/ 264 w 264"/>
                    <a:gd name="T17" fmla="*/ 118 h 400"/>
                    <a:gd name="T18" fmla="*/ 162 w 264"/>
                    <a:gd name="T19" fmla="*/ 247 h 400"/>
                    <a:gd name="T20" fmla="*/ 264 w 264"/>
                    <a:gd name="T21" fmla="*/ 396 h 400"/>
                    <a:gd name="T22" fmla="*/ 264 w 264"/>
                    <a:gd name="T23" fmla="*/ 400 h 400"/>
                    <a:gd name="T24" fmla="*/ 167 w 264"/>
                    <a:gd name="T25" fmla="*/ 400 h 400"/>
                    <a:gd name="T26" fmla="*/ 84 w 264"/>
                    <a:gd name="T27" fmla="*/ 2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400">
                      <a:moveTo>
                        <a:pt x="84" y="270"/>
                      </a:moveTo>
                      <a:lnTo>
                        <a:pt x="84" y="400"/>
                      </a:lnTo>
                      <a:lnTo>
                        <a:pt x="0" y="400"/>
                      </a:lnTo>
                      <a:lnTo>
                        <a:pt x="0" y="0"/>
                      </a:lnTo>
                      <a:lnTo>
                        <a:pt x="84" y="0"/>
                      </a:lnTo>
                      <a:lnTo>
                        <a:pt x="84" y="228"/>
                      </a:lnTo>
                      <a:lnTo>
                        <a:pt x="169" y="115"/>
                      </a:lnTo>
                      <a:lnTo>
                        <a:pt x="264" y="115"/>
                      </a:lnTo>
                      <a:lnTo>
                        <a:pt x="264" y="118"/>
                      </a:lnTo>
                      <a:lnTo>
                        <a:pt x="162" y="247"/>
                      </a:lnTo>
                      <a:lnTo>
                        <a:pt x="264" y="396"/>
                      </a:lnTo>
                      <a:lnTo>
                        <a:pt x="264" y="400"/>
                      </a:lnTo>
                      <a:lnTo>
                        <a:pt x="167" y="400"/>
                      </a:lnTo>
                      <a:lnTo>
                        <a:pt x="84" y="2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Freeform 46">
                  <a:extLst>
                    <a:ext uri="{FF2B5EF4-FFF2-40B4-BE49-F238E27FC236}">
                      <a16:creationId xmlns:a16="http://schemas.microsoft.com/office/drawing/2014/main" id="{1B6AD605-10AE-3248-B0DC-1AE9AADB3C4E}"/>
                    </a:ext>
                  </a:extLst>
                </p:cNvPr>
                <p:cNvSpPr>
                  <a:spLocks/>
                </p:cNvSpPr>
                <p:nvPr/>
              </p:nvSpPr>
              <p:spPr bwMode="auto">
                <a:xfrm>
                  <a:off x="4787" y="1970"/>
                  <a:ext cx="264" cy="400"/>
                </a:xfrm>
                <a:custGeom>
                  <a:avLst/>
                  <a:gdLst>
                    <a:gd name="T0" fmla="*/ 84 w 264"/>
                    <a:gd name="T1" fmla="*/ 270 h 400"/>
                    <a:gd name="T2" fmla="*/ 84 w 264"/>
                    <a:gd name="T3" fmla="*/ 400 h 400"/>
                    <a:gd name="T4" fmla="*/ 0 w 264"/>
                    <a:gd name="T5" fmla="*/ 400 h 400"/>
                    <a:gd name="T6" fmla="*/ 0 w 264"/>
                    <a:gd name="T7" fmla="*/ 0 h 400"/>
                    <a:gd name="T8" fmla="*/ 84 w 264"/>
                    <a:gd name="T9" fmla="*/ 0 h 400"/>
                    <a:gd name="T10" fmla="*/ 84 w 264"/>
                    <a:gd name="T11" fmla="*/ 228 h 400"/>
                    <a:gd name="T12" fmla="*/ 169 w 264"/>
                    <a:gd name="T13" fmla="*/ 115 h 400"/>
                    <a:gd name="T14" fmla="*/ 264 w 264"/>
                    <a:gd name="T15" fmla="*/ 115 h 400"/>
                    <a:gd name="T16" fmla="*/ 264 w 264"/>
                    <a:gd name="T17" fmla="*/ 118 h 400"/>
                    <a:gd name="T18" fmla="*/ 162 w 264"/>
                    <a:gd name="T19" fmla="*/ 247 h 400"/>
                    <a:gd name="T20" fmla="*/ 264 w 264"/>
                    <a:gd name="T21" fmla="*/ 396 h 400"/>
                    <a:gd name="T22" fmla="*/ 264 w 264"/>
                    <a:gd name="T23" fmla="*/ 400 h 400"/>
                    <a:gd name="T24" fmla="*/ 167 w 264"/>
                    <a:gd name="T25" fmla="*/ 400 h 400"/>
                    <a:gd name="T26" fmla="*/ 84 w 264"/>
                    <a:gd name="T27" fmla="*/ 2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400">
                      <a:moveTo>
                        <a:pt x="84" y="270"/>
                      </a:moveTo>
                      <a:lnTo>
                        <a:pt x="84" y="400"/>
                      </a:lnTo>
                      <a:lnTo>
                        <a:pt x="0" y="400"/>
                      </a:lnTo>
                      <a:lnTo>
                        <a:pt x="0" y="0"/>
                      </a:lnTo>
                      <a:lnTo>
                        <a:pt x="84" y="0"/>
                      </a:lnTo>
                      <a:lnTo>
                        <a:pt x="84" y="228"/>
                      </a:lnTo>
                      <a:lnTo>
                        <a:pt x="169" y="115"/>
                      </a:lnTo>
                      <a:lnTo>
                        <a:pt x="264" y="115"/>
                      </a:lnTo>
                      <a:lnTo>
                        <a:pt x="264" y="118"/>
                      </a:lnTo>
                      <a:lnTo>
                        <a:pt x="162" y="247"/>
                      </a:lnTo>
                      <a:lnTo>
                        <a:pt x="264" y="396"/>
                      </a:lnTo>
                      <a:lnTo>
                        <a:pt x="264" y="400"/>
                      </a:lnTo>
                      <a:lnTo>
                        <a:pt x="167" y="400"/>
                      </a:lnTo>
                      <a:lnTo>
                        <a:pt x="84" y="270"/>
                      </a:lnTo>
                    </a:path>
                  </a:pathLst>
                </a:cu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Freeform 47">
                  <a:extLst>
                    <a:ext uri="{FF2B5EF4-FFF2-40B4-BE49-F238E27FC236}">
                      <a16:creationId xmlns:a16="http://schemas.microsoft.com/office/drawing/2014/main" id="{5F57C989-0735-C141-B36A-B76A02E06988}"/>
                    </a:ext>
                  </a:extLst>
                </p:cNvPr>
                <p:cNvSpPr>
                  <a:spLocks noEditPoints="1"/>
                </p:cNvSpPr>
                <p:nvPr/>
              </p:nvSpPr>
              <p:spPr bwMode="auto">
                <a:xfrm>
                  <a:off x="5067" y="2078"/>
                  <a:ext cx="258" cy="297"/>
                </a:xfrm>
                <a:custGeom>
                  <a:avLst/>
                  <a:gdLst>
                    <a:gd name="T0" fmla="*/ 98 w 146"/>
                    <a:gd name="T1" fmla="*/ 114 h 168"/>
                    <a:gd name="T2" fmla="*/ 98 w 146"/>
                    <a:gd name="T3" fmla="*/ 101 h 168"/>
                    <a:gd name="T4" fmla="*/ 72 w 146"/>
                    <a:gd name="T5" fmla="*/ 95 h 168"/>
                    <a:gd name="T6" fmla="*/ 47 w 146"/>
                    <a:gd name="T7" fmla="*/ 114 h 168"/>
                    <a:gd name="T8" fmla="*/ 70 w 146"/>
                    <a:gd name="T9" fmla="*/ 133 h 168"/>
                    <a:gd name="T10" fmla="*/ 98 w 146"/>
                    <a:gd name="T11" fmla="*/ 114 h 168"/>
                    <a:gd name="T12" fmla="*/ 100 w 146"/>
                    <a:gd name="T13" fmla="*/ 149 h 168"/>
                    <a:gd name="T14" fmla="*/ 57 w 146"/>
                    <a:gd name="T15" fmla="*/ 168 h 168"/>
                    <a:gd name="T16" fmla="*/ 0 w 146"/>
                    <a:gd name="T17" fmla="*/ 115 h 168"/>
                    <a:gd name="T18" fmla="*/ 63 w 146"/>
                    <a:gd name="T19" fmla="*/ 62 h 168"/>
                    <a:gd name="T20" fmla="*/ 98 w 146"/>
                    <a:gd name="T21" fmla="*/ 68 h 168"/>
                    <a:gd name="T22" fmla="*/ 98 w 146"/>
                    <a:gd name="T23" fmla="*/ 65 h 168"/>
                    <a:gd name="T24" fmla="*/ 63 w 146"/>
                    <a:gd name="T25" fmla="*/ 40 h 168"/>
                    <a:gd name="T26" fmla="*/ 18 w 146"/>
                    <a:gd name="T27" fmla="*/ 52 h 168"/>
                    <a:gd name="T28" fmla="*/ 16 w 146"/>
                    <a:gd name="T29" fmla="*/ 52 h 168"/>
                    <a:gd name="T30" fmla="*/ 16 w 146"/>
                    <a:gd name="T31" fmla="*/ 14 h 168"/>
                    <a:gd name="T32" fmla="*/ 71 w 146"/>
                    <a:gd name="T33" fmla="*/ 0 h 168"/>
                    <a:gd name="T34" fmla="*/ 146 w 146"/>
                    <a:gd name="T35" fmla="*/ 64 h 168"/>
                    <a:gd name="T36" fmla="*/ 146 w 146"/>
                    <a:gd name="T37" fmla="*/ 165 h 168"/>
                    <a:gd name="T38" fmla="*/ 100 w 146"/>
                    <a:gd name="T39" fmla="*/ 165 h 168"/>
                    <a:gd name="T40" fmla="*/ 100 w 146"/>
                    <a:gd name="T41"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68">
                      <a:moveTo>
                        <a:pt x="98" y="114"/>
                      </a:moveTo>
                      <a:cubicBezTo>
                        <a:pt x="98" y="101"/>
                        <a:pt x="98" y="101"/>
                        <a:pt x="98" y="101"/>
                      </a:cubicBezTo>
                      <a:cubicBezTo>
                        <a:pt x="91" y="97"/>
                        <a:pt x="82" y="95"/>
                        <a:pt x="72" y="95"/>
                      </a:cubicBezTo>
                      <a:cubicBezTo>
                        <a:pt x="56" y="95"/>
                        <a:pt x="47" y="101"/>
                        <a:pt x="47" y="114"/>
                      </a:cubicBezTo>
                      <a:cubicBezTo>
                        <a:pt x="47" y="127"/>
                        <a:pt x="56" y="133"/>
                        <a:pt x="70" y="133"/>
                      </a:cubicBezTo>
                      <a:cubicBezTo>
                        <a:pt x="84" y="133"/>
                        <a:pt x="94" y="126"/>
                        <a:pt x="98" y="114"/>
                      </a:cubicBezTo>
                      <a:close/>
                      <a:moveTo>
                        <a:pt x="100" y="149"/>
                      </a:moveTo>
                      <a:cubicBezTo>
                        <a:pt x="89" y="162"/>
                        <a:pt x="74" y="168"/>
                        <a:pt x="57" y="168"/>
                      </a:cubicBezTo>
                      <a:cubicBezTo>
                        <a:pt x="26" y="168"/>
                        <a:pt x="0" y="149"/>
                        <a:pt x="0" y="115"/>
                      </a:cubicBezTo>
                      <a:cubicBezTo>
                        <a:pt x="0" y="83"/>
                        <a:pt x="26" y="62"/>
                        <a:pt x="63" y="62"/>
                      </a:cubicBezTo>
                      <a:cubicBezTo>
                        <a:pt x="74" y="62"/>
                        <a:pt x="86" y="64"/>
                        <a:pt x="98" y="68"/>
                      </a:cubicBezTo>
                      <a:cubicBezTo>
                        <a:pt x="98" y="65"/>
                        <a:pt x="98" y="65"/>
                        <a:pt x="98" y="65"/>
                      </a:cubicBezTo>
                      <a:cubicBezTo>
                        <a:pt x="98" y="47"/>
                        <a:pt x="89" y="40"/>
                        <a:pt x="63" y="40"/>
                      </a:cubicBezTo>
                      <a:cubicBezTo>
                        <a:pt x="47" y="40"/>
                        <a:pt x="31" y="44"/>
                        <a:pt x="18" y="52"/>
                      </a:cubicBezTo>
                      <a:cubicBezTo>
                        <a:pt x="16" y="52"/>
                        <a:pt x="16" y="52"/>
                        <a:pt x="16" y="52"/>
                      </a:cubicBezTo>
                      <a:cubicBezTo>
                        <a:pt x="16" y="14"/>
                        <a:pt x="16" y="14"/>
                        <a:pt x="16" y="14"/>
                      </a:cubicBezTo>
                      <a:cubicBezTo>
                        <a:pt x="28" y="6"/>
                        <a:pt x="50" y="0"/>
                        <a:pt x="71" y="0"/>
                      </a:cubicBezTo>
                      <a:cubicBezTo>
                        <a:pt x="120" y="0"/>
                        <a:pt x="146" y="23"/>
                        <a:pt x="146" y="64"/>
                      </a:cubicBezTo>
                      <a:cubicBezTo>
                        <a:pt x="146" y="165"/>
                        <a:pt x="146" y="165"/>
                        <a:pt x="146" y="165"/>
                      </a:cubicBezTo>
                      <a:cubicBezTo>
                        <a:pt x="100" y="165"/>
                        <a:pt x="100" y="165"/>
                        <a:pt x="100" y="165"/>
                      </a:cubicBezTo>
                      <a:cubicBezTo>
                        <a:pt x="100" y="149"/>
                        <a:pt x="100" y="149"/>
                        <a:pt x="100" y="14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Freeform 48">
                  <a:extLst>
                    <a:ext uri="{FF2B5EF4-FFF2-40B4-BE49-F238E27FC236}">
                      <a16:creationId xmlns:a16="http://schemas.microsoft.com/office/drawing/2014/main" id="{18A6F76C-694A-0649-B290-E09E8A89C008}"/>
                    </a:ext>
                  </a:extLst>
                </p:cNvPr>
                <p:cNvSpPr>
                  <a:spLocks/>
                </p:cNvSpPr>
                <p:nvPr/>
              </p:nvSpPr>
              <p:spPr bwMode="auto">
                <a:xfrm>
                  <a:off x="5385" y="2081"/>
                  <a:ext cx="178" cy="289"/>
                </a:xfrm>
                <a:custGeom>
                  <a:avLst/>
                  <a:gdLst>
                    <a:gd name="T0" fmla="*/ 47 w 101"/>
                    <a:gd name="T1" fmla="*/ 28 h 163"/>
                    <a:gd name="T2" fmla="*/ 86 w 101"/>
                    <a:gd name="T3" fmla="*/ 0 h 163"/>
                    <a:gd name="T4" fmla="*/ 101 w 101"/>
                    <a:gd name="T5" fmla="*/ 3 h 163"/>
                    <a:gd name="T6" fmla="*/ 101 w 101"/>
                    <a:gd name="T7" fmla="*/ 49 h 163"/>
                    <a:gd name="T8" fmla="*/ 100 w 101"/>
                    <a:gd name="T9" fmla="*/ 49 h 163"/>
                    <a:gd name="T10" fmla="*/ 79 w 101"/>
                    <a:gd name="T11" fmla="*/ 45 h 163"/>
                    <a:gd name="T12" fmla="*/ 48 w 101"/>
                    <a:gd name="T13" fmla="*/ 70 h 163"/>
                    <a:gd name="T14" fmla="*/ 48 w 101"/>
                    <a:gd name="T15" fmla="*/ 163 h 163"/>
                    <a:gd name="T16" fmla="*/ 0 w 101"/>
                    <a:gd name="T17" fmla="*/ 163 h 163"/>
                    <a:gd name="T18" fmla="*/ 0 w 101"/>
                    <a:gd name="T19" fmla="*/ 2 h 163"/>
                    <a:gd name="T20" fmla="*/ 47 w 101"/>
                    <a:gd name="T21" fmla="*/ 2 h 163"/>
                    <a:gd name="T22" fmla="*/ 47 w 101"/>
                    <a:gd name="T23" fmla="*/ 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63">
                      <a:moveTo>
                        <a:pt x="47" y="28"/>
                      </a:moveTo>
                      <a:cubicBezTo>
                        <a:pt x="55" y="10"/>
                        <a:pt x="68" y="0"/>
                        <a:pt x="86" y="0"/>
                      </a:cubicBezTo>
                      <a:cubicBezTo>
                        <a:pt x="92" y="0"/>
                        <a:pt x="99" y="1"/>
                        <a:pt x="101" y="3"/>
                      </a:cubicBezTo>
                      <a:cubicBezTo>
                        <a:pt x="101" y="49"/>
                        <a:pt x="101" y="49"/>
                        <a:pt x="101" y="49"/>
                      </a:cubicBezTo>
                      <a:cubicBezTo>
                        <a:pt x="100" y="49"/>
                        <a:pt x="100" y="49"/>
                        <a:pt x="100" y="49"/>
                      </a:cubicBezTo>
                      <a:cubicBezTo>
                        <a:pt x="94" y="46"/>
                        <a:pt x="88" y="45"/>
                        <a:pt x="79" y="45"/>
                      </a:cubicBezTo>
                      <a:cubicBezTo>
                        <a:pt x="64" y="45"/>
                        <a:pt x="52" y="54"/>
                        <a:pt x="48" y="70"/>
                      </a:cubicBezTo>
                      <a:cubicBezTo>
                        <a:pt x="48" y="163"/>
                        <a:pt x="48" y="163"/>
                        <a:pt x="48" y="163"/>
                      </a:cubicBezTo>
                      <a:cubicBezTo>
                        <a:pt x="0" y="163"/>
                        <a:pt x="0" y="163"/>
                        <a:pt x="0" y="163"/>
                      </a:cubicBezTo>
                      <a:cubicBezTo>
                        <a:pt x="0" y="2"/>
                        <a:pt x="0" y="2"/>
                        <a:pt x="0" y="2"/>
                      </a:cubicBezTo>
                      <a:cubicBezTo>
                        <a:pt x="47" y="2"/>
                        <a:pt x="47" y="2"/>
                        <a:pt x="47" y="2"/>
                      </a:cubicBezTo>
                      <a:cubicBezTo>
                        <a:pt x="47" y="28"/>
                        <a:pt x="47" y="28"/>
                        <a:pt x="47" y="2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Freeform 49">
                  <a:extLst>
                    <a:ext uri="{FF2B5EF4-FFF2-40B4-BE49-F238E27FC236}">
                      <a16:creationId xmlns:a16="http://schemas.microsoft.com/office/drawing/2014/main" id="{6CAD0F0E-E2F2-FD4F-9411-38953FAC9AD3}"/>
                    </a:ext>
                  </a:extLst>
                </p:cNvPr>
                <p:cNvSpPr>
                  <a:spLocks noEditPoints="1"/>
                </p:cNvSpPr>
                <p:nvPr/>
              </p:nvSpPr>
              <p:spPr bwMode="auto">
                <a:xfrm>
                  <a:off x="5586" y="1970"/>
                  <a:ext cx="286" cy="407"/>
                </a:xfrm>
                <a:custGeom>
                  <a:avLst/>
                  <a:gdLst>
                    <a:gd name="T0" fmla="*/ 114 w 162"/>
                    <a:gd name="T1" fmla="*/ 171 h 230"/>
                    <a:gd name="T2" fmla="*/ 114 w 162"/>
                    <a:gd name="T3" fmla="*/ 120 h 230"/>
                    <a:gd name="T4" fmla="*/ 84 w 162"/>
                    <a:gd name="T5" fmla="*/ 103 h 230"/>
                    <a:gd name="T6" fmla="*/ 49 w 162"/>
                    <a:gd name="T7" fmla="*/ 146 h 230"/>
                    <a:gd name="T8" fmla="*/ 84 w 162"/>
                    <a:gd name="T9" fmla="*/ 188 h 230"/>
                    <a:gd name="T10" fmla="*/ 114 w 162"/>
                    <a:gd name="T11" fmla="*/ 171 h 230"/>
                    <a:gd name="T12" fmla="*/ 116 w 162"/>
                    <a:gd name="T13" fmla="*/ 209 h 230"/>
                    <a:gd name="T14" fmla="*/ 68 w 162"/>
                    <a:gd name="T15" fmla="*/ 230 h 230"/>
                    <a:gd name="T16" fmla="*/ 0 w 162"/>
                    <a:gd name="T17" fmla="*/ 146 h 230"/>
                    <a:gd name="T18" fmla="*/ 68 w 162"/>
                    <a:gd name="T19" fmla="*/ 61 h 230"/>
                    <a:gd name="T20" fmla="*/ 114 w 162"/>
                    <a:gd name="T21" fmla="*/ 80 h 230"/>
                    <a:gd name="T22" fmla="*/ 114 w 162"/>
                    <a:gd name="T23" fmla="*/ 0 h 230"/>
                    <a:gd name="T24" fmla="*/ 162 w 162"/>
                    <a:gd name="T25" fmla="*/ 0 h 230"/>
                    <a:gd name="T26" fmla="*/ 162 w 162"/>
                    <a:gd name="T27" fmla="*/ 226 h 230"/>
                    <a:gd name="T28" fmla="*/ 116 w 162"/>
                    <a:gd name="T29" fmla="*/ 226 h 230"/>
                    <a:gd name="T30" fmla="*/ 116 w 162"/>
                    <a:gd name="T31" fmla="*/ 20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230">
                      <a:moveTo>
                        <a:pt x="114" y="171"/>
                      </a:moveTo>
                      <a:cubicBezTo>
                        <a:pt x="114" y="120"/>
                        <a:pt x="114" y="120"/>
                        <a:pt x="114" y="120"/>
                      </a:cubicBezTo>
                      <a:cubicBezTo>
                        <a:pt x="106" y="108"/>
                        <a:pt x="96" y="103"/>
                        <a:pt x="84" y="103"/>
                      </a:cubicBezTo>
                      <a:cubicBezTo>
                        <a:pt x="63" y="103"/>
                        <a:pt x="49" y="118"/>
                        <a:pt x="49" y="146"/>
                      </a:cubicBezTo>
                      <a:cubicBezTo>
                        <a:pt x="49" y="173"/>
                        <a:pt x="63" y="188"/>
                        <a:pt x="84" y="188"/>
                      </a:cubicBezTo>
                      <a:cubicBezTo>
                        <a:pt x="96" y="188"/>
                        <a:pt x="106" y="183"/>
                        <a:pt x="114" y="171"/>
                      </a:cubicBezTo>
                      <a:close/>
                      <a:moveTo>
                        <a:pt x="116" y="209"/>
                      </a:moveTo>
                      <a:cubicBezTo>
                        <a:pt x="105" y="222"/>
                        <a:pt x="90" y="230"/>
                        <a:pt x="68" y="230"/>
                      </a:cubicBezTo>
                      <a:cubicBezTo>
                        <a:pt x="26" y="230"/>
                        <a:pt x="0" y="192"/>
                        <a:pt x="0" y="146"/>
                      </a:cubicBezTo>
                      <a:cubicBezTo>
                        <a:pt x="0" y="99"/>
                        <a:pt x="26" y="61"/>
                        <a:pt x="68" y="61"/>
                      </a:cubicBezTo>
                      <a:cubicBezTo>
                        <a:pt x="89" y="61"/>
                        <a:pt x="104" y="68"/>
                        <a:pt x="114" y="80"/>
                      </a:cubicBezTo>
                      <a:cubicBezTo>
                        <a:pt x="114" y="0"/>
                        <a:pt x="114" y="0"/>
                        <a:pt x="114" y="0"/>
                      </a:cubicBezTo>
                      <a:cubicBezTo>
                        <a:pt x="162" y="0"/>
                        <a:pt x="162" y="0"/>
                        <a:pt x="162" y="0"/>
                      </a:cubicBezTo>
                      <a:cubicBezTo>
                        <a:pt x="162" y="226"/>
                        <a:pt x="162" y="226"/>
                        <a:pt x="162" y="226"/>
                      </a:cubicBezTo>
                      <a:cubicBezTo>
                        <a:pt x="116" y="226"/>
                        <a:pt x="116" y="226"/>
                        <a:pt x="116" y="226"/>
                      </a:cubicBezTo>
                      <a:cubicBezTo>
                        <a:pt x="116" y="209"/>
                        <a:pt x="116" y="209"/>
                        <a:pt x="116" y="20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Freeform 50">
                  <a:extLst>
                    <a:ext uri="{FF2B5EF4-FFF2-40B4-BE49-F238E27FC236}">
                      <a16:creationId xmlns:a16="http://schemas.microsoft.com/office/drawing/2014/main" id="{E8090A00-7F98-644F-8ED8-E7068AC5FCFA}"/>
                    </a:ext>
                  </a:extLst>
                </p:cNvPr>
                <p:cNvSpPr>
                  <a:spLocks/>
                </p:cNvSpPr>
                <p:nvPr/>
              </p:nvSpPr>
              <p:spPr bwMode="auto">
                <a:xfrm>
                  <a:off x="1806" y="2501"/>
                  <a:ext cx="247" cy="400"/>
                </a:xfrm>
                <a:custGeom>
                  <a:avLst/>
                  <a:gdLst>
                    <a:gd name="T0" fmla="*/ 0 w 247"/>
                    <a:gd name="T1" fmla="*/ 0 h 400"/>
                    <a:gd name="T2" fmla="*/ 247 w 247"/>
                    <a:gd name="T3" fmla="*/ 0 h 400"/>
                    <a:gd name="T4" fmla="*/ 247 w 247"/>
                    <a:gd name="T5" fmla="*/ 49 h 400"/>
                    <a:gd name="T6" fmla="*/ 57 w 247"/>
                    <a:gd name="T7" fmla="*/ 49 h 400"/>
                    <a:gd name="T8" fmla="*/ 57 w 247"/>
                    <a:gd name="T9" fmla="*/ 171 h 400"/>
                    <a:gd name="T10" fmla="*/ 229 w 247"/>
                    <a:gd name="T11" fmla="*/ 171 h 400"/>
                    <a:gd name="T12" fmla="*/ 229 w 247"/>
                    <a:gd name="T13" fmla="*/ 219 h 400"/>
                    <a:gd name="T14" fmla="*/ 57 w 247"/>
                    <a:gd name="T15" fmla="*/ 219 h 400"/>
                    <a:gd name="T16" fmla="*/ 57 w 247"/>
                    <a:gd name="T17" fmla="*/ 352 h 400"/>
                    <a:gd name="T18" fmla="*/ 247 w 247"/>
                    <a:gd name="T19" fmla="*/ 352 h 400"/>
                    <a:gd name="T20" fmla="*/ 247 w 247"/>
                    <a:gd name="T21" fmla="*/ 400 h 400"/>
                    <a:gd name="T22" fmla="*/ 0 w 247"/>
                    <a:gd name="T23" fmla="*/ 400 h 400"/>
                    <a:gd name="T24" fmla="*/ 0 w 247"/>
                    <a:gd name="T2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400">
                      <a:moveTo>
                        <a:pt x="0" y="0"/>
                      </a:moveTo>
                      <a:lnTo>
                        <a:pt x="247" y="0"/>
                      </a:lnTo>
                      <a:lnTo>
                        <a:pt x="247" y="49"/>
                      </a:lnTo>
                      <a:lnTo>
                        <a:pt x="57" y="49"/>
                      </a:lnTo>
                      <a:lnTo>
                        <a:pt x="57" y="171"/>
                      </a:lnTo>
                      <a:lnTo>
                        <a:pt x="229" y="171"/>
                      </a:lnTo>
                      <a:lnTo>
                        <a:pt x="229" y="219"/>
                      </a:lnTo>
                      <a:lnTo>
                        <a:pt x="57" y="219"/>
                      </a:lnTo>
                      <a:lnTo>
                        <a:pt x="57" y="352"/>
                      </a:lnTo>
                      <a:lnTo>
                        <a:pt x="247" y="352"/>
                      </a:lnTo>
                      <a:lnTo>
                        <a:pt x="247" y="400"/>
                      </a:lnTo>
                      <a:lnTo>
                        <a:pt x="0" y="40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Freeform 51">
                  <a:extLst>
                    <a:ext uri="{FF2B5EF4-FFF2-40B4-BE49-F238E27FC236}">
                      <a16:creationId xmlns:a16="http://schemas.microsoft.com/office/drawing/2014/main" id="{4D2FE22D-539C-B843-B734-0654C9F598F9}"/>
                    </a:ext>
                  </a:extLst>
                </p:cNvPr>
                <p:cNvSpPr>
                  <a:spLocks/>
                </p:cNvSpPr>
                <p:nvPr/>
              </p:nvSpPr>
              <p:spPr bwMode="auto">
                <a:xfrm>
                  <a:off x="1806" y="2501"/>
                  <a:ext cx="247" cy="400"/>
                </a:xfrm>
                <a:custGeom>
                  <a:avLst/>
                  <a:gdLst>
                    <a:gd name="T0" fmla="*/ 0 w 247"/>
                    <a:gd name="T1" fmla="*/ 0 h 400"/>
                    <a:gd name="T2" fmla="*/ 247 w 247"/>
                    <a:gd name="T3" fmla="*/ 0 h 400"/>
                    <a:gd name="T4" fmla="*/ 247 w 247"/>
                    <a:gd name="T5" fmla="*/ 49 h 400"/>
                    <a:gd name="T6" fmla="*/ 57 w 247"/>
                    <a:gd name="T7" fmla="*/ 49 h 400"/>
                    <a:gd name="T8" fmla="*/ 57 w 247"/>
                    <a:gd name="T9" fmla="*/ 171 h 400"/>
                    <a:gd name="T10" fmla="*/ 229 w 247"/>
                    <a:gd name="T11" fmla="*/ 171 h 400"/>
                    <a:gd name="T12" fmla="*/ 229 w 247"/>
                    <a:gd name="T13" fmla="*/ 219 h 400"/>
                    <a:gd name="T14" fmla="*/ 57 w 247"/>
                    <a:gd name="T15" fmla="*/ 219 h 400"/>
                    <a:gd name="T16" fmla="*/ 57 w 247"/>
                    <a:gd name="T17" fmla="*/ 352 h 400"/>
                    <a:gd name="T18" fmla="*/ 247 w 247"/>
                    <a:gd name="T19" fmla="*/ 352 h 400"/>
                    <a:gd name="T20" fmla="*/ 247 w 247"/>
                    <a:gd name="T21" fmla="*/ 400 h 400"/>
                    <a:gd name="T22" fmla="*/ 0 w 247"/>
                    <a:gd name="T23" fmla="*/ 400 h 400"/>
                    <a:gd name="T24" fmla="*/ 0 w 247"/>
                    <a:gd name="T2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400">
                      <a:moveTo>
                        <a:pt x="0" y="0"/>
                      </a:moveTo>
                      <a:lnTo>
                        <a:pt x="247" y="0"/>
                      </a:lnTo>
                      <a:lnTo>
                        <a:pt x="247" y="49"/>
                      </a:lnTo>
                      <a:lnTo>
                        <a:pt x="57" y="49"/>
                      </a:lnTo>
                      <a:lnTo>
                        <a:pt x="57" y="171"/>
                      </a:lnTo>
                      <a:lnTo>
                        <a:pt x="229" y="171"/>
                      </a:lnTo>
                      <a:lnTo>
                        <a:pt x="229" y="219"/>
                      </a:lnTo>
                      <a:lnTo>
                        <a:pt x="57" y="219"/>
                      </a:lnTo>
                      <a:lnTo>
                        <a:pt x="57" y="352"/>
                      </a:lnTo>
                      <a:lnTo>
                        <a:pt x="247" y="352"/>
                      </a:lnTo>
                      <a:lnTo>
                        <a:pt x="247" y="400"/>
                      </a:lnTo>
                      <a:lnTo>
                        <a:pt x="0" y="400"/>
                      </a:lnTo>
                      <a:lnTo>
                        <a:pt x="0" y="0"/>
                      </a:lnTo>
                    </a:path>
                  </a:pathLst>
                </a:cu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Freeform 52">
                  <a:extLst>
                    <a:ext uri="{FF2B5EF4-FFF2-40B4-BE49-F238E27FC236}">
                      <a16:creationId xmlns:a16="http://schemas.microsoft.com/office/drawing/2014/main" id="{CADF56FD-75DE-614B-AD8A-6EBBD73C1A26}"/>
                    </a:ext>
                  </a:extLst>
                </p:cNvPr>
                <p:cNvSpPr>
                  <a:spLocks/>
                </p:cNvSpPr>
                <p:nvPr/>
              </p:nvSpPr>
              <p:spPr bwMode="auto">
                <a:xfrm>
                  <a:off x="2120" y="2614"/>
                  <a:ext cx="235" cy="287"/>
                </a:xfrm>
                <a:custGeom>
                  <a:avLst/>
                  <a:gdLst>
                    <a:gd name="T0" fmla="*/ 77 w 133"/>
                    <a:gd name="T1" fmla="*/ 0 h 162"/>
                    <a:gd name="T2" fmla="*/ 133 w 133"/>
                    <a:gd name="T3" fmla="*/ 62 h 162"/>
                    <a:gd name="T4" fmla="*/ 133 w 133"/>
                    <a:gd name="T5" fmla="*/ 162 h 162"/>
                    <a:gd name="T6" fmla="*/ 103 w 133"/>
                    <a:gd name="T7" fmla="*/ 162 h 162"/>
                    <a:gd name="T8" fmla="*/ 103 w 133"/>
                    <a:gd name="T9" fmla="*/ 63 h 162"/>
                    <a:gd name="T10" fmla="*/ 70 w 133"/>
                    <a:gd name="T11" fmla="*/ 27 h 162"/>
                    <a:gd name="T12" fmla="*/ 30 w 133"/>
                    <a:gd name="T13" fmla="*/ 56 h 162"/>
                    <a:gd name="T14" fmla="*/ 30 w 133"/>
                    <a:gd name="T15" fmla="*/ 162 h 162"/>
                    <a:gd name="T16" fmla="*/ 0 w 133"/>
                    <a:gd name="T17" fmla="*/ 162 h 162"/>
                    <a:gd name="T18" fmla="*/ 0 w 133"/>
                    <a:gd name="T19" fmla="*/ 3 h 162"/>
                    <a:gd name="T20" fmla="*/ 30 w 133"/>
                    <a:gd name="T21" fmla="*/ 3 h 162"/>
                    <a:gd name="T22" fmla="*/ 30 w 133"/>
                    <a:gd name="T23" fmla="*/ 26 h 162"/>
                    <a:gd name="T24" fmla="*/ 77 w 133"/>
                    <a:gd name="T2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162">
                      <a:moveTo>
                        <a:pt x="77" y="0"/>
                      </a:moveTo>
                      <a:cubicBezTo>
                        <a:pt x="113" y="0"/>
                        <a:pt x="133" y="23"/>
                        <a:pt x="133" y="62"/>
                      </a:cubicBezTo>
                      <a:cubicBezTo>
                        <a:pt x="133" y="162"/>
                        <a:pt x="133" y="162"/>
                        <a:pt x="133" y="162"/>
                      </a:cubicBezTo>
                      <a:cubicBezTo>
                        <a:pt x="103" y="162"/>
                        <a:pt x="103" y="162"/>
                        <a:pt x="103" y="162"/>
                      </a:cubicBezTo>
                      <a:cubicBezTo>
                        <a:pt x="103" y="63"/>
                        <a:pt x="103" y="63"/>
                        <a:pt x="103" y="63"/>
                      </a:cubicBezTo>
                      <a:cubicBezTo>
                        <a:pt x="103" y="42"/>
                        <a:pt x="93" y="27"/>
                        <a:pt x="70" y="27"/>
                      </a:cubicBezTo>
                      <a:cubicBezTo>
                        <a:pt x="51" y="27"/>
                        <a:pt x="35" y="39"/>
                        <a:pt x="30" y="56"/>
                      </a:cubicBezTo>
                      <a:cubicBezTo>
                        <a:pt x="30" y="162"/>
                        <a:pt x="30" y="162"/>
                        <a:pt x="30" y="162"/>
                      </a:cubicBezTo>
                      <a:cubicBezTo>
                        <a:pt x="0" y="162"/>
                        <a:pt x="0" y="162"/>
                        <a:pt x="0" y="162"/>
                      </a:cubicBezTo>
                      <a:cubicBezTo>
                        <a:pt x="0" y="3"/>
                        <a:pt x="0" y="3"/>
                        <a:pt x="0" y="3"/>
                      </a:cubicBezTo>
                      <a:cubicBezTo>
                        <a:pt x="30" y="3"/>
                        <a:pt x="30" y="3"/>
                        <a:pt x="30" y="3"/>
                      </a:cubicBezTo>
                      <a:cubicBezTo>
                        <a:pt x="30" y="26"/>
                        <a:pt x="30" y="26"/>
                        <a:pt x="30" y="26"/>
                      </a:cubicBezTo>
                      <a:cubicBezTo>
                        <a:pt x="39" y="11"/>
                        <a:pt x="55" y="0"/>
                        <a:pt x="7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Freeform 53">
                  <a:extLst>
                    <a:ext uri="{FF2B5EF4-FFF2-40B4-BE49-F238E27FC236}">
                      <a16:creationId xmlns:a16="http://schemas.microsoft.com/office/drawing/2014/main" id="{2A4D88D5-45CB-414B-9B4C-BC1EF843C947}"/>
                    </a:ext>
                  </a:extLst>
                </p:cNvPr>
                <p:cNvSpPr>
                  <a:spLocks/>
                </p:cNvSpPr>
                <p:nvPr/>
              </p:nvSpPr>
              <p:spPr bwMode="auto">
                <a:xfrm>
                  <a:off x="2395" y="2545"/>
                  <a:ext cx="175" cy="363"/>
                </a:xfrm>
                <a:custGeom>
                  <a:avLst/>
                  <a:gdLst>
                    <a:gd name="T0" fmla="*/ 58 w 99"/>
                    <a:gd name="T1" fmla="*/ 42 h 205"/>
                    <a:gd name="T2" fmla="*/ 99 w 99"/>
                    <a:gd name="T3" fmla="*/ 42 h 205"/>
                    <a:gd name="T4" fmla="*/ 99 w 99"/>
                    <a:gd name="T5" fmla="*/ 68 h 205"/>
                    <a:gd name="T6" fmla="*/ 58 w 99"/>
                    <a:gd name="T7" fmla="*/ 68 h 205"/>
                    <a:gd name="T8" fmla="*/ 58 w 99"/>
                    <a:gd name="T9" fmla="*/ 154 h 205"/>
                    <a:gd name="T10" fmla="*/ 85 w 99"/>
                    <a:gd name="T11" fmla="*/ 178 h 205"/>
                    <a:gd name="T12" fmla="*/ 98 w 99"/>
                    <a:gd name="T13" fmla="*/ 176 h 205"/>
                    <a:gd name="T14" fmla="*/ 99 w 99"/>
                    <a:gd name="T15" fmla="*/ 176 h 205"/>
                    <a:gd name="T16" fmla="*/ 99 w 99"/>
                    <a:gd name="T17" fmla="*/ 201 h 205"/>
                    <a:gd name="T18" fmla="*/ 80 w 99"/>
                    <a:gd name="T19" fmla="*/ 205 h 205"/>
                    <a:gd name="T20" fmla="*/ 28 w 99"/>
                    <a:gd name="T21" fmla="*/ 156 h 205"/>
                    <a:gd name="T22" fmla="*/ 28 w 99"/>
                    <a:gd name="T23" fmla="*/ 68 h 205"/>
                    <a:gd name="T24" fmla="*/ 0 w 99"/>
                    <a:gd name="T25" fmla="*/ 68 h 205"/>
                    <a:gd name="T26" fmla="*/ 0 w 99"/>
                    <a:gd name="T27" fmla="*/ 42 h 205"/>
                    <a:gd name="T28" fmla="*/ 28 w 99"/>
                    <a:gd name="T29" fmla="*/ 42 h 205"/>
                    <a:gd name="T30" fmla="*/ 28 w 99"/>
                    <a:gd name="T31" fmla="*/ 0 h 205"/>
                    <a:gd name="T32" fmla="*/ 58 w 99"/>
                    <a:gd name="T33" fmla="*/ 0 h 205"/>
                    <a:gd name="T34" fmla="*/ 58 w 99"/>
                    <a:gd name="T35" fmla="*/ 4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205">
                      <a:moveTo>
                        <a:pt x="58" y="42"/>
                      </a:moveTo>
                      <a:cubicBezTo>
                        <a:pt x="99" y="42"/>
                        <a:pt x="99" y="42"/>
                        <a:pt x="99" y="42"/>
                      </a:cubicBezTo>
                      <a:cubicBezTo>
                        <a:pt x="99" y="68"/>
                        <a:pt x="99" y="68"/>
                        <a:pt x="99" y="68"/>
                      </a:cubicBezTo>
                      <a:cubicBezTo>
                        <a:pt x="58" y="68"/>
                        <a:pt x="58" y="68"/>
                        <a:pt x="58" y="68"/>
                      </a:cubicBezTo>
                      <a:cubicBezTo>
                        <a:pt x="58" y="154"/>
                        <a:pt x="58" y="154"/>
                        <a:pt x="58" y="154"/>
                      </a:cubicBezTo>
                      <a:cubicBezTo>
                        <a:pt x="58" y="172"/>
                        <a:pt x="67" y="178"/>
                        <a:pt x="85" y="178"/>
                      </a:cubicBezTo>
                      <a:cubicBezTo>
                        <a:pt x="89" y="178"/>
                        <a:pt x="94" y="177"/>
                        <a:pt x="98" y="176"/>
                      </a:cubicBezTo>
                      <a:cubicBezTo>
                        <a:pt x="99" y="176"/>
                        <a:pt x="99" y="176"/>
                        <a:pt x="99" y="176"/>
                      </a:cubicBezTo>
                      <a:cubicBezTo>
                        <a:pt x="99" y="201"/>
                        <a:pt x="99" y="201"/>
                        <a:pt x="99" y="201"/>
                      </a:cubicBezTo>
                      <a:cubicBezTo>
                        <a:pt x="95" y="203"/>
                        <a:pt x="88" y="205"/>
                        <a:pt x="80" y="205"/>
                      </a:cubicBezTo>
                      <a:cubicBezTo>
                        <a:pt x="43" y="205"/>
                        <a:pt x="28" y="188"/>
                        <a:pt x="28" y="156"/>
                      </a:cubicBezTo>
                      <a:cubicBezTo>
                        <a:pt x="28" y="68"/>
                        <a:pt x="28" y="68"/>
                        <a:pt x="28" y="68"/>
                      </a:cubicBezTo>
                      <a:cubicBezTo>
                        <a:pt x="0" y="68"/>
                        <a:pt x="0" y="68"/>
                        <a:pt x="0" y="68"/>
                      </a:cubicBezTo>
                      <a:cubicBezTo>
                        <a:pt x="0" y="42"/>
                        <a:pt x="0" y="42"/>
                        <a:pt x="0" y="42"/>
                      </a:cubicBezTo>
                      <a:cubicBezTo>
                        <a:pt x="28" y="42"/>
                        <a:pt x="28" y="42"/>
                        <a:pt x="28" y="42"/>
                      </a:cubicBezTo>
                      <a:cubicBezTo>
                        <a:pt x="28" y="0"/>
                        <a:pt x="28" y="0"/>
                        <a:pt x="28" y="0"/>
                      </a:cubicBezTo>
                      <a:cubicBezTo>
                        <a:pt x="58" y="0"/>
                        <a:pt x="58" y="0"/>
                        <a:pt x="58" y="0"/>
                      </a:cubicBezTo>
                      <a:cubicBezTo>
                        <a:pt x="58" y="42"/>
                        <a:pt x="58" y="42"/>
                        <a:pt x="58" y="4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Freeform 54">
                  <a:extLst>
                    <a:ext uri="{FF2B5EF4-FFF2-40B4-BE49-F238E27FC236}">
                      <a16:creationId xmlns:a16="http://schemas.microsoft.com/office/drawing/2014/main" id="{4F954447-FBEA-0D4A-8C8B-B0594B896F82}"/>
                    </a:ext>
                  </a:extLst>
                </p:cNvPr>
                <p:cNvSpPr>
                  <a:spLocks noEditPoints="1"/>
                </p:cNvSpPr>
                <p:nvPr/>
              </p:nvSpPr>
              <p:spPr bwMode="auto">
                <a:xfrm>
                  <a:off x="2604" y="2614"/>
                  <a:ext cx="247" cy="294"/>
                </a:xfrm>
                <a:custGeom>
                  <a:avLst/>
                  <a:gdLst>
                    <a:gd name="T0" fmla="*/ 31 w 140"/>
                    <a:gd name="T1" fmla="*/ 67 h 166"/>
                    <a:gd name="T2" fmla="*/ 111 w 140"/>
                    <a:gd name="T3" fmla="*/ 67 h 166"/>
                    <a:gd name="T4" fmla="*/ 73 w 140"/>
                    <a:gd name="T5" fmla="*/ 25 h 166"/>
                    <a:gd name="T6" fmla="*/ 31 w 140"/>
                    <a:gd name="T7" fmla="*/ 67 h 166"/>
                    <a:gd name="T8" fmla="*/ 79 w 140"/>
                    <a:gd name="T9" fmla="*/ 166 h 166"/>
                    <a:gd name="T10" fmla="*/ 0 w 140"/>
                    <a:gd name="T11" fmla="*/ 85 h 166"/>
                    <a:gd name="T12" fmla="*/ 73 w 140"/>
                    <a:gd name="T13" fmla="*/ 0 h 166"/>
                    <a:gd name="T14" fmla="*/ 140 w 140"/>
                    <a:gd name="T15" fmla="*/ 78 h 166"/>
                    <a:gd name="T16" fmla="*/ 140 w 140"/>
                    <a:gd name="T17" fmla="*/ 92 h 166"/>
                    <a:gd name="T18" fmla="*/ 30 w 140"/>
                    <a:gd name="T19" fmla="*/ 92 h 166"/>
                    <a:gd name="T20" fmla="*/ 83 w 140"/>
                    <a:gd name="T21" fmla="*/ 140 h 166"/>
                    <a:gd name="T22" fmla="*/ 127 w 140"/>
                    <a:gd name="T23" fmla="*/ 125 h 166"/>
                    <a:gd name="T24" fmla="*/ 128 w 140"/>
                    <a:gd name="T25" fmla="*/ 125 h 166"/>
                    <a:gd name="T26" fmla="*/ 128 w 140"/>
                    <a:gd name="T27" fmla="*/ 152 h 166"/>
                    <a:gd name="T28" fmla="*/ 79 w 140"/>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66">
                      <a:moveTo>
                        <a:pt x="31" y="67"/>
                      </a:moveTo>
                      <a:cubicBezTo>
                        <a:pt x="111" y="67"/>
                        <a:pt x="111" y="67"/>
                        <a:pt x="111" y="67"/>
                      </a:cubicBezTo>
                      <a:cubicBezTo>
                        <a:pt x="110" y="44"/>
                        <a:pt x="98" y="25"/>
                        <a:pt x="73" y="25"/>
                      </a:cubicBezTo>
                      <a:cubicBezTo>
                        <a:pt x="51" y="25"/>
                        <a:pt x="36" y="42"/>
                        <a:pt x="31" y="67"/>
                      </a:cubicBezTo>
                      <a:close/>
                      <a:moveTo>
                        <a:pt x="79" y="166"/>
                      </a:moveTo>
                      <a:cubicBezTo>
                        <a:pt x="32" y="166"/>
                        <a:pt x="0" y="134"/>
                        <a:pt x="0" y="85"/>
                      </a:cubicBezTo>
                      <a:cubicBezTo>
                        <a:pt x="0" y="35"/>
                        <a:pt x="30" y="0"/>
                        <a:pt x="73" y="0"/>
                      </a:cubicBezTo>
                      <a:cubicBezTo>
                        <a:pt x="117" y="0"/>
                        <a:pt x="140" y="31"/>
                        <a:pt x="140" y="78"/>
                      </a:cubicBezTo>
                      <a:cubicBezTo>
                        <a:pt x="140" y="92"/>
                        <a:pt x="140" y="92"/>
                        <a:pt x="140" y="92"/>
                      </a:cubicBezTo>
                      <a:cubicBezTo>
                        <a:pt x="30" y="92"/>
                        <a:pt x="30" y="92"/>
                        <a:pt x="30" y="92"/>
                      </a:cubicBezTo>
                      <a:cubicBezTo>
                        <a:pt x="34" y="124"/>
                        <a:pt x="54" y="140"/>
                        <a:pt x="83" y="140"/>
                      </a:cubicBezTo>
                      <a:cubicBezTo>
                        <a:pt x="101" y="140"/>
                        <a:pt x="113" y="136"/>
                        <a:pt x="127" y="125"/>
                      </a:cubicBezTo>
                      <a:cubicBezTo>
                        <a:pt x="128" y="125"/>
                        <a:pt x="128" y="125"/>
                        <a:pt x="128" y="125"/>
                      </a:cubicBezTo>
                      <a:cubicBezTo>
                        <a:pt x="128" y="152"/>
                        <a:pt x="128" y="152"/>
                        <a:pt x="128" y="152"/>
                      </a:cubicBezTo>
                      <a:cubicBezTo>
                        <a:pt x="115" y="162"/>
                        <a:pt x="98" y="166"/>
                        <a:pt x="79" y="16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Freeform 55">
                  <a:extLst>
                    <a:ext uri="{FF2B5EF4-FFF2-40B4-BE49-F238E27FC236}">
                      <a16:creationId xmlns:a16="http://schemas.microsoft.com/office/drawing/2014/main" id="{C2BE685F-1D1F-814B-9C00-C2FB91DF32ED}"/>
                    </a:ext>
                  </a:extLst>
                </p:cNvPr>
                <p:cNvSpPr>
                  <a:spLocks/>
                </p:cNvSpPr>
                <p:nvPr/>
              </p:nvSpPr>
              <p:spPr bwMode="auto">
                <a:xfrm>
                  <a:off x="2913" y="2614"/>
                  <a:ext cx="150" cy="287"/>
                </a:xfrm>
                <a:custGeom>
                  <a:avLst/>
                  <a:gdLst>
                    <a:gd name="T0" fmla="*/ 30 w 85"/>
                    <a:gd name="T1" fmla="*/ 28 h 162"/>
                    <a:gd name="T2" fmla="*/ 70 w 85"/>
                    <a:gd name="T3" fmla="*/ 0 h 162"/>
                    <a:gd name="T4" fmla="*/ 85 w 85"/>
                    <a:gd name="T5" fmla="*/ 3 h 162"/>
                    <a:gd name="T6" fmla="*/ 85 w 85"/>
                    <a:gd name="T7" fmla="*/ 33 h 162"/>
                    <a:gd name="T8" fmla="*/ 84 w 85"/>
                    <a:gd name="T9" fmla="*/ 33 h 162"/>
                    <a:gd name="T10" fmla="*/ 65 w 85"/>
                    <a:gd name="T11" fmla="*/ 29 h 162"/>
                    <a:gd name="T12" fmla="*/ 30 w 85"/>
                    <a:gd name="T13" fmla="*/ 58 h 162"/>
                    <a:gd name="T14" fmla="*/ 30 w 85"/>
                    <a:gd name="T15" fmla="*/ 162 h 162"/>
                    <a:gd name="T16" fmla="*/ 0 w 85"/>
                    <a:gd name="T17" fmla="*/ 162 h 162"/>
                    <a:gd name="T18" fmla="*/ 0 w 85"/>
                    <a:gd name="T19" fmla="*/ 3 h 162"/>
                    <a:gd name="T20" fmla="*/ 30 w 85"/>
                    <a:gd name="T21" fmla="*/ 3 h 162"/>
                    <a:gd name="T22" fmla="*/ 30 w 85"/>
                    <a:gd name="T23" fmla="*/ 2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162">
                      <a:moveTo>
                        <a:pt x="30" y="28"/>
                      </a:moveTo>
                      <a:cubicBezTo>
                        <a:pt x="37" y="11"/>
                        <a:pt x="52" y="0"/>
                        <a:pt x="70" y="0"/>
                      </a:cubicBezTo>
                      <a:cubicBezTo>
                        <a:pt x="77" y="0"/>
                        <a:pt x="83" y="2"/>
                        <a:pt x="85" y="3"/>
                      </a:cubicBezTo>
                      <a:cubicBezTo>
                        <a:pt x="85" y="33"/>
                        <a:pt x="85" y="33"/>
                        <a:pt x="85" y="33"/>
                      </a:cubicBezTo>
                      <a:cubicBezTo>
                        <a:pt x="84" y="33"/>
                        <a:pt x="84" y="33"/>
                        <a:pt x="84" y="33"/>
                      </a:cubicBezTo>
                      <a:cubicBezTo>
                        <a:pt x="80" y="31"/>
                        <a:pt x="73" y="29"/>
                        <a:pt x="65" y="29"/>
                      </a:cubicBezTo>
                      <a:cubicBezTo>
                        <a:pt x="49" y="29"/>
                        <a:pt x="35" y="40"/>
                        <a:pt x="30" y="58"/>
                      </a:cubicBezTo>
                      <a:cubicBezTo>
                        <a:pt x="30" y="162"/>
                        <a:pt x="30" y="162"/>
                        <a:pt x="30" y="162"/>
                      </a:cubicBezTo>
                      <a:cubicBezTo>
                        <a:pt x="0" y="162"/>
                        <a:pt x="0" y="162"/>
                        <a:pt x="0" y="162"/>
                      </a:cubicBezTo>
                      <a:cubicBezTo>
                        <a:pt x="0" y="3"/>
                        <a:pt x="0" y="3"/>
                        <a:pt x="0" y="3"/>
                      </a:cubicBezTo>
                      <a:cubicBezTo>
                        <a:pt x="30" y="3"/>
                        <a:pt x="30" y="3"/>
                        <a:pt x="30" y="3"/>
                      </a:cubicBezTo>
                      <a:cubicBezTo>
                        <a:pt x="30" y="28"/>
                        <a:pt x="30" y="28"/>
                        <a:pt x="30" y="2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Freeform 56">
                  <a:extLst>
                    <a:ext uri="{FF2B5EF4-FFF2-40B4-BE49-F238E27FC236}">
                      <a16:creationId xmlns:a16="http://schemas.microsoft.com/office/drawing/2014/main" id="{AD2A639E-2EAF-B945-A081-AB2E5187B116}"/>
                    </a:ext>
                  </a:extLst>
                </p:cNvPr>
                <p:cNvSpPr>
                  <a:spLocks noEditPoints="1"/>
                </p:cNvSpPr>
                <p:nvPr/>
              </p:nvSpPr>
              <p:spPr bwMode="auto">
                <a:xfrm>
                  <a:off x="3112" y="2614"/>
                  <a:ext cx="259" cy="396"/>
                </a:xfrm>
                <a:custGeom>
                  <a:avLst/>
                  <a:gdLst>
                    <a:gd name="T0" fmla="*/ 69 w 147"/>
                    <a:gd name="T1" fmla="*/ 138 h 224"/>
                    <a:gd name="T2" fmla="*/ 117 w 147"/>
                    <a:gd name="T3" fmla="*/ 83 h 224"/>
                    <a:gd name="T4" fmla="*/ 69 w 147"/>
                    <a:gd name="T5" fmla="*/ 27 h 224"/>
                    <a:gd name="T6" fmla="*/ 30 w 147"/>
                    <a:gd name="T7" fmla="*/ 52 h 224"/>
                    <a:gd name="T8" fmla="*/ 30 w 147"/>
                    <a:gd name="T9" fmla="*/ 114 h 224"/>
                    <a:gd name="T10" fmla="*/ 69 w 147"/>
                    <a:gd name="T11" fmla="*/ 138 h 224"/>
                    <a:gd name="T12" fmla="*/ 75 w 147"/>
                    <a:gd name="T13" fmla="*/ 0 h 224"/>
                    <a:gd name="T14" fmla="*/ 147 w 147"/>
                    <a:gd name="T15" fmla="*/ 83 h 224"/>
                    <a:gd name="T16" fmla="*/ 75 w 147"/>
                    <a:gd name="T17" fmla="*/ 166 h 224"/>
                    <a:gd name="T18" fmla="*/ 30 w 147"/>
                    <a:gd name="T19" fmla="*/ 145 h 224"/>
                    <a:gd name="T20" fmla="*/ 30 w 147"/>
                    <a:gd name="T21" fmla="*/ 224 h 224"/>
                    <a:gd name="T22" fmla="*/ 0 w 147"/>
                    <a:gd name="T23" fmla="*/ 224 h 224"/>
                    <a:gd name="T24" fmla="*/ 0 w 147"/>
                    <a:gd name="T25" fmla="*/ 3 h 224"/>
                    <a:gd name="T26" fmla="*/ 30 w 147"/>
                    <a:gd name="T27" fmla="*/ 3 h 224"/>
                    <a:gd name="T28" fmla="*/ 30 w 147"/>
                    <a:gd name="T29" fmla="*/ 21 h 224"/>
                    <a:gd name="T30" fmla="*/ 75 w 147"/>
                    <a:gd name="T3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24">
                      <a:moveTo>
                        <a:pt x="69" y="138"/>
                      </a:moveTo>
                      <a:cubicBezTo>
                        <a:pt x="99" y="138"/>
                        <a:pt x="117" y="115"/>
                        <a:pt x="117" y="83"/>
                      </a:cubicBezTo>
                      <a:cubicBezTo>
                        <a:pt x="117" y="51"/>
                        <a:pt x="99" y="27"/>
                        <a:pt x="69" y="27"/>
                      </a:cubicBezTo>
                      <a:cubicBezTo>
                        <a:pt x="53" y="27"/>
                        <a:pt x="38" y="37"/>
                        <a:pt x="30" y="52"/>
                      </a:cubicBezTo>
                      <a:cubicBezTo>
                        <a:pt x="30" y="114"/>
                        <a:pt x="30" y="114"/>
                        <a:pt x="30" y="114"/>
                      </a:cubicBezTo>
                      <a:cubicBezTo>
                        <a:pt x="38" y="129"/>
                        <a:pt x="53" y="138"/>
                        <a:pt x="69" y="138"/>
                      </a:cubicBezTo>
                      <a:close/>
                      <a:moveTo>
                        <a:pt x="75" y="0"/>
                      </a:moveTo>
                      <a:cubicBezTo>
                        <a:pt x="122" y="0"/>
                        <a:pt x="147" y="39"/>
                        <a:pt x="147" y="83"/>
                      </a:cubicBezTo>
                      <a:cubicBezTo>
                        <a:pt x="147" y="127"/>
                        <a:pt x="122" y="166"/>
                        <a:pt x="75" y="166"/>
                      </a:cubicBezTo>
                      <a:cubicBezTo>
                        <a:pt x="55" y="166"/>
                        <a:pt x="38" y="156"/>
                        <a:pt x="30" y="145"/>
                      </a:cubicBezTo>
                      <a:cubicBezTo>
                        <a:pt x="30" y="224"/>
                        <a:pt x="30" y="224"/>
                        <a:pt x="30" y="224"/>
                      </a:cubicBezTo>
                      <a:cubicBezTo>
                        <a:pt x="0" y="224"/>
                        <a:pt x="0" y="224"/>
                        <a:pt x="0" y="224"/>
                      </a:cubicBezTo>
                      <a:cubicBezTo>
                        <a:pt x="0" y="3"/>
                        <a:pt x="0" y="3"/>
                        <a:pt x="0" y="3"/>
                      </a:cubicBezTo>
                      <a:cubicBezTo>
                        <a:pt x="30" y="3"/>
                        <a:pt x="30" y="3"/>
                        <a:pt x="30" y="3"/>
                      </a:cubicBezTo>
                      <a:cubicBezTo>
                        <a:pt x="30" y="21"/>
                        <a:pt x="30" y="21"/>
                        <a:pt x="30" y="21"/>
                      </a:cubicBezTo>
                      <a:cubicBezTo>
                        <a:pt x="38" y="10"/>
                        <a:pt x="55" y="0"/>
                        <a:pt x="75"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Freeform 57">
                  <a:extLst>
                    <a:ext uri="{FF2B5EF4-FFF2-40B4-BE49-F238E27FC236}">
                      <a16:creationId xmlns:a16="http://schemas.microsoft.com/office/drawing/2014/main" id="{26BE29D7-D7AF-8D46-9F67-89932FC2DAF3}"/>
                    </a:ext>
                  </a:extLst>
                </p:cNvPr>
                <p:cNvSpPr>
                  <a:spLocks/>
                </p:cNvSpPr>
                <p:nvPr/>
              </p:nvSpPr>
              <p:spPr bwMode="auto">
                <a:xfrm>
                  <a:off x="3435" y="2614"/>
                  <a:ext cx="150" cy="287"/>
                </a:xfrm>
                <a:custGeom>
                  <a:avLst/>
                  <a:gdLst>
                    <a:gd name="T0" fmla="*/ 30 w 85"/>
                    <a:gd name="T1" fmla="*/ 28 h 162"/>
                    <a:gd name="T2" fmla="*/ 69 w 85"/>
                    <a:gd name="T3" fmla="*/ 0 h 162"/>
                    <a:gd name="T4" fmla="*/ 85 w 85"/>
                    <a:gd name="T5" fmla="*/ 3 h 162"/>
                    <a:gd name="T6" fmla="*/ 85 w 85"/>
                    <a:gd name="T7" fmla="*/ 33 h 162"/>
                    <a:gd name="T8" fmla="*/ 84 w 85"/>
                    <a:gd name="T9" fmla="*/ 33 h 162"/>
                    <a:gd name="T10" fmla="*/ 65 w 85"/>
                    <a:gd name="T11" fmla="*/ 29 h 162"/>
                    <a:gd name="T12" fmla="*/ 30 w 85"/>
                    <a:gd name="T13" fmla="*/ 58 h 162"/>
                    <a:gd name="T14" fmla="*/ 30 w 85"/>
                    <a:gd name="T15" fmla="*/ 162 h 162"/>
                    <a:gd name="T16" fmla="*/ 0 w 85"/>
                    <a:gd name="T17" fmla="*/ 162 h 162"/>
                    <a:gd name="T18" fmla="*/ 0 w 85"/>
                    <a:gd name="T19" fmla="*/ 3 h 162"/>
                    <a:gd name="T20" fmla="*/ 30 w 85"/>
                    <a:gd name="T21" fmla="*/ 3 h 162"/>
                    <a:gd name="T22" fmla="*/ 30 w 85"/>
                    <a:gd name="T23" fmla="*/ 2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162">
                      <a:moveTo>
                        <a:pt x="30" y="28"/>
                      </a:moveTo>
                      <a:cubicBezTo>
                        <a:pt x="37" y="11"/>
                        <a:pt x="52" y="0"/>
                        <a:pt x="69" y="0"/>
                      </a:cubicBezTo>
                      <a:cubicBezTo>
                        <a:pt x="76" y="0"/>
                        <a:pt x="82" y="2"/>
                        <a:pt x="85" y="3"/>
                      </a:cubicBezTo>
                      <a:cubicBezTo>
                        <a:pt x="85" y="33"/>
                        <a:pt x="85" y="33"/>
                        <a:pt x="85" y="33"/>
                      </a:cubicBezTo>
                      <a:cubicBezTo>
                        <a:pt x="84" y="33"/>
                        <a:pt x="84" y="33"/>
                        <a:pt x="84" y="33"/>
                      </a:cubicBezTo>
                      <a:cubicBezTo>
                        <a:pt x="80" y="31"/>
                        <a:pt x="72" y="29"/>
                        <a:pt x="65" y="29"/>
                      </a:cubicBezTo>
                      <a:cubicBezTo>
                        <a:pt x="49" y="29"/>
                        <a:pt x="35" y="40"/>
                        <a:pt x="30" y="58"/>
                      </a:cubicBezTo>
                      <a:cubicBezTo>
                        <a:pt x="30" y="162"/>
                        <a:pt x="30" y="162"/>
                        <a:pt x="30" y="162"/>
                      </a:cubicBezTo>
                      <a:cubicBezTo>
                        <a:pt x="0" y="162"/>
                        <a:pt x="0" y="162"/>
                        <a:pt x="0" y="162"/>
                      </a:cubicBezTo>
                      <a:cubicBezTo>
                        <a:pt x="0" y="3"/>
                        <a:pt x="0" y="3"/>
                        <a:pt x="0" y="3"/>
                      </a:cubicBezTo>
                      <a:cubicBezTo>
                        <a:pt x="30" y="3"/>
                        <a:pt x="30" y="3"/>
                        <a:pt x="30" y="3"/>
                      </a:cubicBezTo>
                      <a:cubicBezTo>
                        <a:pt x="30" y="28"/>
                        <a:pt x="30" y="28"/>
                        <a:pt x="30" y="2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58">
                  <a:extLst>
                    <a:ext uri="{FF2B5EF4-FFF2-40B4-BE49-F238E27FC236}">
                      <a16:creationId xmlns:a16="http://schemas.microsoft.com/office/drawing/2014/main" id="{41899ABC-A403-BE4F-A56E-D2CA12B36A5C}"/>
                    </a:ext>
                  </a:extLst>
                </p:cNvPr>
                <p:cNvSpPr>
                  <a:spLocks noChangeArrowheads="1"/>
                </p:cNvSpPr>
                <p:nvPr/>
              </p:nvSpPr>
              <p:spPr bwMode="auto">
                <a:xfrm>
                  <a:off x="3627" y="2506"/>
                  <a:ext cx="69" cy="6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Rectangle 59">
                  <a:extLst>
                    <a:ext uri="{FF2B5EF4-FFF2-40B4-BE49-F238E27FC236}">
                      <a16:creationId xmlns:a16="http://schemas.microsoft.com/office/drawing/2014/main" id="{04159887-CDF6-124A-9BF7-4B8065EE9846}"/>
                    </a:ext>
                  </a:extLst>
                </p:cNvPr>
                <p:cNvSpPr>
                  <a:spLocks noChangeArrowheads="1"/>
                </p:cNvSpPr>
                <p:nvPr/>
              </p:nvSpPr>
              <p:spPr bwMode="auto">
                <a:xfrm>
                  <a:off x="3636" y="2619"/>
                  <a:ext cx="53" cy="28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60">
                  <a:extLst>
                    <a:ext uri="{FF2B5EF4-FFF2-40B4-BE49-F238E27FC236}">
                      <a16:creationId xmlns:a16="http://schemas.microsoft.com/office/drawing/2014/main" id="{AA5B71ED-9FBC-E442-95AA-136DD3C24CEF}"/>
                    </a:ext>
                  </a:extLst>
                </p:cNvPr>
                <p:cNvSpPr>
                  <a:spLocks/>
                </p:cNvSpPr>
                <p:nvPr/>
              </p:nvSpPr>
              <p:spPr bwMode="auto">
                <a:xfrm>
                  <a:off x="3760" y="2614"/>
                  <a:ext cx="203" cy="294"/>
                </a:xfrm>
                <a:custGeom>
                  <a:avLst/>
                  <a:gdLst>
                    <a:gd name="T0" fmla="*/ 67 w 115"/>
                    <a:gd name="T1" fmla="*/ 69 h 166"/>
                    <a:gd name="T2" fmla="*/ 115 w 115"/>
                    <a:gd name="T3" fmla="*/ 116 h 166"/>
                    <a:gd name="T4" fmla="*/ 54 w 115"/>
                    <a:gd name="T5" fmla="*/ 166 h 166"/>
                    <a:gd name="T6" fmla="*/ 0 w 115"/>
                    <a:gd name="T7" fmla="*/ 151 h 166"/>
                    <a:gd name="T8" fmla="*/ 0 w 115"/>
                    <a:gd name="T9" fmla="*/ 123 h 166"/>
                    <a:gd name="T10" fmla="*/ 1 w 115"/>
                    <a:gd name="T11" fmla="*/ 123 h 166"/>
                    <a:gd name="T12" fmla="*/ 54 w 115"/>
                    <a:gd name="T13" fmla="*/ 140 h 166"/>
                    <a:gd name="T14" fmla="*/ 86 w 115"/>
                    <a:gd name="T15" fmla="*/ 120 h 166"/>
                    <a:gd name="T16" fmla="*/ 48 w 115"/>
                    <a:gd name="T17" fmla="*/ 94 h 166"/>
                    <a:gd name="T18" fmla="*/ 1 w 115"/>
                    <a:gd name="T19" fmla="*/ 49 h 166"/>
                    <a:gd name="T20" fmla="*/ 58 w 115"/>
                    <a:gd name="T21" fmla="*/ 0 h 166"/>
                    <a:gd name="T22" fmla="*/ 107 w 115"/>
                    <a:gd name="T23" fmla="*/ 13 h 166"/>
                    <a:gd name="T24" fmla="*/ 107 w 115"/>
                    <a:gd name="T25" fmla="*/ 42 h 166"/>
                    <a:gd name="T26" fmla="*/ 106 w 115"/>
                    <a:gd name="T27" fmla="*/ 42 h 166"/>
                    <a:gd name="T28" fmla="*/ 59 w 115"/>
                    <a:gd name="T29" fmla="*/ 25 h 166"/>
                    <a:gd name="T30" fmla="*/ 30 w 115"/>
                    <a:gd name="T31" fmla="*/ 45 h 166"/>
                    <a:gd name="T32" fmla="*/ 67 w 115"/>
                    <a:gd name="T33" fmla="*/ 6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66">
                      <a:moveTo>
                        <a:pt x="67" y="69"/>
                      </a:moveTo>
                      <a:cubicBezTo>
                        <a:pt x="90" y="77"/>
                        <a:pt x="115" y="86"/>
                        <a:pt x="115" y="116"/>
                      </a:cubicBezTo>
                      <a:cubicBezTo>
                        <a:pt x="115" y="149"/>
                        <a:pt x="88" y="166"/>
                        <a:pt x="54" y="166"/>
                      </a:cubicBezTo>
                      <a:cubicBezTo>
                        <a:pt x="33" y="166"/>
                        <a:pt x="12" y="161"/>
                        <a:pt x="0" y="151"/>
                      </a:cubicBezTo>
                      <a:cubicBezTo>
                        <a:pt x="0" y="123"/>
                        <a:pt x="0" y="123"/>
                        <a:pt x="0" y="123"/>
                      </a:cubicBezTo>
                      <a:cubicBezTo>
                        <a:pt x="1" y="123"/>
                        <a:pt x="1" y="123"/>
                        <a:pt x="1" y="123"/>
                      </a:cubicBezTo>
                      <a:cubicBezTo>
                        <a:pt x="15" y="135"/>
                        <a:pt x="35" y="140"/>
                        <a:pt x="54" y="140"/>
                      </a:cubicBezTo>
                      <a:cubicBezTo>
                        <a:pt x="71" y="140"/>
                        <a:pt x="86" y="134"/>
                        <a:pt x="86" y="120"/>
                      </a:cubicBezTo>
                      <a:cubicBezTo>
                        <a:pt x="86" y="106"/>
                        <a:pt x="73" y="103"/>
                        <a:pt x="48" y="94"/>
                      </a:cubicBezTo>
                      <a:cubicBezTo>
                        <a:pt x="26" y="87"/>
                        <a:pt x="1" y="79"/>
                        <a:pt x="1" y="49"/>
                      </a:cubicBezTo>
                      <a:cubicBezTo>
                        <a:pt x="1" y="18"/>
                        <a:pt x="26" y="0"/>
                        <a:pt x="58" y="0"/>
                      </a:cubicBezTo>
                      <a:cubicBezTo>
                        <a:pt x="77" y="0"/>
                        <a:pt x="94" y="4"/>
                        <a:pt x="107" y="13"/>
                      </a:cubicBezTo>
                      <a:cubicBezTo>
                        <a:pt x="107" y="42"/>
                        <a:pt x="107" y="42"/>
                        <a:pt x="107" y="42"/>
                      </a:cubicBezTo>
                      <a:cubicBezTo>
                        <a:pt x="106" y="42"/>
                        <a:pt x="106" y="42"/>
                        <a:pt x="106" y="42"/>
                      </a:cubicBezTo>
                      <a:cubicBezTo>
                        <a:pt x="93" y="31"/>
                        <a:pt x="78" y="25"/>
                        <a:pt x="59" y="25"/>
                      </a:cubicBezTo>
                      <a:cubicBezTo>
                        <a:pt x="40" y="25"/>
                        <a:pt x="30" y="33"/>
                        <a:pt x="30" y="45"/>
                      </a:cubicBezTo>
                      <a:cubicBezTo>
                        <a:pt x="30" y="57"/>
                        <a:pt x="41" y="61"/>
                        <a:pt x="67" y="6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61">
                  <a:extLst>
                    <a:ext uri="{FF2B5EF4-FFF2-40B4-BE49-F238E27FC236}">
                      <a16:creationId xmlns:a16="http://schemas.microsoft.com/office/drawing/2014/main" id="{B8389650-BD14-944C-9922-20D402C0B929}"/>
                    </a:ext>
                  </a:extLst>
                </p:cNvPr>
                <p:cNvSpPr>
                  <a:spLocks noEditPoints="1"/>
                </p:cNvSpPr>
                <p:nvPr/>
              </p:nvSpPr>
              <p:spPr bwMode="auto">
                <a:xfrm>
                  <a:off x="4008" y="2614"/>
                  <a:ext cx="248" cy="294"/>
                </a:xfrm>
                <a:custGeom>
                  <a:avLst/>
                  <a:gdLst>
                    <a:gd name="T0" fmla="*/ 31 w 140"/>
                    <a:gd name="T1" fmla="*/ 67 h 166"/>
                    <a:gd name="T2" fmla="*/ 111 w 140"/>
                    <a:gd name="T3" fmla="*/ 67 h 166"/>
                    <a:gd name="T4" fmla="*/ 73 w 140"/>
                    <a:gd name="T5" fmla="*/ 25 h 166"/>
                    <a:gd name="T6" fmla="*/ 31 w 140"/>
                    <a:gd name="T7" fmla="*/ 67 h 166"/>
                    <a:gd name="T8" fmla="*/ 79 w 140"/>
                    <a:gd name="T9" fmla="*/ 166 h 166"/>
                    <a:gd name="T10" fmla="*/ 0 w 140"/>
                    <a:gd name="T11" fmla="*/ 85 h 166"/>
                    <a:gd name="T12" fmla="*/ 73 w 140"/>
                    <a:gd name="T13" fmla="*/ 0 h 166"/>
                    <a:gd name="T14" fmla="*/ 140 w 140"/>
                    <a:gd name="T15" fmla="*/ 78 h 166"/>
                    <a:gd name="T16" fmla="*/ 140 w 140"/>
                    <a:gd name="T17" fmla="*/ 92 h 166"/>
                    <a:gd name="T18" fmla="*/ 30 w 140"/>
                    <a:gd name="T19" fmla="*/ 92 h 166"/>
                    <a:gd name="T20" fmla="*/ 83 w 140"/>
                    <a:gd name="T21" fmla="*/ 140 h 166"/>
                    <a:gd name="T22" fmla="*/ 127 w 140"/>
                    <a:gd name="T23" fmla="*/ 125 h 166"/>
                    <a:gd name="T24" fmla="*/ 128 w 140"/>
                    <a:gd name="T25" fmla="*/ 125 h 166"/>
                    <a:gd name="T26" fmla="*/ 128 w 140"/>
                    <a:gd name="T27" fmla="*/ 152 h 166"/>
                    <a:gd name="T28" fmla="*/ 79 w 140"/>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66">
                      <a:moveTo>
                        <a:pt x="31" y="67"/>
                      </a:moveTo>
                      <a:cubicBezTo>
                        <a:pt x="111" y="67"/>
                        <a:pt x="111" y="67"/>
                        <a:pt x="111" y="67"/>
                      </a:cubicBezTo>
                      <a:cubicBezTo>
                        <a:pt x="110" y="44"/>
                        <a:pt x="98" y="25"/>
                        <a:pt x="73" y="25"/>
                      </a:cubicBezTo>
                      <a:cubicBezTo>
                        <a:pt x="51" y="25"/>
                        <a:pt x="36" y="42"/>
                        <a:pt x="31" y="67"/>
                      </a:cubicBezTo>
                      <a:close/>
                      <a:moveTo>
                        <a:pt x="79" y="166"/>
                      </a:moveTo>
                      <a:cubicBezTo>
                        <a:pt x="32" y="166"/>
                        <a:pt x="0" y="134"/>
                        <a:pt x="0" y="85"/>
                      </a:cubicBezTo>
                      <a:cubicBezTo>
                        <a:pt x="0" y="35"/>
                        <a:pt x="30" y="0"/>
                        <a:pt x="73" y="0"/>
                      </a:cubicBezTo>
                      <a:cubicBezTo>
                        <a:pt x="117" y="0"/>
                        <a:pt x="140" y="31"/>
                        <a:pt x="140" y="78"/>
                      </a:cubicBezTo>
                      <a:cubicBezTo>
                        <a:pt x="140" y="92"/>
                        <a:pt x="140" y="92"/>
                        <a:pt x="140" y="92"/>
                      </a:cubicBezTo>
                      <a:cubicBezTo>
                        <a:pt x="30" y="92"/>
                        <a:pt x="30" y="92"/>
                        <a:pt x="30" y="92"/>
                      </a:cubicBezTo>
                      <a:cubicBezTo>
                        <a:pt x="34" y="124"/>
                        <a:pt x="54" y="140"/>
                        <a:pt x="83" y="140"/>
                      </a:cubicBezTo>
                      <a:cubicBezTo>
                        <a:pt x="101" y="140"/>
                        <a:pt x="113" y="136"/>
                        <a:pt x="127" y="125"/>
                      </a:cubicBezTo>
                      <a:cubicBezTo>
                        <a:pt x="128" y="125"/>
                        <a:pt x="128" y="125"/>
                        <a:pt x="128" y="125"/>
                      </a:cubicBezTo>
                      <a:cubicBezTo>
                        <a:pt x="128" y="152"/>
                        <a:pt x="128" y="152"/>
                        <a:pt x="128" y="152"/>
                      </a:cubicBezTo>
                      <a:cubicBezTo>
                        <a:pt x="115" y="162"/>
                        <a:pt x="98" y="166"/>
                        <a:pt x="79" y="16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9" name="Group 75">
                <a:extLst>
                  <a:ext uri="{FF2B5EF4-FFF2-40B4-BE49-F238E27FC236}">
                    <a16:creationId xmlns:a16="http://schemas.microsoft.com/office/drawing/2014/main" id="{820B4620-28D4-B142-BED5-23123F328BC3}"/>
                  </a:ext>
                </a:extLst>
              </p:cNvPr>
              <p:cNvGrpSpPr>
                <a:grpSpLocks noChangeAspect="1"/>
              </p:cNvGrpSpPr>
              <p:nvPr/>
            </p:nvGrpSpPr>
            <p:grpSpPr bwMode="auto">
              <a:xfrm>
                <a:off x="4167970" y="4585941"/>
                <a:ext cx="444124" cy="292027"/>
                <a:chOff x="2448" y="1440"/>
                <a:chExt cx="438" cy="288"/>
              </a:xfrm>
              <a:solidFill>
                <a:schemeClr val="tx2"/>
              </a:solidFill>
            </p:grpSpPr>
            <p:sp>
              <p:nvSpPr>
                <p:cNvPr id="612" name="Freeform 76">
                  <a:extLst>
                    <a:ext uri="{FF2B5EF4-FFF2-40B4-BE49-F238E27FC236}">
                      <a16:creationId xmlns:a16="http://schemas.microsoft.com/office/drawing/2014/main" id="{BE102FA5-1657-FC44-8B87-EDC76B2F2F27}"/>
                    </a:ext>
                  </a:extLst>
                </p:cNvPr>
                <p:cNvSpPr>
                  <a:spLocks/>
                </p:cNvSpPr>
                <p:nvPr/>
              </p:nvSpPr>
              <p:spPr bwMode="auto">
                <a:xfrm>
                  <a:off x="2448" y="1523"/>
                  <a:ext cx="364" cy="205"/>
                </a:xfrm>
                <a:custGeom>
                  <a:avLst/>
                  <a:gdLst>
                    <a:gd name="T0" fmla="*/ 0 w 1117"/>
                    <a:gd name="T1" fmla="*/ 265 h 632"/>
                    <a:gd name="T2" fmla="*/ 0 w 1117"/>
                    <a:gd name="T3" fmla="*/ 301 h 632"/>
                    <a:gd name="T4" fmla="*/ 51 w 1117"/>
                    <a:gd name="T5" fmla="*/ 459 h 632"/>
                    <a:gd name="T6" fmla="*/ 163 w 1117"/>
                    <a:gd name="T7" fmla="*/ 556 h 632"/>
                    <a:gd name="T8" fmla="*/ 315 w 1117"/>
                    <a:gd name="T9" fmla="*/ 612 h 632"/>
                    <a:gd name="T10" fmla="*/ 504 w 1117"/>
                    <a:gd name="T11" fmla="*/ 632 h 632"/>
                    <a:gd name="T12" fmla="*/ 538 w 1117"/>
                    <a:gd name="T13" fmla="*/ 632 h 632"/>
                    <a:gd name="T14" fmla="*/ 1117 w 1117"/>
                    <a:gd name="T15" fmla="*/ 494 h 632"/>
                    <a:gd name="T16" fmla="*/ 1117 w 1117"/>
                    <a:gd name="T17" fmla="*/ 392 h 632"/>
                    <a:gd name="T18" fmla="*/ 987 w 1117"/>
                    <a:gd name="T19" fmla="*/ 453 h 632"/>
                    <a:gd name="T20" fmla="*/ 953 w 1117"/>
                    <a:gd name="T21" fmla="*/ 466 h 632"/>
                    <a:gd name="T22" fmla="*/ 917 w 1117"/>
                    <a:gd name="T23" fmla="*/ 478 h 632"/>
                    <a:gd name="T24" fmla="*/ 843 w 1117"/>
                    <a:gd name="T25" fmla="*/ 499 h 632"/>
                    <a:gd name="T26" fmla="*/ 765 w 1117"/>
                    <a:gd name="T27" fmla="*/ 517 h 632"/>
                    <a:gd name="T28" fmla="*/ 684 w 1117"/>
                    <a:gd name="T29" fmla="*/ 530 h 632"/>
                    <a:gd name="T30" fmla="*/ 597 w 1117"/>
                    <a:gd name="T31" fmla="*/ 539 h 632"/>
                    <a:gd name="T32" fmla="*/ 504 w 1117"/>
                    <a:gd name="T33" fmla="*/ 542 h 632"/>
                    <a:gd name="T34" fmla="*/ 497 w 1117"/>
                    <a:gd name="T35" fmla="*/ 542 h 632"/>
                    <a:gd name="T36" fmla="*/ 196 w 1117"/>
                    <a:gd name="T37" fmla="*/ 486 h 632"/>
                    <a:gd name="T38" fmla="*/ 53 w 1117"/>
                    <a:gd name="T39" fmla="*/ 271 h 632"/>
                    <a:gd name="T40" fmla="*/ 53 w 1117"/>
                    <a:gd name="T41" fmla="*/ 261 h 632"/>
                    <a:gd name="T42" fmla="*/ 84 w 1117"/>
                    <a:gd name="T43" fmla="*/ 132 h 632"/>
                    <a:gd name="T44" fmla="*/ 112 w 1117"/>
                    <a:gd name="T45" fmla="*/ 81 h 632"/>
                    <a:gd name="T46" fmla="*/ 129 w 1117"/>
                    <a:gd name="T47" fmla="*/ 57 h 632"/>
                    <a:gd name="T48" fmla="*/ 147 w 1117"/>
                    <a:gd name="T49" fmla="*/ 35 h 632"/>
                    <a:gd name="T50" fmla="*/ 147 w 1117"/>
                    <a:gd name="T51" fmla="*/ 0 h 632"/>
                    <a:gd name="T52" fmla="*/ 95 w 1117"/>
                    <a:gd name="T53" fmla="*/ 51 h 632"/>
                    <a:gd name="T54" fmla="*/ 51 w 1117"/>
                    <a:gd name="T55" fmla="*/ 110 h 632"/>
                    <a:gd name="T56" fmla="*/ 0 w 1117"/>
                    <a:gd name="T57" fmla="*/ 265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7" h="632">
                      <a:moveTo>
                        <a:pt x="0" y="265"/>
                      </a:moveTo>
                      <a:cubicBezTo>
                        <a:pt x="0" y="301"/>
                        <a:pt x="0" y="301"/>
                        <a:pt x="0" y="301"/>
                      </a:cubicBezTo>
                      <a:cubicBezTo>
                        <a:pt x="0" y="364"/>
                        <a:pt x="25" y="421"/>
                        <a:pt x="51" y="459"/>
                      </a:cubicBezTo>
                      <a:cubicBezTo>
                        <a:pt x="80" y="502"/>
                        <a:pt x="118" y="528"/>
                        <a:pt x="163" y="556"/>
                      </a:cubicBezTo>
                      <a:cubicBezTo>
                        <a:pt x="197" y="578"/>
                        <a:pt x="268" y="602"/>
                        <a:pt x="315" y="612"/>
                      </a:cubicBezTo>
                      <a:cubicBezTo>
                        <a:pt x="374" y="623"/>
                        <a:pt x="433" y="632"/>
                        <a:pt x="504" y="632"/>
                      </a:cubicBezTo>
                      <a:cubicBezTo>
                        <a:pt x="538" y="632"/>
                        <a:pt x="538" y="632"/>
                        <a:pt x="538" y="632"/>
                      </a:cubicBezTo>
                      <a:cubicBezTo>
                        <a:pt x="755" y="632"/>
                        <a:pt x="975" y="569"/>
                        <a:pt x="1117" y="494"/>
                      </a:cubicBezTo>
                      <a:cubicBezTo>
                        <a:pt x="1117" y="392"/>
                        <a:pt x="1117" y="392"/>
                        <a:pt x="1117" y="392"/>
                      </a:cubicBezTo>
                      <a:cubicBezTo>
                        <a:pt x="1079" y="412"/>
                        <a:pt x="1031" y="439"/>
                        <a:pt x="987" y="453"/>
                      </a:cubicBezTo>
                      <a:cubicBezTo>
                        <a:pt x="978" y="456"/>
                        <a:pt x="963" y="462"/>
                        <a:pt x="953" y="466"/>
                      </a:cubicBezTo>
                      <a:cubicBezTo>
                        <a:pt x="941" y="470"/>
                        <a:pt x="929" y="473"/>
                        <a:pt x="917" y="478"/>
                      </a:cubicBezTo>
                      <a:cubicBezTo>
                        <a:pt x="899" y="485"/>
                        <a:pt x="863" y="495"/>
                        <a:pt x="843" y="499"/>
                      </a:cubicBezTo>
                      <a:cubicBezTo>
                        <a:pt x="817" y="504"/>
                        <a:pt x="792" y="511"/>
                        <a:pt x="765" y="517"/>
                      </a:cubicBezTo>
                      <a:cubicBezTo>
                        <a:pt x="737" y="522"/>
                        <a:pt x="713" y="525"/>
                        <a:pt x="684" y="530"/>
                      </a:cubicBezTo>
                      <a:cubicBezTo>
                        <a:pt x="657" y="535"/>
                        <a:pt x="625" y="537"/>
                        <a:pt x="597" y="539"/>
                      </a:cubicBezTo>
                      <a:cubicBezTo>
                        <a:pt x="567" y="541"/>
                        <a:pt x="536" y="542"/>
                        <a:pt x="504" y="542"/>
                      </a:cubicBezTo>
                      <a:cubicBezTo>
                        <a:pt x="497" y="542"/>
                        <a:pt x="497" y="542"/>
                        <a:pt x="497" y="542"/>
                      </a:cubicBezTo>
                      <a:cubicBezTo>
                        <a:pt x="382" y="542"/>
                        <a:pt x="272" y="524"/>
                        <a:pt x="196" y="486"/>
                      </a:cubicBezTo>
                      <a:cubicBezTo>
                        <a:pt x="122" y="449"/>
                        <a:pt x="53" y="380"/>
                        <a:pt x="53" y="271"/>
                      </a:cubicBezTo>
                      <a:cubicBezTo>
                        <a:pt x="53" y="261"/>
                        <a:pt x="53" y="261"/>
                        <a:pt x="53" y="261"/>
                      </a:cubicBezTo>
                      <a:cubicBezTo>
                        <a:pt x="53" y="209"/>
                        <a:pt x="69" y="170"/>
                        <a:pt x="84" y="132"/>
                      </a:cubicBezTo>
                      <a:cubicBezTo>
                        <a:pt x="90" y="116"/>
                        <a:pt x="103" y="95"/>
                        <a:pt x="112" y="81"/>
                      </a:cubicBezTo>
                      <a:cubicBezTo>
                        <a:pt x="118" y="72"/>
                        <a:pt x="123" y="66"/>
                        <a:pt x="129" y="57"/>
                      </a:cubicBezTo>
                      <a:cubicBezTo>
                        <a:pt x="134" y="50"/>
                        <a:pt x="143" y="42"/>
                        <a:pt x="147" y="35"/>
                      </a:cubicBezTo>
                      <a:cubicBezTo>
                        <a:pt x="147" y="0"/>
                        <a:pt x="147" y="0"/>
                        <a:pt x="147" y="0"/>
                      </a:cubicBezTo>
                      <a:cubicBezTo>
                        <a:pt x="129" y="11"/>
                        <a:pt x="110" y="35"/>
                        <a:pt x="95" y="51"/>
                      </a:cubicBezTo>
                      <a:cubicBezTo>
                        <a:pt x="78" y="69"/>
                        <a:pt x="65" y="89"/>
                        <a:pt x="51" y="110"/>
                      </a:cubicBezTo>
                      <a:cubicBezTo>
                        <a:pt x="30" y="141"/>
                        <a:pt x="0" y="214"/>
                        <a:pt x="0"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Freeform 77">
                  <a:extLst>
                    <a:ext uri="{FF2B5EF4-FFF2-40B4-BE49-F238E27FC236}">
                      <a16:creationId xmlns:a16="http://schemas.microsoft.com/office/drawing/2014/main" id="{BE1279AF-7308-2E4E-99A7-7E078348B943}"/>
                    </a:ext>
                  </a:extLst>
                </p:cNvPr>
                <p:cNvSpPr>
                  <a:spLocks/>
                </p:cNvSpPr>
                <p:nvPr/>
              </p:nvSpPr>
              <p:spPr bwMode="auto">
                <a:xfrm>
                  <a:off x="2543" y="1440"/>
                  <a:ext cx="343" cy="193"/>
                </a:xfrm>
                <a:custGeom>
                  <a:avLst/>
                  <a:gdLst>
                    <a:gd name="T0" fmla="*/ 1053 w 1053"/>
                    <a:gd name="T1" fmla="*/ 326 h 593"/>
                    <a:gd name="T2" fmla="*/ 1053 w 1053"/>
                    <a:gd name="T3" fmla="*/ 294 h 593"/>
                    <a:gd name="T4" fmla="*/ 1046 w 1053"/>
                    <a:gd name="T5" fmla="*/ 253 h 593"/>
                    <a:gd name="T6" fmla="*/ 1036 w 1053"/>
                    <a:gd name="T7" fmla="*/ 216 h 593"/>
                    <a:gd name="T8" fmla="*/ 1002 w 1053"/>
                    <a:gd name="T9" fmla="*/ 154 h 593"/>
                    <a:gd name="T10" fmla="*/ 899 w 1053"/>
                    <a:gd name="T11" fmla="*/ 68 h 593"/>
                    <a:gd name="T12" fmla="*/ 587 w 1053"/>
                    <a:gd name="T13" fmla="*/ 0 h 593"/>
                    <a:gd name="T14" fmla="*/ 577 w 1053"/>
                    <a:gd name="T15" fmla="*/ 0 h 593"/>
                    <a:gd name="T16" fmla="*/ 257 w 1053"/>
                    <a:gd name="T17" fmla="*/ 48 h 593"/>
                    <a:gd name="T18" fmla="*/ 188 w 1053"/>
                    <a:gd name="T19" fmla="*/ 70 h 593"/>
                    <a:gd name="T20" fmla="*/ 122 w 1053"/>
                    <a:gd name="T21" fmla="*/ 96 h 593"/>
                    <a:gd name="T22" fmla="*/ 59 w 1053"/>
                    <a:gd name="T23" fmla="*/ 126 h 593"/>
                    <a:gd name="T24" fmla="*/ 0 w 1053"/>
                    <a:gd name="T25" fmla="*/ 158 h 593"/>
                    <a:gd name="T26" fmla="*/ 0 w 1053"/>
                    <a:gd name="T27" fmla="*/ 185 h 593"/>
                    <a:gd name="T28" fmla="*/ 56 w 1053"/>
                    <a:gd name="T29" fmla="*/ 158 h 593"/>
                    <a:gd name="T30" fmla="*/ 116 w 1053"/>
                    <a:gd name="T31" fmla="*/ 134 h 593"/>
                    <a:gd name="T32" fmla="*/ 146 w 1053"/>
                    <a:gd name="T33" fmla="*/ 122 h 593"/>
                    <a:gd name="T34" fmla="*/ 177 w 1053"/>
                    <a:gd name="T35" fmla="*/ 112 h 593"/>
                    <a:gd name="T36" fmla="*/ 241 w 1053"/>
                    <a:gd name="T37" fmla="*/ 92 h 593"/>
                    <a:gd name="T38" fmla="*/ 378 w 1053"/>
                    <a:gd name="T39" fmla="*/ 62 h 593"/>
                    <a:gd name="T40" fmla="*/ 530 w 1053"/>
                    <a:gd name="T41" fmla="*/ 47 h 593"/>
                    <a:gd name="T42" fmla="*/ 581 w 1053"/>
                    <a:gd name="T43" fmla="*/ 47 h 593"/>
                    <a:gd name="T44" fmla="*/ 848 w 1053"/>
                    <a:gd name="T45" fmla="*/ 105 h 593"/>
                    <a:gd name="T46" fmla="*/ 938 w 1053"/>
                    <a:gd name="T47" fmla="*/ 177 h 593"/>
                    <a:gd name="T48" fmla="*/ 983 w 1053"/>
                    <a:gd name="T49" fmla="*/ 296 h 593"/>
                    <a:gd name="T50" fmla="*/ 983 w 1053"/>
                    <a:gd name="T51" fmla="*/ 315 h 593"/>
                    <a:gd name="T52" fmla="*/ 939 w 1053"/>
                    <a:gd name="T53" fmla="*/ 439 h 593"/>
                    <a:gd name="T54" fmla="*/ 899 w 1053"/>
                    <a:gd name="T55" fmla="*/ 484 h 593"/>
                    <a:gd name="T56" fmla="*/ 850 w 1053"/>
                    <a:gd name="T57" fmla="*/ 519 h 593"/>
                    <a:gd name="T58" fmla="*/ 850 w 1053"/>
                    <a:gd name="T59" fmla="*/ 593 h 593"/>
                    <a:gd name="T60" fmla="*/ 925 w 1053"/>
                    <a:gd name="T61" fmla="*/ 552 h 593"/>
                    <a:gd name="T62" fmla="*/ 985 w 1053"/>
                    <a:gd name="T63" fmla="*/ 494 h 593"/>
                    <a:gd name="T64" fmla="*/ 1029 w 1053"/>
                    <a:gd name="T65" fmla="*/ 421 h 593"/>
                    <a:gd name="T66" fmla="*/ 1044 w 1053"/>
                    <a:gd name="T67" fmla="*/ 377 h 593"/>
                    <a:gd name="T68" fmla="*/ 1053 w 1053"/>
                    <a:gd name="T69" fmla="*/ 326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3" h="593">
                      <a:moveTo>
                        <a:pt x="1053" y="326"/>
                      </a:moveTo>
                      <a:cubicBezTo>
                        <a:pt x="1053" y="294"/>
                        <a:pt x="1053" y="294"/>
                        <a:pt x="1053" y="294"/>
                      </a:cubicBezTo>
                      <a:cubicBezTo>
                        <a:pt x="1052" y="293"/>
                        <a:pt x="1047" y="257"/>
                        <a:pt x="1046" y="253"/>
                      </a:cubicBezTo>
                      <a:cubicBezTo>
                        <a:pt x="1044" y="241"/>
                        <a:pt x="1040" y="226"/>
                        <a:pt x="1036" y="216"/>
                      </a:cubicBezTo>
                      <a:cubicBezTo>
                        <a:pt x="1026" y="191"/>
                        <a:pt x="1018" y="174"/>
                        <a:pt x="1002" y="154"/>
                      </a:cubicBezTo>
                      <a:cubicBezTo>
                        <a:pt x="974" y="118"/>
                        <a:pt x="941" y="91"/>
                        <a:pt x="899" y="68"/>
                      </a:cubicBezTo>
                      <a:cubicBezTo>
                        <a:pt x="823" y="26"/>
                        <a:pt x="706" y="0"/>
                        <a:pt x="587" y="0"/>
                      </a:cubicBezTo>
                      <a:cubicBezTo>
                        <a:pt x="577" y="0"/>
                        <a:pt x="577" y="0"/>
                        <a:pt x="577" y="0"/>
                      </a:cubicBezTo>
                      <a:cubicBezTo>
                        <a:pt x="455" y="0"/>
                        <a:pt x="353" y="20"/>
                        <a:pt x="257" y="48"/>
                      </a:cubicBezTo>
                      <a:cubicBezTo>
                        <a:pt x="232" y="55"/>
                        <a:pt x="211" y="62"/>
                        <a:pt x="188" y="70"/>
                      </a:cubicBezTo>
                      <a:cubicBezTo>
                        <a:pt x="168" y="76"/>
                        <a:pt x="139" y="87"/>
                        <a:pt x="122" y="96"/>
                      </a:cubicBezTo>
                      <a:cubicBezTo>
                        <a:pt x="101" y="106"/>
                        <a:pt x="80" y="115"/>
                        <a:pt x="59" y="126"/>
                      </a:cubicBezTo>
                      <a:cubicBezTo>
                        <a:pt x="48" y="131"/>
                        <a:pt x="7" y="157"/>
                        <a:pt x="0" y="158"/>
                      </a:cubicBezTo>
                      <a:cubicBezTo>
                        <a:pt x="0" y="185"/>
                        <a:pt x="0" y="185"/>
                        <a:pt x="0" y="185"/>
                      </a:cubicBezTo>
                      <a:cubicBezTo>
                        <a:pt x="9" y="183"/>
                        <a:pt x="43" y="164"/>
                        <a:pt x="56" y="158"/>
                      </a:cubicBezTo>
                      <a:cubicBezTo>
                        <a:pt x="74" y="151"/>
                        <a:pt x="97" y="139"/>
                        <a:pt x="116" y="134"/>
                      </a:cubicBezTo>
                      <a:cubicBezTo>
                        <a:pt x="124" y="131"/>
                        <a:pt x="138" y="126"/>
                        <a:pt x="146" y="122"/>
                      </a:cubicBezTo>
                      <a:cubicBezTo>
                        <a:pt x="156" y="118"/>
                        <a:pt x="166" y="116"/>
                        <a:pt x="177" y="112"/>
                      </a:cubicBezTo>
                      <a:cubicBezTo>
                        <a:pt x="197" y="105"/>
                        <a:pt x="220" y="98"/>
                        <a:pt x="241" y="92"/>
                      </a:cubicBezTo>
                      <a:cubicBezTo>
                        <a:pt x="287" y="81"/>
                        <a:pt x="328" y="71"/>
                        <a:pt x="378" y="62"/>
                      </a:cubicBezTo>
                      <a:cubicBezTo>
                        <a:pt x="421" y="55"/>
                        <a:pt x="482" y="47"/>
                        <a:pt x="530" y="47"/>
                      </a:cubicBezTo>
                      <a:cubicBezTo>
                        <a:pt x="581" y="47"/>
                        <a:pt x="581" y="47"/>
                        <a:pt x="581" y="47"/>
                      </a:cubicBezTo>
                      <a:cubicBezTo>
                        <a:pt x="679" y="47"/>
                        <a:pt x="785" y="70"/>
                        <a:pt x="848" y="105"/>
                      </a:cubicBezTo>
                      <a:cubicBezTo>
                        <a:pt x="886" y="126"/>
                        <a:pt x="912" y="144"/>
                        <a:pt x="938" y="177"/>
                      </a:cubicBezTo>
                      <a:cubicBezTo>
                        <a:pt x="958" y="202"/>
                        <a:pt x="983" y="252"/>
                        <a:pt x="983" y="296"/>
                      </a:cubicBezTo>
                      <a:cubicBezTo>
                        <a:pt x="983" y="315"/>
                        <a:pt x="983" y="315"/>
                        <a:pt x="983" y="315"/>
                      </a:cubicBezTo>
                      <a:cubicBezTo>
                        <a:pt x="983" y="362"/>
                        <a:pt x="959" y="412"/>
                        <a:pt x="939" y="439"/>
                      </a:cubicBezTo>
                      <a:cubicBezTo>
                        <a:pt x="926" y="455"/>
                        <a:pt x="914" y="470"/>
                        <a:pt x="899" y="484"/>
                      </a:cubicBezTo>
                      <a:cubicBezTo>
                        <a:pt x="892" y="490"/>
                        <a:pt x="858" y="517"/>
                        <a:pt x="850" y="519"/>
                      </a:cubicBezTo>
                      <a:cubicBezTo>
                        <a:pt x="850" y="593"/>
                        <a:pt x="850" y="593"/>
                        <a:pt x="850" y="593"/>
                      </a:cubicBezTo>
                      <a:cubicBezTo>
                        <a:pt x="865" y="592"/>
                        <a:pt x="913" y="561"/>
                        <a:pt x="925" y="552"/>
                      </a:cubicBezTo>
                      <a:cubicBezTo>
                        <a:pt x="948" y="535"/>
                        <a:pt x="968" y="516"/>
                        <a:pt x="985" y="494"/>
                      </a:cubicBezTo>
                      <a:cubicBezTo>
                        <a:pt x="1005" y="469"/>
                        <a:pt x="1015" y="451"/>
                        <a:pt x="1029" y="421"/>
                      </a:cubicBezTo>
                      <a:cubicBezTo>
                        <a:pt x="1036" y="407"/>
                        <a:pt x="1040" y="393"/>
                        <a:pt x="1044" y="377"/>
                      </a:cubicBezTo>
                      <a:cubicBezTo>
                        <a:pt x="1046" y="371"/>
                        <a:pt x="1052" y="326"/>
                        <a:pt x="1053" y="3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78">
                  <a:extLst>
                    <a:ext uri="{FF2B5EF4-FFF2-40B4-BE49-F238E27FC236}">
                      <a16:creationId xmlns:a16="http://schemas.microsoft.com/office/drawing/2014/main" id="{3B7B7EAC-B02B-DE4F-90A6-967F5E4F0D71}"/>
                    </a:ext>
                  </a:extLst>
                </p:cNvPr>
                <p:cNvSpPr>
                  <a:spLocks noEditPoints="1"/>
                </p:cNvSpPr>
                <p:nvPr/>
              </p:nvSpPr>
              <p:spPr bwMode="auto">
                <a:xfrm>
                  <a:off x="2689" y="1543"/>
                  <a:ext cx="80" cy="91"/>
                </a:xfrm>
                <a:custGeom>
                  <a:avLst/>
                  <a:gdLst>
                    <a:gd name="T0" fmla="*/ 0 w 245"/>
                    <a:gd name="T1" fmla="*/ 135 h 282"/>
                    <a:gd name="T2" fmla="*/ 0 w 245"/>
                    <a:gd name="T3" fmla="*/ 148 h 282"/>
                    <a:gd name="T4" fmla="*/ 125 w 245"/>
                    <a:gd name="T5" fmla="*/ 282 h 282"/>
                    <a:gd name="T6" fmla="*/ 139 w 245"/>
                    <a:gd name="T7" fmla="*/ 282 h 282"/>
                    <a:gd name="T8" fmla="*/ 196 w 245"/>
                    <a:gd name="T9" fmla="*/ 269 h 282"/>
                    <a:gd name="T10" fmla="*/ 237 w 245"/>
                    <a:gd name="T11" fmla="*/ 239 h 282"/>
                    <a:gd name="T12" fmla="*/ 193 w 245"/>
                    <a:gd name="T13" fmla="*/ 197 h 282"/>
                    <a:gd name="T14" fmla="*/ 138 w 245"/>
                    <a:gd name="T15" fmla="*/ 223 h 282"/>
                    <a:gd name="T16" fmla="*/ 126 w 245"/>
                    <a:gd name="T17" fmla="*/ 223 h 282"/>
                    <a:gd name="T18" fmla="*/ 70 w 245"/>
                    <a:gd name="T19" fmla="*/ 171 h 282"/>
                    <a:gd name="T20" fmla="*/ 70 w 245"/>
                    <a:gd name="T21" fmla="*/ 163 h 282"/>
                    <a:gd name="T22" fmla="*/ 245 w 245"/>
                    <a:gd name="T23" fmla="*/ 163 h 282"/>
                    <a:gd name="T24" fmla="*/ 245 w 245"/>
                    <a:gd name="T25" fmla="*/ 132 h 282"/>
                    <a:gd name="T26" fmla="*/ 216 w 245"/>
                    <a:gd name="T27" fmla="*/ 42 h 282"/>
                    <a:gd name="T28" fmla="*/ 138 w 245"/>
                    <a:gd name="T29" fmla="*/ 0 h 282"/>
                    <a:gd name="T30" fmla="*/ 117 w 245"/>
                    <a:gd name="T31" fmla="*/ 0 h 282"/>
                    <a:gd name="T32" fmla="*/ 33 w 245"/>
                    <a:gd name="T33" fmla="*/ 41 h 282"/>
                    <a:gd name="T34" fmla="*/ 0 w 245"/>
                    <a:gd name="T35" fmla="*/ 135 h 282"/>
                    <a:gd name="T36" fmla="*/ 70 w 245"/>
                    <a:gd name="T37" fmla="*/ 108 h 282"/>
                    <a:gd name="T38" fmla="*/ 70 w 245"/>
                    <a:gd name="T39" fmla="*/ 116 h 282"/>
                    <a:gd name="T40" fmla="*/ 175 w 245"/>
                    <a:gd name="T41" fmla="*/ 116 h 282"/>
                    <a:gd name="T42" fmla="*/ 175 w 245"/>
                    <a:gd name="T43" fmla="*/ 110 h 282"/>
                    <a:gd name="T44" fmla="*/ 126 w 245"/>
                    <a:gd name="T45" fmla="*/ 57 h 282"/>
                    <a:gd name="T46" fmla="*/ 120 w 245"/>
                    <a:gd name="T47" fmla="*/ 57 h 282"/>
                    <a:gd name="T48" fmla="*/ 70 w 245"/>
                    <a:gd name="T49" fmla="*/ 10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5" h="282">
                      <a:moveTo>
                        <a:pt x="0" y="135"/>
                      </a:moveTo>
                      <a:cubicBezTo>
                        <a:pt x="0" y="148"/>
                        <a:pt x="0" y="148"/>
                        <a:pt x="0" y="148"/>
                      </a:cubicBezTo>
                      <a:cubicBezTo>
                        <a:pt x="0" y="225"/>
                        <a:pt x="48" y="282"/>
                        <a:pt x="125" y="282"/>
                      </a:cubicBezTo>
                      <a:cubicBezTo>
                        <a:pt x="139" y="282"/>
                        <a:pt x="139" y="282"/>
                        <a:pt x="139" y="282"/>
                      </a:cubicBezTo>
                      <a:cubicBezTo>
                        <a:pt x="163" y="282"/>
                        <a:pt x="179" y="276"/>
                        <a:pt x="196" y="269"/>
                      </a:cubicBezTo>
                      <a:cubicBezTo>
                        <a:pt x="214" y="261"/>
                        <a:pt x="224" y="248"/>
                        <a:pt x="237" y="239"/>
                      </a:cubicBezTo>
                      <a:cubicBezTo>
                        <a:pt x="193" y="197"/>
                        <a:pt x="193" y="197"/>
                        <a:pt x="193" y="197"/>
                      </a:cubicBezTo>
                      <a:cubicBezTo>
                        <a:pt x="184" y="210"/>
                        <a:pt x="160" y="223"/>
                        <a:pt x="138" y="223"/>
                      </a:cubicBezTo>
                      <a:cubicBezTo>
                        <a:pt x="126" y="223"/>
                        <a:pt x="126" y="223"/>
                        <a:pt x="126" y="223"/>
                      </a:cubicBezTo>
                      <a:cubicBezTo>
                        <a:pt x="97" y="223"/>
                        <a:pt x="70" y="198"/>
                        <a:pt x="70" y="171"/>
                      </a:cubicBezTo>
                      <a:cubicBezTo>
                        <a:pt x="70" y="163"/>
                        <a:pt x="70" y="163"/>
                        <a:pt x="70" y="163"/>
                      </a:cubicBezTo>
                      <a:cubicBezTo>
                        <a:pt x="245" y="163"/>
                        <a:pt x="245" y="163"/>
                        <a:pt x="245" y="163"/>
                      </a:cubicBezTo>
                      <a:cubicBezTo>
                        <a:pt x="245" y="132"/>
                        <a:pt x="245" y="132"/>
                        <a:pt x="245" y="132"/>
                      </a:cubicBezTo>
                      <a:cubicBezTo>
                        <a:pt x="245" y="97"/>
                        <a:pt x="232" y="62"/>
                        <a:pt x="216" y="42"/>
                      </a:cubicBezTo>
                      <a:cubicBezTo>
                        <a:pt x="202" y="23"/>
                        <a:pt x="172" y="0"/>
                        <a:pt x="138" y="0"/>
                      </a:cubicBezTo>
                      <a:cubicBezTo>
                        <a:pt x="117" y="0"/>
                        <a:pt x="117" y="0"/>
                        <a:pt x="117" y="0"/>
                      </a:cubicBezTo>
                      <a:cubicBezTo>
                        <a:pt x="82" y="0"/>
                        <a:pt x="50" y="22"/>
                        <a:pt x="33" y="41"/>
                      </a:cubicBezTo>
                      <a:cubicBezTo>
                        <a:pt x="15" y="61"/>
                        <a:pt x="0" y="98"/>
                        <a:pt x="0" y="135"/>
                      </a:cubicBezTo>
                      <a:close/>
                      <a:moveTo>
                        <a:pt x="70" y="108"/>
                      </a:moveTo>
                      <a:cubicBezTo>
                        <a:pt x="70" y="116"/>
                        <a:pt x="70" y="116"/>
                        <a:pt x="70" y="116"/>
                      </a:cubicBezTo>
                      <a:cubicBezTo>
                        <a:pt x="175" y="116"/>
                        <a:pt x="175" y="116"/>
                        <a:pt x="175" y="116"/>
                      </a:cubicBezTo>
                      <a:cubicBezTo>
                        <a:pt x="175" y="110"/>
                        <a:pt x="175" y="110"/>
                        <a:pt x="175" y="110"/>
                      </a:cubicBezTo>
                      <a:cubicBezTo>
                        <a:pt x="175" y="82"/>
                        <a:pt x="155" y="57"/>
                        <a:pt x="126" y="57"/>
                      </a:cubicBezTo>
                      <a:cubicBezTo>
                        <a:pt x="120" y="57"/>
                        <a:pt x="120" y="57"/>
                        <a:pt x="120" y="57"/>
                      </a:cubicBezTo>
                      <a:cubicBezTo>
                        <a:pt x="94" y="57"/>
                        <a:pt x="70" y="83"/>
                        <a:pt x="7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Freeform 79">
                  <a:extLst>
                    <a:ext uri="{FF2B5EF4-FFF2-40B4-BE49-F238E27FC236}">
                      <a16:creationId xmlns:a16="http://schemas.microsoft.com/office/drawing/2014/main" id="{326627C4-124D-E34B-8553-00C2A53D6B3D}"/>
                    </a:ext>
                  </a:extLst>
                </p:cNvPr>
                <p:cNvSpPr>
                  <a:spLocks/>
                </p:cNvSpPr>
                <p:nvPr/>
              </p:nvSpPr>
              <p:spPr bwMode="auto">
                <a:xfrm>
                  <a:off x="2555" y="1544"/>
                  <a:ext cx="73" cy="89"/>
                </a:xfrm>
                <a:custGeom>
                  <a:avLst/>
                  <a:gdLst>
                    <a:gd name="T0" fmla="*/ 0 w 224"/>
                    <a:gd name="T1" fmla="*/ 272 h 272"/>
                    <a:gd name="T2" fmla="*/ 68 w 224"/>
                    <a:gd name="T3" fmla="*/ 272 h 272"/>
                    <a:gd name="T4" fmla="*/ 68 w 224"/>
                    <a:gd name="T5" fmla="*/ 56 h 272"/>
                    <a:gd name="T6" fmla="*/ 130 w 224"/>
                    <a:gd name="T7" fmla="*/ 56 h 272"/>
                    <a:gd name="T8" fmla="*/ 154 w 224"/>
                    <a:gd name="T9" fmla="*/ 79 h 272"/>
                    <a:gd name="T10" fmla="*/ 154 w 224"/>
                    <a:gd name="T11" fmla="*/ 272 h 272"/>
                    <a:gd name="T12" fmla="*/ 224 w 224"/>
                    <a:gd name="T13" fmla="*/ 272 h 272"/>
                    <a:gd name="T14" fmla="*/ 224 w 224"/>
                    <a:gd name="T15" fmla="*/ 80 h 272"/>
                    <a:gd name="T16" fmla="*/ 148 w 224"/>
                    <a:gd name="T17" fmla="*/ 0 h 272"/>
                    <a:gd name="T18" fmla="*/ 0 w 224"/>
                    <a:gd name="T19" fmla="*/ 0 h 272"/>
                    <a:gd name="T20" fmla="*/ 0 w 224"/>
                    <a:gd name="T2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72">
                      <a:moveTo>
                        <a:pt x="0" y="272"/>
                      </a:moveTo>
                      <a:cubicBezTo>
                        <a:pt x="68" y="272"/>
                        <a:pt x="68" y="272"/>
                        <a:pt x="68" y="272"/>
                      </a:cubicBezTo>
                      <a:cubicBezTo>
                        <a:pt x="68" y="56"/>
                        <a:pt x="68" y="56"/>
                        <a:pt x="68" y="56"/>
                      </a:cubicBezTo>
                      <a:cubicBezTo>
                        <a:pt x="130" y="56"/>
                        <a:pt x="130" y="56"/>
                        <a:pt x="130" y="56"/>
                      </a:cubicBezTo>
                      <a:cubicBezTo>
                        <a:pt x="143" y="56"/>
                        <a:pt x="154" y="66"/>
                        <a:pt x="154" y="79"/>
                      </a:cubicBezTo>
                      <a:cubicBezTo>
                        <a:pt x="154" y="272"/>
                        <a:pt x="154" y="272"/>
                        <a:pt x="154" y="272"/>
                      </a:cubicBezTo>
                      <a:cubicBezTo>
                        <a:pt x="224" y="272"/>
                        <a:pt x="224" y="272"/>
                        <a:pt x="224" y="272"/>
                      </a:cubicBezTo>
                      <a:cubicBezTo>
                        <a:pt x="224" y="80"/>
                        <a:pt x="224" y="80"/>
                        <a:pt x="224" y="80"/>
                      </a:cubicBezTo>
                      <a:cubicBezTo>
                        <a:pt x="224" y="35"/>
                        <a:pt x="193" y="0"/>
                        <a:pt x="148" y="0"/>
                      </a:cubicBezTo>
                      <a:cubicBezTo>
                        <a:pt x="0" y="0"/>
                        <a:pt x="0" y="0"/>
                        <a:pt x="0" y="0"/>
                      </a:cubicBezTo>
                      <a:cubicBezTo>
                        <a:pt x="0" y="272"/>
                        <a:pt x="0" y="272"/>
                        <a:pt x="0"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Freeform 80">
                  <a:extLst>
                    <a:ext uri="{FF2B5EF4-FFF2-40B4-BE49-F238E27FC236}">
                      <a16:creationId xmlns:a16="http://schemas.microsoft.com/office/drawing/2014/main" id="{2B845E7E-E883-024F-9C72-A086A2A2E73C}"/>
                    </a:ext>
                  </a:extLst>
                </p:cNvPr>
                <p:cNvSpPr>
                  <a:spLocks/>
                </p:cNvSpPr>
                <p:nvPr/>
              </p:nvSpPr>
              <p:spPr bwMode="auto">
                <a:xfrm>
                  <a:off x="2644" y="1520"/>
                  <a:ext cx="40" cy="113"/>
                </a:xfrm>
                <a:custGeom>
                  <a:avLst/>
                  <a:gdLst>
                    <a:gd name="T0" fmla="*/ 0 w 122"/>
                    <a:gd name="T1" fmla="*/ 266 h 347"/>
                    <a:gd name="T2" fmla="*/ 75 w 122"/>
                    <a:gd name="T3" fmla="*/ 347 h 347"/>
                    <a:gd name="T4" fmla="*/ 122 w 122"/>
                    <a:gd name="T5" fmla="*/ 347 h 347"/>
                    <a:gd name="T6" fmla="*/ 122 w 122"/>
                    <a:gd name="T7" fmla="*/ 289 h 347"/>
                    <a:gd name="T8" fmla="*/ 88 w 122"/>
                    <a:gd name="T9" fmla="*/ 289 h 347"/>
                    <a:gd name="T10" fmla="*/ 70 w 122"/>
                    <a:gd name="T11" fmla="*/ 266 h 347"/>
                    <a:gd name="T12" fmla="*/ 70 w 122"/>
                    <a:gd name="T13" fmla="*/ 131 h 347"/>
                    <a:gd name="T14" fmla="*/ 122 w 122"/>
                    <a:gd name="T15" fmla="*/ 131 h 347"/>
                    <a:gd name="T16" fmla="*/ 122 w 122"/>
                    <a:gd name="T17" fmla="*/ 75 h 347"/>
                    <a:gd name="T18" fmla="*/ 70 w 122"/>
                    <a:gd name="T19" fmla="*/ 75 h 347"/>
                    <a:gd name="T20" fmla="*/ 70 w 122"/>
                    <a:gd name="T21" fmla="*/ 0 h 347"/>
                    <a:gd name="T22" fmla="*/ 0 w 122"/>
                    <a:gd name="T23" fmla="*/ 0 h 347"/>
                    <a:gd name="T24" fmla="*/ 0 w 122"/>
                    <a:gd name="T25" fmla="*/ 26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347">
                      <a:moveTo>
                        <a:pt x="0" y="266"/>
                      </a:moveTo>
                      <a:cubicBezTo>
                        <a:pt x="0" y="312"/>
                        <a:pt x="30" y="347"/>
                        <a:pt x="75" y="347"/>
                      </a:cubicBezTo>
                      <a:cubicBezTo>
                        <a:pt x="122" y="347"/>
                        <a:pt x="122" y="347"/>
                        <a:pt x="122" y="347"/>
                      </a:cubicBezTo>
                      <a:cubicBezTo>
                        <a:pt x="122" y="289"/>
                        <a:pt x="122" y="289"/>
                        <a:pt x="122" y="289"/>
                      </a:cubicBezTo>
                      <a:cubicBezTo>
                        <a:pt x="88" y="289"/>
                        <a:pt x="88" y="289"/>
                        <a:pt x="88" y="289"/>
                      </a:cubicBezTo>
                      <a:cubicBezTo>
                        <a:pt x="77" y="289"/>
                        <a:pt x="70" y="277"/>
                        <a:pt x="70" y="266"/>
                      </a:cubicBezTo>
                      <a:cubicBezTo>
                        <a:pt x="70" y="131"/>
                        <a:pt x="70" y="131"/>
                        <a:pt x="70" y="131"/>
                      </a:cubicBezTo>
                      <a:cubicBezTo>
                        <a:pt x="122" y="131"/>
                        <a:pt x="122" y="131"/>
                        <a:pt x="122" y="131"/>
                      </a:cubicBezTo>
                      <a:cubicBezTo>
                        <a:pt x="122" y="75"/>
                        <a:pt x="122" y="75"/>
                        <a:pt x="122" y="75"/>
                      </a:cubicBezTo>
                      <a:cubicBezTo>
                        <a:pt x="70" y="75"/>
                        <a:pt x="70" y="75"/>
                        <a:pt x="70" y="75"/>
                      </a:cubicBezTo>
                      <a:cubicBezTo>
                        <a:pt x="70" y="0"/>
                        <a:pt x="70" y="0"/>
                        <a:pt x="70" y="0"/>
                      </a:cubicBezTo>
                      <a:cubicBezTo>
                        <a:pt x="0" y="0"/>
                        <a:pt x="0" y="0"/>
                        <a:pt x="0" y="0"/>
                      </a:cubicBezTo>
                      <a:cubicBezTo>
                        <a:pt x="0" y="266"/>
                        <a:pt x="0" y="266"/>
                        <a:pt x="0"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Freeform 81">
                  <a:extLst>
                    <a:ext uri="{FF2B5EF4-FFF2-40B4-BE49-F238E27FC236}">
                      <a16:creationId xmlns:a16="http://schemas.microsoft.com/office/drawing/2014/main" id="{E7D432ED-6C5D-134D-9A2A-5D79A7090C26}"/>
                    </a:ext>
                  </a:extLst>
                </p:cNvPr>
                <p:cNvSpPr>
                  <a:spLocks/>
                </p:cNvSpPr>
                <p:nvPr/>
              </p:nvSpPr>
              <p:spPr bwMode="auto">
                <a:xfrm>
                  <a:off x="2782" y="1507"/>
                  <a:ext cx="23" cy="125"/>
                </a:xfrm>
                <a:custGeom>
                  <a:avLst/>
                  <a:gdLst>
                    <a:gd name="T0" fmla="*/ 0 w 70"/>
                    <a:gd name="T1" fmla="*/ 320 h 384"/>
                    <a:gd name="T2" fmla="*/ 21 w 70"/>
                    <a:gd name="T3" fmla="*/ 365 h 384"/>
                    <a:gd name="T4" fmla="*/ 42 w 70"/>
                    <a:gd name="T5" fmla="*/ 378 h 384"/>
                    <a:gd name="T6" fmla="*/ 70 w 70"/>
                    <a:gd name="T7" fmla="*/ 384 h 384"/>
                    <a:gd name="T8" fmla="*/ 70 w 70"/>
                    <a:gd name="T9" fmla="*/ 0 h 384"/>
                    <a:gd name="T10" fmla="*/ 0 w 70"/>
                    <a:gd name="T11" fmla="*/ 0 h 384"/>
                    <a:gd name="T12" fmla="*/ 0 w 70"/>
                    <a:gd name="T13" fmla="*/ 320 h 384"/>
                  </a:gdLst>
                  <a:ahLst/>
                  <a:cxnLst>
                    <a:cxn ang="0">
                      <a:pos x="T0" y="T1"/>
                    </a:cxn>
                    <a:cxn ang="0">
                      <a:pos x="T2" y="T3"/>
                    </a:cxn>
                    <a:cxn ang="0">
                      <a:pos x="T4" y="T5"/>
                    </a:cxn>
                    <a:cxn ang="0">
                      <a:pos x="T6" y="T7"/>
                    </a:cxn>
                    <a:cxn ang="0">
                      <a:pos x="T8" y="T9"/>
                    </a:cxn>
                    <a:cxn ang="0">
                      <a:pos x="T10" y="T11"/>
                    </a:cxn>
                    <a:cxn ang="0">
                      <a:pos x="T12" y="T13"/>
                    </a:cxn>
                  </a:cxnLst>
                  <a:rect l="0" t="0" r="r" b="b"/>
                  <a:pathLst>
                    <a:path w="70" h="384">
                      <a:moveTo>
                        <a:pt x="0" y="320"/>
                      </a:moveTo>
                      <a:cubicBezTo>
                        <a:pt x="0" y="339"/>
                        <a:pt x="11" y="355"/>
                        <a:pt x="21" y="365"/>
                      </a:cubicBezTo>
                      <a:cubicBezTo>
                        <a:pt x="26" y="370"/>
                        <a:pt x="35" y="375"/>
                        <a:pt x="42" y="378"/>
                      </a:cubicBezTo>
                      <a:cubicBezTo>
                        <a:pt x="53" y="382"/>
                        <a:pt x="58" y="381"/>
                        <a:pt x="70" y="384"/>
                      </a:cubicBezTo>
                      <a:cubicBezTo>
                        <a:pt x="70" y="0"/>
                        <a:pt x="70" y="0"/>
                        <a:pt x="70" y="0"/>
                      </a:cubicBezTo>
                      <a:cubicBezTo>
                        <a:pt x="0" y="0"/>
                        <a:pt x="0" y="0"/>
                        <a:pt x="0" y="0"/>
                      </a:cubicBezTo>
                      <a:cubicBezTo>
                        <a:pt x="0" y="320"/>
                        <a:pt x="0" y="320"/>
                        <a:pt x="0"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Freeform 82">
                  <a:extLst>
                    <a:ext uri="{FF2B5EF4-FFF2-40B4-BE49-F238E27FC236}">
                      <a16:creationId xmlns:a16="http://schemas.microsoft.com/office/drawing/2014/main" id="{49C1A172-E61C-3A4F-AAC7-5640268D72E7}"/>
                    </a:ext>
                  </a:extLst>
                </p:cNvPr>
                <p:cNvSpPr>
                  <a:spLocks/>
                </p:cNvSpPr>
                <p:nvPr/>
              </p:nvSpPr>
              <p:spPr bwMode="auto">
                <a:xfrm>
                  <a:off x="2511" y="1544"/>
                  <a:ext cx="23" cy="90"/>
                </a:xfrm>
                <a:custGeom>
                  <a:avLst/>
                  <a:gdLst>
                    <a:gd name="T0" fmla="*/ 0 w 71"/>
                    <a:gd name="T1" fmla="*/ 64 h 275"/>
                    <a:gd name="T2" fmla="*/ 0 w 71"/>
                    <a:gd name="T3" fmla="*/ 199 h 275"/>
                    <a:gd name="T4" fmla="*/ 71 w 71"/>
                    <a:gd name="T5" fmla="*/ 275 h 275"/>
                    <a:gd name="T6" fmla="*/ 71 w 71"/>
                    <a:gd name="T7" fmla="*/ 0 h 275"/>
                    <a:gd name="T8" fmla="*/ 2 w 71"/>
                    <a:gd name="T9" fmla="*/ 0 h 275"/>
                    <a:gd name="T10" fmla="*/ 0 w 71"/>
                    <a:gd name="T11" fmla="*/ 64 h 275"/>
                  </a:gdLst>
                  <a:ahLst/>
                  <a:cxnLst>
                    <a:cxn ang="0">
                      <a:pos x="T0" y="T1"/>
                    </a:cxn>
                    <a:cxn ang="0">
                      <a:pos x="T2" y="T3"/>
                    </a:cxn>
                    <a:cxn ang="0">
                      <a:pos x="T4" y="T5"/>
                    </a:cxn>
                    <a:cxn ang="0">
                      <a:pos x="T6" y="T7"/>
                    </a:cxn>
                    <a:cxn ang="0">
                      <a:pos x="T8" y="T9"/>
                    </a:cxn>
                    <a:cxn ang="0">
                      <a:pos x="T10" y="T11"/>
                    </a:cxn>
                  </a:cxnLst>
                  <a:rect l="0" t="0" r="r" b="b"/>
                  <a:pathLst>
                    <a:path w="71" h="275">
                      <a:moveTo>
                        <a:pt x="0" y="64"/>
                      </a:moveTo>
                      <a:cubicBezTo>
                        <a:pt x="0" y="199"/>
                        <a:pt x="0" y="199"/>
                        <a:pt x="0" y="199"/>
                      </a:cubicBezTo>
                      <a:cubicBezTo>
                        <a:pt x="0" y="245"/>
                        <a:pt x="27" y="274"/>
                        <a:pt x="71" y="275"/>
                      </a:cubicBezTo>
                      <a:cubicBezTo>
                        <a:pt x="71" y="0"/>
                        <a:pt x="71" y="0"/>
                        <a:pt x="71" y="0"/>
                      </a:cubicBezTo>
                      <a:cubicBezTo>
                        <a:pt x="2" y="0"/>
                        <a:pt x="2" y="0"/>
                        <a:pt x="2" y="0"/>
                      </a:cubicBezTo>
                      <a:cubicBezTo>
                        <a:pt x="0" y="64"/>
                        <a:pt x="0" y="64"/>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Freeform 83">
                  <a:extLst>
                    <a:ext uri="{FF2B5EF4-FFF2-40B4-BE49-F238E27FC236}">
                      <a16:creationId xmlns:a16="http://schemas.microsoft.com/office/drawing/2014/main" id="{00B36862-90FA-8C48-A635-AEB721DDF62B}"/>
                    </a:ext>
                  </a:extLst>
                </p:cNvPr>
                <p:cNvSpPr>
                  <a:spLocks/>
                </p:cNvSpPr>
                <p:nvPr/>
              </p:nvSpPr>
              <p:spPr bwMode="auto">
                <a:xfrm>
                  <a:off x="2512" y="1510"/>
                  <a:ext cx="22" cy="22"/>
                </a:xfrm>
                <a:custGeom>
                  <a:avLst/>
                  <a:gdLst>
                    <a:gd name="T0" fmla="*/ 0 w 22"/>
                    <a:gd name="T1" fmla="*/ 22 h 22"/>
                    <a:gd name="T2" fmla="*/ 22 w 22"/>
                    <a:gd name="T3" fmla="*/ 22 h 22"/>
                    <a:gd name="T4" fmla="*/ 22 w 22"/>
                    <a:gd name="T5" fmla="*/ 0 h 22"/>
                    <a:gd name="T6" fmla="*/ 0 w 22"/>
                    <a:gd name="T7" fmla="*/ 0 h 22"/>
                    <a:gd name="T8" fmla="*/ 0 w 22"/>
                    <a:gd name="T9" fmla="*/ 22 h 22"/>
                    <a:gd name="T10" fmla="*/ 0 w 22"/>
                    <a:gd name="T11" fmla="*/ 22 h 22"/>
                  </a:gdLst>
                  <a:ahLst/>
                  <a:cxnLst>
                    <a:cxn ang="0">
                      <a:pos x="T0" y="T1"/>
                    </a:cxn>
                    <a:cxn ang="0">
                      <a:pos x="T2" y="T3"/>
                    </a:cxn>
                    <a:cxn ang="0">
                      <a:pos x="T4" y="T5"/>
                    </a:cxn>
                    <a:cxn ang="0">
                      <a:pos x="T6" y="T7"/>
                    </a:cxn>
                    <a:cxn ang="0">
                      <a:pos x="T8" y="T9"/>
                    </a:cxn>
                    <a:cxn ang="0">
                      <a:pos x="T10" y="T11"/>
                    </a:cxn>
                  </a:cxnLst>
                  <a:rect l="0" t="0" r="r" b="b"/>
                  <a:pathLst>
                    <a:path w="22" h="22">
                      <a:moveTo>
                        <a:pt x="0" y="22"/>
                      </a:moveTo>
                      <a:lnTo>
                        <a:pt x="22" y="22"/>
                      </a:lnTo>
                      <a:lnTo>
                        <a:pt x="22" y="0"/>
                      </a:lnTo>
                      <a:lnTo>
                        <a:pt x="0" y="0"/>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Freeform 84">
                  <a:extLst>
                    <a:ext uri="{FF2B5EF4-FFF2-40B4-BE49-F238E27FC236}">
                      <a16:creationId xmlns:a16="http://schemas.microsoft.com/office/drawing/2014/main" id="{105BC87E-B16D-6B43-929C-AD73A1DC52F6}"/>
                    </a:ext>
                  </a:extLst>
                </p:cNvPr>
                <p:cNvSpPr>
                  <a:spLocks noEditPoints="1"/>
                </p:cNvSpPr>
                <p:nvPr/>
              </p:nvSpPr>
              <p:spPr bwMode="auto">
                <a:xfrm>
                  <a:off x="2820" y="1507"/>
                  <a:ext cx="18" cy="18"/>
                </a:xfrm>
                <a:custGeom>
                  <a:avLst/>
                  <a:gdLst>
                    <a:gd name="T0" fmla="*/ 28 w 55"/>
                    <a:gd name="T1" fmla="*/ 0 h 56"/>
                    <a:gd name="T2" fmla="*/ 41 w 55"/>
                    <a:gd name="T3" fmla="*/ 4 h 56"/>
                    <a:gd name="T4" fmla="*/ 52 w 55"/>
                    <a:gd name="T5" fmla="*/ 14 h 56"/>
                    <a:gd name="T6" fmla="*/ 55 w 55"/>
                    <a:gd name="T7" fmla="*/ 28 h 56"/>
                    <a:gd name="T8" fmla="*/ 52 w 55"/>
                    <a:gd name="T9" fmla="*/ 42 h 56"/>
                    <a:gd name="T10" fmla="*/ 41 w 55"/>
                    <a:gd name="T11" fmla="*/ 52 h 56"/>
                    <a:gd name="T12" fmla="*/ 28 w 55"/>
                    <a:gd name="T13" fmla="*/ 56 h 56"/>
                    <a:gd name="T14" fmla="*/ 14 w 55"/>
                    <a:gd name="T15" fmla="*/ 52 h 56"/>
                    <a:gd name="T16" fmla="*/ 3 w 55"/>
                    <a:gd name="T17" fmla="*/ 42 h 56"/>
                    <a:gd name="T18" fmla="*/ 0 w 55"/>
                    <a:gd name="T19" fmla="*/ 28 h 56"/>
                    <a:gd name="T20" fmla="*/ 3 w 55"/>
                    <a:gd name="T21" fmla="*/ 14 h 56"/>
                    <a:gd name="T22" fmla="*/ 14 w 55"/>
                    <a:gd name="T23" fmla="*/ 4 h 56"/>
                    <a:gd name="T24" fmla="*/ 28 w 55"/>
                    <a:gd name="T25" fmla="*/ 0 h 56"/>
                    <a:gd name="T26" fmla="*/ 28 w 55"/>
                    <a:gd name="T27" fmla="*/ 5 h 56"/>
                    <a:gd name="T28" fmla="*/ 16 w 55"/>
                    <a:gd name="T29" fmla="*/ 8 h 56"/>
                    <a:gd name="T30" fmla="*/ 7 w 55"/>
                    <a:gd name="T31" fmla="*/ 16 h 56"/>
                    <a:gd name="T32" fmla="*/ 4 w 55"/>
                    <a:gd name="T33" fmla="*/ 28 h 56"/>
                    <a:gd name="T34" fmla="*/ 7 w 55"/>
                    <a:gd name="T35" fmla="*/ 39 h 56"/>
                    <a:gd name="T36" fmla="*/ 16 w 55"/>
                    <a:gd name="T37" fmla="*/ 48 h 56"/>
                    <a:gd name="T38" fmla="*/ 28 w 55"/>
                    <a:gd name="T39" fmla="*/ 51 h 56"/>
                    <a:gd name="T40" fmla="*/ 39 w 55"/>
                    <a:gd name="T41" fmla="*/ 48 h 56"/>
                    <a:gd name="T42" fmla="*/ 48 w 55"/>
                    <a:gd name="T43" fmla="*/ 39 h 56"/>
                    <a:gd name="T44" fmla="*/ 51 w 55"/>
                    <a:gd name="T45" fmla="*/ 28 h 56"/>
                    <a:gd name="T46" fmla="*/ 48 w 55"/>
                    <a:gd name="T47" fmla="*/ 16 h 56"/>
                    <a:gd name="T48" fmla="*/ 39 w 55"/>
                    <a:gd name="T49" fmla="*/ 8 h 56"/>
                    <a:gd name="T50" fmla="*/ 28 w 55"/>
                    <a:gd name="T51" fmla="*/ 5 h 56"/>
                    <a:gd name="T52" fmla="*/ 15 w 55"/>
                    <a:gd name="T53" fmla="*/ 43 h 56"/>
                    <a:gd name="T54" fmla="*/ 15 w 55"/>
                    <a:gd name="T55" fmla="*/ 13 h 56"/>
                    <a:gd name="T56" fmla="*/ 26 w 55"/>
                    <a:gd name="T57" fmla="*/ 13 h 56"/>
                    <a:gd name="T58" fmla="*/ 33 w 55"/>
                    <a:gd name="T59" fmla="*/ 14 h 56"/>
                    <a:gd name="T60" fmla="*/ 37 w 55"/>
                    <a:gd name="T61" fmla="*/ 17 h 56"/>
                    <a:gd name="T62" fmla="*/ 38 w 55"/>
                    <a:gd name="T63" fmla="*/ 22 h 56"/>
                    <a:gd name="T64" fmla="*/ 36 w 55"/>
                    <a:gd name="T65" fmla="*/ 27 h 56"/>
                    <a:gd name="T66" fmla="*/ 30 w 55"/>
                    <a:gd name="T67" fmla="*/ 30 h 56"/>
                    <a:gd name="T68" fmla="*/ 32 w 55"/>
                    <a:gd name="T69" fmla="*/ 32 h 56"/>
                    <a:gd name="T70" fmla="*/ 37 w 55"/>
                    <a:gd name="T71" fmla="*/ 37 h 56"/>
                    <a:gd name="T72" fmla="*/ 40 w 55"/>
                    <a:gd name="T73" fmla="*/ 43 h 56"/>
                    <a:gd name="T74" fmla="*/ 35 w 55"/>
                    <a:gd name="T75" fmla="*/ 43 h 56"/>
                    <a:gd name="T76" fmla="*/ 32 w 55"/>
                    <a:gd name="T77" fmla="*/ 39 h 56"/>
                    <a:gd name="T78" fmla="*/ 27 w 55"/>
                    <a:gd name="T79" fmla="*/ 32 h 56"/>
                    <a:gd name="T80" fmla="*/ 23 w 55"/>
                    <a:gd name="T81" fmla="*/ 31 h 56"/>
                    <a:gd name="T82" fmla="*/ 20 w 55"/>
                    <a:gd name="T83" fmla="*/ 31 h 56"/>
                    <a:gd name="T84" fmla="*/ 20 w 55"/>
                    <a:gd name="T85" fmla="*/ 43 h 56"/>
                    <a:gd name="T86" fmla="*/ 15 w 55"/>
                    <a:gd name="T87" fmla="*/ 43 h 56"/>
                    <a:gd name="T88" fmla="*/ 20 w 55"/>
                    <a:gd name="T89" fmla="*/ 27 h 56"/>
                    <a:gd name="T90" fmla="*/ 26 w 55"/>
                    <a:gd name="T91" fmla="*/ 27 h 56"/>
                    <a:gd name="T92" fmla="*/ 32 w 55"/>
                    <a:gd name="T93" fmla="*/ 25 h 56"/>
                    <a:gd name="T94" fmla="*/ 33 w 55"/>
                    <a:gd name="T95" fmla="*/ 22 h 56"/>
                    <a:gd name="T96" fmla="*/ 33 w 55"/>
                    <a:gd name="T97" fmla="*/ 20 h 56"/>
                    <a:gd name="T98" fmla="*/ 31 w 55"/>
                    <a:gd name="T99" fmla="*/ 18 h 56"/>
                    <a:gd name="T100" fmla="*/ 26 w 55"/>
                    <a:gd name="T101" fmla="*/ 17 h 56"/>
                    <a:gd name="T102" fmla="*/ 20 w 55"/>
                    <a:gd name="T103" fmla="*/ 17 h 56"/>
                    <a:gd name="T104" fmla="*/ 20 w 55"/>
                    <a:gd name="T105" fmla="*/ 2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56">
                      <a:moveTo>
                        <a:pt x="28" y="0"/>
                      </a:moveTo>
                      <a:cubicBezTo>
                        <a:pt x="32" y="0"/>
                        <a:pt x="37" y="1"/>
                        <a:pt x="41" y="4"/>
                      </a:cubicBezTo>
                      <a:cubicBezTo>
                        <a:pt x="46" y="6"/>
                        <a:pt x="49" y="10"/>
                        <a:pt x="52" y="14"/>
                      </a:cubicBezTo>
                      <a:cubicBezTo>
                        <a:pt x="54" y="18"/>
                        <a:pt x="55" y="23"/>
                        <a:pt x="55" y="28"/>
                      </a:cubicBezTo>
                      <a:cubicBezTo>
                        <a:pt x="55" y="33"/>
                        <a:pt x="54" y="37"/>
                        <a:pt x="52" y="42"/>
                      </a:cubicBezTo>
                      <a:cubicBezTo>
                        <a:pt x="49" y="46"/>
                        <a:pt x="46" y="50"/>
                        <a:pt x="41" y="52"/>
                      </a:cubicBezTo>
                      <a:cubicBezTo>
                        <a:pt x="37" y="55"/>
                        <a:pt x="32" y="56"/>
                        <a:pt x="28" y="56"/>
                      </a:cubicBezTo>
                      <a:cubicBezTo>
                        <a:pt x="23" y="56"/>
                        <a:pt x="18" y="55"/>
                        <a:pt x="14" y="52"/>
                      </a:cubicBezTo>
                      <a:cubicBezTo>
                        <a:pt x="9" y="50"/>
                        <a:pt x="6" y="46"/>
                        <a:pt x="3" y="42"/>
                      </a:cubicBezTo>
                      <a:cubicBezTo>
                        <a:pt x="1" y="37"/>
                        <a:pt x="0" y="33"/>
                        <a:pt x="0" y="28"/>
                      </a:cubicBezTo>
                      <a:cubicBezTo>
                        <a:pt x="0" y="23"/>
                        <a:pt x="1" y="18"/>
                        <a:pt x="3" y="14"/>
                      </a:cubicBezTo>
                      <a:cubicBezTo>
                        <a:pt x="6" y="10"/>
                        <a:pt x="9" y="6"/>
                        <a:pt x="14" y="4"/>
                      </a:cubicBezTo>
                      <a:cubicBezTo>
                        <a:pt x="18" y="1"/>
                        <a:pt x="23" y="0"/>
                        <a:pt x="28" y="0"/>
                      </a:cubicBezTo>
                      <a:close/>
                      <a:moveTo>
                        <a:pt x="28" y="5"/>
                      </a:moveTo>
                      <a:cubicBezTo>
                        <a:pt x="24" y="5"/>
                        <a:pt x="20" y="6"/>
                        <a:pt x="16" y="8"/>
                      </a:cubicBezTo>
                      <a:cubicBezTo>
                        <a:pt x="12" y="10"/>
                        <a:pt x="10" y="13"/>
                        <a:pt x="7" y="16"/>
                      </a:cubicBezTo>
                      <a:cubicBezTo>
                        <a:pt x="5" y="20"/>
                        <a:pt x="4" y="24"/>
                        <a:pt x="4" y="28"/>
                      </a:cubicBezTo>
                      <a:cubicBezTo>
                        <a:pt x="4" y="32"/>
                        <a:pt x="5" y="36"/>
                        <a:pt x="7" y="39"/>
                      </a:cubicBezTo>
                      <a:cubicBezTo>
                        <a:pt x="9" y="43"/>
                        <a:pt x="12" y="46"/>
                        <a:pt x="16" y="48"/>
                      </a:cubicBezTo>
                      <a:cubicBezTo>
                        <a:pt x="20" y="50"/>
                        <a:pt x="24" y="51"/>
                        <a:pt x="28" y="51"/>
                      </a:cubicBezTo>
                      <a:cubicBezTo>
                        <a:pt x="32" y="51"/>
                        <a:pt x="35" y="50"/>
                        <a:pt x="39" y="48"/>
                      </a:cubicBezTo>
                      <a:cubicBezTo>
                        <a:pt x="43" y="46"/>
                        <a:pt x="46" y="43"/>
                        <a:pt x="48" y="39"/>
                      </a:cubicBezTo>
                      <a:cubicBezTo>
                        <a:pt x="50" y="36"/>
                        <a:pt x="51" y="32"/>
                        <a:pt x="51" y="28"/>
                      </a:cubicBezTo>
                      <a:cubicBezTo>
                        <a:pt x="51" y="24"/>
                        <a:pt x="50" y="20"/>
                        <a:pt x="48" y="16"/>
                      </a:cubicBezTo>
                      <a:cubicBezTo>
                        <a:pt x="46" y="13"/>
                        <a:pt x="43" y="10"/>
                        <a:pt x="39" y="8"/>
                      </a:cubicBezTo>
                      <a:cubicBezTo>
                        <a:pt x="35" y="6"/>
                        <a:pt x="31" y="5"/>
                        <a:pt x="28" y="5"/>
                      </a:cubicBezTo>
                      <a:close/>
                      <a:moveTo>
                        <a:pt x="15" y="43"/>
                      </a:moveTo>
                      <a:cubicBezTo>
                        <a:pt x="15" y="13"/>
                        <a:pt x="15" y="13"/>
                        <a:pt x="15" y="13"/>
                      </a:cubicBezTo>
                      <a:cubicBezTo>
                        <a:pt x="26" y="13"/>
                        <a:pt x="26" y="13"/>
                        <a:pt x="26" y="13"/>
                      </a:cubicBezTo>
                      <a:cubicBezTo>
                        <a:pt x="29" y="13"/>
                        <a:pt x="32" y="14"/>
                        <a:pt x="33" y="14"/>
                      </a:cubicBezTo>
                      <a:cubicBezTo>
                        <a:pt x="35" y="15"/>
                        <a:pt x="36" y="16"/>
                        <a:pt x="37" y="17"/>
                      </a:cubicBezTo>
                      <a:cubicBezTo>
                        <a:pt x="38" y="19"/>
                        <a:pt x="38" y="20"/>
                        <a:pt x="38" y="22"/>
                      </a:cubicBezTo>
                      <a:cubicBezTo>
                        <a:pt x="38" y="24"/>
                        <a:pt x="38" y="26"/>
                        <a:pt x="36" y="27"/>
                      </a:cubicBezTo>
                      <a:cubicBezTo>
                        <a:pt x="35" y="29"/>
                        <a:pt x="32" y="30"/>
                        <a:pt x="30" y="30"/>
                      </a:cubicBezTo>
                      <a:cubicBezTo>
                        <a:pt x="31" y="30"/>
                        <a:pt x="32" y="31"/>
                        <a:pt x="32" y="32"/>
                      </a:cubicBezTo>
                      <a:cubicBezTo>
                        <a:pt x="34" y="33"/>
                        <a:pt x="35" y="35"/>
                        <a:pt x="37" y="37"/>
                      </a:cubicBezTo>
                      <a:cubicBezTo>
                        <a:pt x="40" y="43"/>
                        <a:pt x="40" y="43"/>
                        <a:pt x="40" y="43"/>
                      </a:cubicBezTo>
                      <a:cubicBezTo>
                        <a:pt x="35" y="43"/>
                        <a:pt x="35" y="43"/>
                        <a:pt x="35" y="43"/>
                      </a:cubicBezTo>
                      <a:cubicBezTo>
                        <a:pt x="32" y="39"/>
                        <a:pt x="32" y="39"/>
                        <a:pt x="32" y="39"/>
                      </a:cubicBezTo>
                      <a:cubicBezTo>
                        <a:pt x="30" y="35"/>
                        <a:pt x="28" y="33"/>
                        <a:pt x="27" y="32"/>
                      </a:cubicBezTo>
                      <a:cubicBezTo>
                        <a:pt x="26" y="31"/>
                        <a:pt x="25" y="31"/>
                        <a:pt x="23" y="31"/>
                      </a:cubicBezTo>
                      <a:cubicBezTo>
                        <a:pt x="20" y="31"/>
                        <a:pt x="20" y="31"/>
                        <a:pt x="20" y="31"/>
                      </a:cubicBezTo>
                      <a:cubicBezTo>
                        <a:pt x="20" y="43"/>
                        <a:pt x="20" y="43"/>
                        <a:pt x="20" y="43"/>
                      </a:cubicBezTo>
                      <a:cubicBezTo>
                        <a:pt x="15" y="43"/>
                        <a:pt x="15" y="43"/>
                        <a:pt x="15" y="43"/>
                      </a:cubicBezTo>
                      <a:close/>
                      <a:moveTo>
                        <a:pt x="20" y="27"/>
                      </a:moveTo>
                      <a:cubicBezTo>
                        <a:pt x="26" y="27"/>
                        <a:pt x="26" y="27"/>
                        <a:pt x="26" y="27"/>
                      </a:cubicBezTo>
                      <a:cubicBezTo>
                        <a:pt x="29" y="27"/>
                        <a:pt x="31" y="26"/>
                        <a:pt x="32" y="25"/>
                      </a:cubicBezTo>
                      <a:cubicBezTo>
                        <a:pt x="33" y="24"/>
                        <a:pt x="33" y="23"/>
                        <a:pt x="33" y="22"/>
                      </a:cubicBezTo>
                      <a:cubicBezTo>
                        <a:pt x="33" y="21"/>
                        <a:pt x="33" y="20"/>
                        <a:pt x="33" y="20"/>
                      </a:cubicBezTo>
                      <a:cubicBezTo>
                        <a:pt x="32" y="19"/>
                        <a:pt x="31" y="18"/>
                        <a:pt x="31" y="18"/>
                      </a:cubicBezTo>
                      <a:cubicBezTo>
                        <a:pt x="30" y="18"/>
                        <a:pt x="28" y="17"/>
                        <a:pt x="26" y="17"/>
                      </a:cubicBezTo>
                      <a:cubicBezTo>
                        <a:pt x="20" y="17"/>
                        <a:pt x="20" y="17"/>
                        <a:pt x="20" y="17"/>
                      </a:cubicBezTo>
                      <a:cubicBezTo>
                        <a:pt x="20" y="27"/>
                        <a:pt x="20" y="27"/>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90" name="Picture 92" descr="http://www.dptechgroup.com/wp-content/uploads/computer-repair/quanta-computer.png">
                <a:extLst>
                  <a:ext uri="{FF2B5EF4-FFF2-40B4-BE49-F238E27FC236}">
                    <a16:creationId xmlns:a16="http://schemas.microsoft.com/office/drawing/2014/main" id="{EF4C1D3C-6B5F-844D-B017-124CBB8D7B91}"/>
                  </a:ext>
                </a:extLst>
              </p:cNvPr>
              <p:cNvPicPr>
                <a:picLocks noChangeAspect="1" noChangeArrowheads="1"/>
              </p:cNvPicPr>
              <p:nvPr/>
            </p:nvPicPr>
            <p:blipFill>
              <a:blip r:embed="rId7">
                <a:grayscl/>
                <a:extLst>
                  <a:ext uri="{28A0092B-C50C-407E-A947-70E740481C1C}">
                    <a14:useLocalDpi xmlns:a14="http://schemas.microsoft.com/office/drawing/2010/main" val="0"/>
                  </a:ext>
                </a:extLst>
              </a:blip>
              <a:srcRect/>
              <a:stretch>
                <a:fillRect/>
              </a:stretch>
            </p:blipFill>
            <p:spPr bwMode="auto">
              <a:xfrm>
                <a:off x="7073222" y="4840153"/>
                <a:ext cx="618865" cy="438040"/>
              </a:xfrm>
              <a:prstGeom prst="rect">
                <a:avLst/>
              </a:prstGeom>
              <a:noFill/>
              <a:extLst>
                <a:ext uri="{909E8E84-426E-40DD-AFC4-6F175D3DCCD1}">
                  <a14:hiddenFill xmlns:a14="http://schemas.microsoft.com/office/drawing/2010/main">
                    <a:solidFill>
                      <a:srgbClr val="FFFFFF"/>
                    </a:solidFill>
                  </a14:hiddenFill>
                </a:ext>
              </a:extLst>
            </p:spPr>
          </p:pic>
          <p:grpSp>
            <p:nvGrpSpPr>
              <p:cNvPr id="591" name="Group 64">
                <a:extLst>
                  <a:ext uri="{FF2B5EF4-FFF2-40B4-BE49-F238E27FC236}">
                    <a16:creationId xmlns:a16="http://schemas.microsoft.com/office/drawing/2014/main" id="{EF1F4801-98A4-EF4F-9E20-7D8D37854900}"/>
                  </a:ext>
                </a:extLst>
              </p:cNvPr>
              <p:cNvGrpSpPr>
                <a:grpSpLocks noChangeAspect="1"/>
              </p:cNvGrpSpPr>
              <p:nvPr/>
            </p:nvGrpSpPr>
            <p:grpSpPr bwMode="auto">
              <a:xfrm>
                <a:off x="6753411" y="5506793"/>
                <a:ext cx="757432" cy="327717"/>
                <a:chOff x="1336" y="956"/>
                <a:chExt cx="5002" cy="2410"/>
              </a:xfrm>
              <a:solidFill>
                <a:schemeClr val="tx2"/>
              </a:solidFill>
            </p:grpSpPr>
            <p:sp>
              <p:nvSpPr>
                <p:cNvPr id="604" name="Freeform 65">
                  <a:extLst>
                    <a:ext uri="{FF2B5EF4-FFF2-40B4-BE49-F238E27FC236}">
                      <a16:creationId xmlns:a16="http://schemas.microsoft.com/office/drawing/2014/main" id="{AFD8B289-2093-AE4F-9AE9-3E7131C6442A}"/>
                    </a:ext>
                  </a:extLst>
                </p:cNvPr>
                <p:cNvSpPr>
                  <a:spLocks/>
                </p:cNvSpPr>
                <p:nvPr/>
              </p:nvSpPr>
              <p:spPr bwMode="auto">
                <a:xfrm>
                  <a:off x="3487" y="1810"/>
                  <a:ext cx="365" cy="1116"/>
                </a:xfrm>
                <a:custGeom>
                  <a:avLst/>
                  <a:gdLst>
                    <a:gd name="T0" fmla="*/ 49 w 207"/>
                    <a:gd name="T1" fmla="*/ 59 h 631"/>
                    <a:gd name="T2" fmla="*/ 0 w 207"/>
                    <a:gd name="T3" fmla="*/ 0 h 631"/>
                    <a:gd name="T4" fmla="*/ 207 w 207"/>
                    <a:gd name="T5" fmla="*/ 0 h 631"/>
                    <a:gd name="T6" fmla="*/ 157 w 207"/>
                    <a:gd name="T7" fmla="*/ 59 h 631"/>
                    <a:gd name="T8" fmla="*/ 157 w 207"/>
                    <a:gd name="T9" fmla="*/ 573 h 631"/>
                    <a:gd name="T10" fmla="*/ 207 w 207"/>
                    <a:gd name="T11" fmla="*/ 631 h 631"/>
                    <a:gd name="T12" fmla="*/ 0 w 207"/>
                    <a:gd name="T13" fmla="*/ 631 h 631"/>
                    <a:gd name="T14" fmla="*/ 49 w 207"/>
                    <a:gd name="T15" fmla="*/ 573 h 631"/>
                    <a:gd name="T16" fmla="*/ 49 w 207"/>
                    <a:gd name="T17" fmla="*/ 5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631">
                      <a:moveTo>
                        <a:pt x="49" y="59"/>
                      </a:moveTo>
                      <a:cubicBezTo>
                        <a:pt x="49" y="31"/>
                        <a:pt x="28" y="0"/>
                        <a:pt x="0" y="0"/>
                      </a:cubicBezTo>
                      <a:cubicBezTo>
                        <a:pt x="207" y="0"/>
                        <a:pt x="207" y="0"/>
                        <a:pt x="207" y="0"/>
                      </a:cubicBezTo>
                      <a:cubicBezTo>
                        <a:pt x="179" y="0"/>
                        <a:pt x="157" y="31"/>
                        <a:pt x="157" y="59"/>
                      </a:cubicBezTo>
                      <a:cubicBezTo>
                        <a:pt x="157" y="573"/>
                        <a:pt x="157" y="573"/>
                        <a:pt x="157" y="573"/>
                      </a:cubicBezTo>
                      <a:cubicBezTo>
                        <a:pt x="157" y="601"/>
                        <a:pt x="179" y="631"/>
                        <a:pt x="207" y="631"/>
                      </a:cubicBezTo>
                      <a:cubicBezTo>
                        <a:pt x="0" y="631"/>
                        <a:pt x="0" y="631"/>
                        <a:pt x="0" y="631"/>
                      </a:cubicBezTo>
                      <a:cubicBezTo>
                        <a:pt x="28" y="631"/>
                        <a:pt x="49" y="601"/>
                        <a:pt x="49" y="573"/>
                      </a:cubicBezTo>
                      <a:cubicBezTo>
                        <a:pt x="49" y="59"/>
                        <a:pt x="49" y="59"/>
                        <a:pt x="49" y="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66">
                  <a:extLst>
                    <a:ext uri="{FF2B5EF4-FFF2-40B4-BE49-F238E27FC236}">
                      <a16:creationId xmlns:a16="http://schemas.microsoft.com/office/drawing/2014/main" id="{3DDA1C7F-DA6C-2B45-B2E3-7D2E307AA66B}"/>
                    </a:ext>
                  </a:extLst>
                </p:cNvPr>
                <p:cNvSpPr>
                  <a:spLocks/>
                </p:cNvSpPr>
                <p:nvPr/>
              </p:nvSpPr>
              <p:spPr bwMode="auto">
                <a:xfrm>
                  <a:off x="1336" y="1810"/>
                  <a:ext cx="713" cy="1116"/>
                </a:xfrm>
                <a:custGeom>
                  <a:avLst/>
                  <a:gdLst>
                    <a:gd name="T0" fmla="*/ 158 w 404"/>
                    <a:gd name="T1" fmla="*/ 323 h 631"/>
                    <a:gd name="T2" fmla="*/ 302 w 404"/>
                    <a:gd name="T3" fmla="*/ 323 h 631"/>
                    <a:gd name="T4" fmla="*/ 356 w 404"/>
                    <a:gd name="T5" fmla="*/ 373 h 631"/>
                    <a:gd name="T6" fmla="*/ 356 w 404"/>
                    <a:gd name="T7" fmla="*/ 259 h 631"/>
                    <a:gd name="T8" fmla="*/ 158 w 404"/>
                    <a:gd name="T9" fmla="*/ 259 h 631"/>
                    <a:gd name="T10" fmla="*/ 158 w 404"/>
                    <a:gd name="T11" fmla="*/ 64 h 631"/>
                    <a:gd name="T12" fmla="*/ 350 w 404"/>
                    <a:gd name="T13" fmla="*/ 64 h 631"/>
                    <a:gd name="T14" fmla="*/ 404 w 404"/>
                    <a:gd name="T15" fmla="*/ 114 h 631"/>
                    <a:gd name="T16" fmla="*/ 404 w 404"/>
                    <a:gd name="T17" fmla="*/ 0 h 631"/>
                    <a:gd name="T18" fmla="*/ 0 w 404"/>
                    <a:gd name="T19" fmla="*/ 0 h 631"/>
                    <a:gd name="T20" fmla="*/ 49 w 404"/>
                    <a:gd name="T21" fmla="*/ 59 h 631"/>
                    <a:gd name="T22" fmla="*/ 49 w 404"/>
                    <a:gd name="T23" fmla="*/ 573 h 631"/>
                    <a:gd name="T24" fmla="*/ 0 w 404"/>
                    <a:gd name="T25" fmla="*/ 631 h 631"/>
                    <a:gd name="T26" fmla="*/ 208 w 404"/>
                    <a:gd name="T27" fmla="*/ 631 h 631"/>
                    <a:gd name="T28" fmla="*/ 158 w 404"/>
                    <a:gd name="T29" fmla="*/ 573 h 631"/>
                    <a:gd name="T30" fmla="*/ 158 w 404"/>
                    <a:gd name="T31" fmla="*/ 323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4" h="631">
                      <a:moveTo>
                        <a:pt x="158" y="323"/>
                      </a:moveTo>
                      <a:cubicBezTo>
                        <a:pt x="302" y="323"/>
                        <a:pt x="302" y="323"/>
                        <a:pt x="302" y="323"/>
                      </a:cubicBezTo>
                      <a:cubicBezTo>
                        <a:pt x="330" y="323"/>
                        <a:pt x="356" y="345"/>
                        <a:pt x="356" y="373"/>
                      </a:cubicBezTo>
                      <a:cubicBezTo>
                        <a:pt x="356" y="259"/>
                        <a:pt x="356" y="259"/>
                        <a:pt x="356" y="259"/>
                      </a:cubicBezTo>
                      <a:cubicBezTo>
                        <a:pt x="158" y="259"/>
                        <a:pt x="158" y="259"/>
                        <a:pt x="158" y="259"/>
                      </a:cubicBezTo>
                      <a:cubicBezTo>
                        <a:pt x="158" y="64"/>
                        <a:pt x="158" y="64"/>
                        <a:pt x="158" y="64"/>
                      </a:cubicBezTo>
                      <a:cubicBezTo>
                        <a:pt x="350" y="64"/>
                        <a:pt x="350" y="64"/>
                        <a:pt x="350" y="64"/>
                      </a:cubicBezTo>
                      <a:cubicBezTo>
                        <a:pt x="379" y="64"/>
                        <a:pt x="404" y="86"/>
                        <a:pt x="404" y="114"/>
                      </a:cubicBezTo>
                      <a:cubicBezTo>
                        <a:pt x="404" y="0"/>
                        <a:pt x="404" y="0"/>
                        <a:pt x="404" y="0"/>
                      </a:cubicBezTo>
                      <a:cubicBezTo>
                        <a:pt x="0" y="0"/>
                        <a:pt x="0" y="0"/>
                        <a:pt x="0" y="0"/>
                      </a:cubicBezTo>
                      <a:cubicBezTo>
                        <a:pt x="28" y="0"/>
                        <a:pt x="49" y="31"/>
                        <a:pt x="49" y="59"/>
                      </a:cubicBezTo>
                      <a:cubicBezTo>
                        <a:pt x="49" y="573"/>
                        <a:pt x="49" y="573"/>
                        <a:pt x="49" y="573"/>
                      </a:cubicBezTo>
                      <a:cubicBezTo>
                        <a:pt x="49" y="601"/>
                        <a:pt x="28" y="631"/>
                        <a:pt x="0" y="631"/>
                      </a:cubicBezTo>
                      <a:cubicBezTo>
                        <a:pt x="208" y="631"/>
                        <a:pt x="208" y="631"/>
                        <a:pt x="208" y="631"/>
                      </a:cubicBezTo>
                      <a:cubicBezTo>
                        <a:pt x="179" y="631"/>
                        <a:pt x="158" y="601"/>
                        <a:pt x="158" y="573"/>
                      </a:cubicBezTo>
                      <a:cubicBezTo>
                        <a:pt x="158" y="323"/>
                        <a:pt x="158" y="323"/>
                        <a:pt x="158" y="32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67">
                  <a:extLst>
                    <a:ext uri="{FF2B5EF4-FFF2-40B4-BE49-F238E27FC236}">
                      <a16:creationId xmlns:a16="http://schemas.microsoft.com/office/drawing/2014/main" id="{0ED3DA34-519F-EF44-910F-8A2D1D9AF2C2}"/>
                    </a:ext>
                  </a:extLst>
                </p:cNvPr>
                <p:cNvSpPr>
                  <a:spLocks/>
                </p:cNvSpPr>
                <p:nvPr/>
              </p:nvSpPr>
              <p:spPr bwMode="auto">
                <a:xfrm>
                  <a:off x="2068" y="1810"/>
                  <a:ext cx="976" cy="1146"/>
                </a:xfrm>
                <a:custGeom>
                  <a:avLst/>
                  <a:gdLst>
                    <a:gd name="T0" fmla="*/ 158 w 553"/>
                    <a:gd name="T1" fmla="*/ 462 h 648"/>
                    <a:gd name="T2" fmla="*/ 276 w 553"/>
                    <a:gd name="T3" fmla="*/ 584 h 648"/>
                    <a:gd name="T4" fmla="*/ 395 w 553"/>
                    <a:gd name="T5" fmla="*/ 461 h 648"/>
                    <a:gd name="T6" fmla="*/ 395 w 553"/>
                    <a:gd name="T7" fmla="*/ 59 h 648"/>
                    <a:gd name="T8" fmla="*/ 345 w 553"/>
                    <a:gd name="T9" fmla="*/ 0 h 648"/>
                    <a:gd name="T10" fmla="*/ 553 w 553"/>
                    <a:gd name="T11" fmla="*/ 0 h 648"/>
                    <a:gd name="T12" fmla="*/ 503 w 553"/>
                    <a:gd name="T13" fmla="*/ 59 h 648"/>
                    <a:gd name="T14" fmla="*/ 503 w 553"/>
                    <a:gd name="T15" fmla="*/ 450 h 648"/>
                    <a:gd name="T16" fmla="*/ 277 w 553"/>
                    <a:gd name="T17" fmla="*/ 648 h 648"/>
                    <a:gd name="T18" fmla="*/ 49 w 553"/>
                    <a:gd name="T19" fmla="*/ 450 h 648"/>
                    <a:gd name="T20" fmla="*/ 49 w 553"/>
                    <a:gd name="T21" fmla="*/ 59 h 648"/>
                    <a:gd name="T22" fmla="*/ 0 w 553"/>
                    <a:gd name="T23" fmla="*/ 0 h 648"/>
                    <a:gd name="T24" fmla="*/ 207 w 553"/>
                    <a:gd name="T25" fmla="*/ 0 h 648"/>
                    <a:gd name="T26" fmla="*/ 158 w 553"/>
                    <a:gd name="T27" fmla="*/ 59 h 648"/>
                    <a:gd name="T28" fmla="*/ 158 w 553"/>
                    <a:gd name="T29" fmla="*/ 46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3" h="648">
                      <a:moveTo>
                        <a:pt x="158" y="462"/>
                      </a:moveTo>
                      <a:cubicBezTo>
                        <a:pt x="158" y="527"/>
                        <a:pt x="211" y="584"/>
                        <a:pt x="276" y="584"/>
                      </a:cubicBezTo>
                      <a:cubicBezTo>
                        <a:pt x="342" y="584"/>
                        <a:pt x="395" y="526"/>
                        <a:pt x="395" y="461"/>
                      </a:cubicBezTo>
                      <a:cubicBezTo>
                        <a:pt x="395" y="59"/>
                        <a:pt x="395" y="59"/>
                        <a:pt x="395" y="59"/>
                      </a:cubicBezTo>
                      <a:cubicBezTo>
                        <a:pt x="395" y="31"/>
                        <a:pt x="374" y="0"/>
                        <a:pt x="345" y="0"/>
                      </a:cubicBezTo>
                      <a:cubicBezTo>
                        <a:pt x="553" y="0"/>
                        <a:pt x="553" y="0"/>
                        <a:pt x="553" y="0"/>
                      </a:cubicBezTo>
                      <a:cubicBezTo>
                        <a:pt x="525" y="0"/>
                        <a:pt x="503" y="31"/>
                        <a:pt x="503" y="59"/>
                      </a:cubicBezTo>
                      <a:cubicBezTo>
                        <a:pt x="503" y="450"/>
                        <a:pt x="503" y="450"/>
                        <a:pt x="503" y="450"/>
                      </a:cubicBezTo>
                      <a:cubicBezTo>
                        <a:pt x="503" y="575"/>
                        <a:pt x="402" y="648"/>
                        <a:pt x="277" y="648"/>
                      </a:cubicBezTo>
                      <a:cubicBezTo>
                        <a:pt x="151" y="648"/>
                        <a:pt x="49" y="575"/>
                        <a:pt x="49" y="450"/>
                      </a:cubicBezTo>
                      <a:cubicBezTo>
                        <a:pt x="49" y="59"/>
                        <a:pt x="49" y="59"/>
                        <a:pt x="49" y="59"/>
                      </a:cubicBezTo>
                      <a:cubicBezTo>
                        <a:pt x="49" y="31"/>
                        <a:pt x="28" y="0"/>
                        <a:pt x="0" y="0"/>
                      </a:cubicBezTo>
                      <a:cubicBezTo>
                        <a:pt x="207" y="0"/>
                        <a:pt x="207" y="0"/>
                        <a:pt x="207" y="0"/>
                      </a:cubicBezTo>
                      <a:cubicBezTo>
                        <a:pt x="179" y="0"/>
                        <a:pt x="158" y="31"/>
                        <a:pt x="158" y="59"/>
                      </a:cubicBezTo>
                      <a:cubicBezTo>
                        <a:pt x="158" y="462"/>
                        <a:pt x="158" y="462"/>
                        <a:pt x="158" y="46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68">
                  <a:extLst>
                    <a:ext uri="{FF2B5EF4-FFF2-40B4-BE49-F238E27FC236}">
                      <a16:creationId xmlns:a16="http://schemas.microsoft.com/office/drawing/2014/main" id="{4C066A5D-A345-EA48-9372-6D6A6D1218D0}"/>
                    </a:ext>
                  </a:extLst>
                </p:cNvPr>
                <p:cNvSpPr>
                  <a:spLocks/>
                </p:cNvSpPr>
                <p:nvPr/>
              </p:nvSpPr>
              <p:spPr bwMode="auto">
                <a:xfrm>
                  <a:off x="3009" y="1810"/>
                  <a:ext cx="439" cy="1556"/>
                </a:xfrm>
                <a:custGeom>
                  <a:avLst/>
                  <a:gdLst>
                    <a:gd name="T0" fmla="*/ 199 w 249"/>
                    <a:gd name="T1" fmla="*/ 59 h 880"/>
                    <a:gd name="T2" fmla="*/ 249 w 249"/>
                    <a:gd name="T3" fmla="*/ 0 h 880"/>
                    <a:gd name="T4" fmla="*/ 41 w 249"/>
                    <a:gd name="T5" fmla="*/ 0 h 880"/>
                    <a:gd name="T6" fmla="*/ 91 w 249"/>
                    <a:gd name="T7" fmla="*/ 59 h 880"/>
                    <a:gd name="T8" fmla="*/ 91 w 249"/>
                    <a:gd name="T9" fmla="*/ 701 h 880"/>
                    <a:gd name="T10" fmla="*/ 0 w 249"/>
                    <a:gd name="T11" fmla="*/ 880 h 880"/>
                    <a:gd name="T12" fmla="*/ 199 w 249"/>
                    <a:gd name="T13" fmla="*/ 663 h 880"/>
                    <a:gd name="T14" fmla="*/ 199 w 249"/>
                    <a:gd name="T15" fmla="*/ 59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880">
                      <a:moveTo>
                        <a:pt x="199" y="59"/>
                      </a:moveTo>
                      <a:cubicBezTo>
                        <a:pt x="199" y="31"/>
                        <a:pt x="221" y="0"/>
                        <a:pt x="249" y="0"/>
                      </a:cubicBezTo>
                      <a:cubicBezTo>
                        <a:pt x="41" y="0"/>
                        <a:pt x="41" y="0"/>
                        <a:pt x="41" y="0"/>
                      </a:cubicBezTo>
                      <a:cubicBezTo>
                        <a:pt x="70" y="0"/>
                        <a:pt x="91" y="31"/>
                        <a:pt x="91" y="59"/>
                      </a:cubicBezTo>
                      <a:cubicBezTo>
                        <a:pt x="91" y="701"/>
                        <a:pt x="91" y="701"/>
                        <a:pt x="91" y="701"/>
                      </a:cubicBezTo>
                      <a:cubicBezTo>
                        <a:pt x="91" y="701"/>
                        <a:pt x="89" y="815"/>
                        <a:pt x="0" y="880"/>
                      </a:cubicBezTo>
                      <a:cubicBezTo>
                        <a:pt x="0" y="880"/>
                        <a:pt x="199" y="852"/>
                        <a:pt x="199" y="663"/>
                      </a:cubicBezTo>
                      <a:cubicBezTo>
                        <a:pt x="199" y="59"/>
                        <a:pt x="199" y="59"/>
                        <a:pt x="199" y="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Freeform 69">
                  <a:extLst>
                    <a:ext uri="{FF2B5EF4-FFF2-40B4-BE49-F238E27FC236}">
                      <a16:creationId xmlns:a16="http://schemas.microsoft.com/office/drawing/2014/main" id="{4E5F7139-E4DD-DE46-9CE6-E474461AA132}"/>
                    </a:ext>
                  </a:extLst>
                </p:cNvPr>
                <p:cNvSpPr>
                  <a:spLocks/>
                </p:cNvSpPr>
                <p:nvPr/>
              </p:nvSpPr>
              <p:spPr bwMode="auto">
                <a:xfrm>
                  <a:off x="5361" y="1810"/>
                  <a:ext cx="977" cy="1146"/>
                </a:xfrm>
                <a:custGeom>
                  <a:avLst/>
                  <a:gdLst>
                    <a:gd name="T0" fmla="*/ 158 w 554"/>
                    <a:gd name="T1" fmla="*/ 462 h 648"/>
                    <a:gd name="T2" fmla="*/ 277 w 554"/>
                    <a:gd name="T3" fmla="*/ 584 h 648"/>
                    <a:gd name="T4" fmla="*/ 396 w 554"/>
                    <a:gd name="T5" fmla="*/ 461 h 648"/>
                    <a:gd name="T6" fmla="*/ 396 w 554"/>
                    <a:gd name="T7" fmla="*/ 59 h 648"/>
                    <a:gd name="T8" fmla="*/ 346 w 554"/>
                    <a:gd name="T9" fmla="*/ 0 h 648"/>
                    <a:gd name="T10" fmla="*/ 554 w 554"/>
                    <a:gd name="T11" fmla="*/ 0 h 648"/>
                    <a:gd name="T12" fmla="*/ 504 w 554"/>
                    <a:gd name="T13" fmla="*/ 59 h 648"/>
                    <a:gd name="T14" fmla="*/ 504 w 554"/>
                    <a:gd name="T15" fmla="*/ 450 h 648"/>
                    <a:gd name="T16" fmla="*/ 278 w 554"/>
                    <a:gd name="T17" fmla="*/ 648 h 648"/>
                    <a:gd name="T18" fmla="*/ 50 w 554"/>
                    <a:gd name="T19" fmla="*/ 450 h 648"/>
                    <a:gd name="T20" fmla="*/ 50 w 554"/>
                    <a:gd name="T21" fmla="*/ 59 h 648"/>
                    <a:gd name="T22" fmla="*/ 0 w 554"/>
                    <a:gd name="T23" fmla="*/ 0 h 648"/>
                    <a:gd name="T24" fmla="*/ 208 w 554"/>
                    <a:gd name="T25" fmla="*/ 0 h 648"/>
                    <a:gd name="T26" fmla="*/ 158 w 554"/>
                    <a:gd name="T27" fmla="*/ 59 h 648"/>
                    <a:gd name="T28" fmla="*/ 158 w 554"/>
                    <a:gd name="T29" fmla="*/ 46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48">
                      <a:moveTo>
                        <a:pt x="158" y="462"/>
                      </a:moveTo>
                      <a:cubicBezTo>
                        <a:pt x="158" y="527"/>
                        <a:pt x="211" y="584"/>
                        <a:pt x="277" y="584"/>
                      </a:cubicBezTo>
                      <a:cubicBezTo>
                        <a:pt x="343" y="584"/>
                        <a:pt x="396" y="526"/>
                        <a:pt x="396" y="461"/>
                      </a:cubicBezTo>
                      <a:cubicBezTo>
                        <a:pt x="396" y="59"/>
                        <a:pt x="396" y="59"/>
                        <a:pt x="396" y="59"/>
                      </a:cubicBezTo>
                      <a:cubicBezTo>
                        <a:pt x="396" y="31"/>
                        <a:pt x="374" y="0"/>
                        <a:pt x="346" y="0"/>
                      </a:cubicBezTo>
                      <a:cubicBezTo>
                        <a:pt x="554" y="0"/>
                        <a:pt x="554" y="0"/>
                        <a:pt x="554" y="0"/>
                      </a:cubicBezTo>
                      <a:cubicBezTo>
                        <a:pt x="526" y="0"/>
                        <a:pt x="504" y="31"/>
                        <a:pt x="504" y="59"/>
                      </a:cubicBezTo>
                      <a:cubicBezTo>
                        <a:pt x="504" y="450"/>
                        <a:pt x="504" y="450"/>
                        <a:pt x="504" y="450"/>
                      </a:cubicBezTo>
                      <a:cubicBezTo>
                        <a:pt x="504" y="575"/>
                        <a:pt x="403" y="648"/>
                        <a:pt x="278" y="648"/>
                      </a:cubicBezTo>
                      <a:cubicBezTo>
                        <a:pt x="152" y="648"/>
                        <a:pt x="50" y="575"/>
                        <a:pt x="50" y="450"/>
                      </a:cubicBezTo>
                      <a:cubicBezTo>
                        <a:pt x="50" y="59"/>
                        <a:pt x="50" y="59"/>
                        <a:pt x="50" y="59"/>
                      </a:cubicBezTo>
                      <a:cubicBezTo>
                        <a:pt x="50" y="31"/>
                        <a:pt x="29" y="0"/>
                        <a:pt x="0" y="0"/>
                      </a:cubicBezTo>
                      <a:cubicBezTo>
                        <a:pt x="208" y="0"/>
                        <a:pt x="208" y="0"/>
                        <a:pt x="208" y="0"/>
                      </a:cubicBezTo>
                      <a:cubicBezTo>
                        <a:pt x="180" y="0"/>
                        <a:pt x="158" y="31"/>
                        <a:pt x="158" y="59"/>
                      </a:cubicBezTo>
                      <a:cubicBezTo>
                        <a:pt x="158" y="462"/>
                        <a:pt x="158" y="462"/>
                        <a:pt x="158" y="46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Freeform 70">
                  <a:extLst>
                    <a:ext uri="{FF2B5EF4-FFF2-40B4-BE49-F238E27FC236}">
                      <a16:creationId xmlns:a16="http://schemas.microsoft.com/office/drawing/2014/main" id="{1A7995E3-1B8E-D349-B37B-FF50D2407915}"/>
                    </a:ext>
                  </a:extLst>
                </p:cNvPr>
                <p:cNvSpPr>
                  <a:spLocks/>
                </p:cNvSpPr>
                <p:nvPr/>
              </p:nvSpPr>
              <p:spPr bwMode="auto">
                <a:xfrm>
                  <a:off x="4644" y="1789"/>
                  <a:ext cx="754" cy="1170"/>
                </a:xfrm>
                <a:custGeom>
                  <a:avLst/>
                  <a:gdLst>
                    <a:gd name="T0" fmla="*/ 357 w 427"/>
                    <a:gd name="T1" fmla="*/ 116 h 662"/>
                    <a:gd name="T2" fmla="*/ 244 w 427"/>
                    <a:gd name="T3" fmla="*/ 65 h 662"/>
                    <a:gd name="T4" fmla="*/ 123 w 427"/>
                    <a:gd name="T5" fmla="*/ 164 h 662"/>
                    <a:gd name="T6" fmla="*/ 178 w 427"/>
                    <a:gd name="T7" fmla="*/ 248 h 662"/>
                    <a:gd name="T8" fmla="*/ 305 w 427"/>
                    <a:gd name="T9" fmla="*/ 317 h 662"/>
                    <a:gd name="T10" fmla="*/ 413 w 427"/>
                    <a:gd name="T11" fmla="*/ 480 h 662"/>
                    <a:gd name="T12" fmla="*/ 163 w 427"/>
                    <a:gd name="T13" fmla="*/ 659 h 662"/>
                    <a:gd name="T14" fmla="*/ 46 w 427"/>
                    <a:gd name="T15" fmla="*/ 646 h 662"/>
                    <a:gd name="T16" fmla="*/ 9 w 427"/>
                    <a:gd name="T17" fmla="*/ 528 h 662"/>
                    <a:gd name="T18" fmla="*/ 164 w 427"/>
                    <a:gd name="T19" fmla="*/ 596 h 662"/>
                    <a:gd name="T20" fmla="*/ 308 w 427"/>
                    <a:gd name="T21" fmla="*/ 489 h 662"/>
                    <a:gd name="T22" fmla="*/ 259 w 427"/>
                    <a:gd name="T23" fmla="*/ 414 h 662"/>
                    <a:gd name="T24" fmla="*/ 132 w 427"/>
                    <a:gd name="T25" fmla="*/ 345 h 662"/>
                    <a:gd name="T26" fmla="*/ 16 w 427"/>
                    <a:gd name="T27" fmla="*/ 176 h 662"/>
                    <a:gd name="T28" fmla="*/ 239 w 427"/>
                    <a:gd name="T29" fmla="*/ 0 h 662"/>
                    <a:gd name="T30" fmla="*/ 357 w 427"/>
                    <a:gd name="T31" fmla="*/ 19 h 662"/>
                    <a:gd name="T32" fmla="*/ 357 w 427"/>
                    <a:gd name="T33" fmla="*/ 11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7" h="662">
                      <a:moveTo>
                        <a:pt x="357" y="116"/>
                      </a:moveTo>
                      <a:cubicBezTo>
                        <a:pt x="323" y="58"/>
                        <a:pt x="244" y="65"/>
                        <a:pt x="244" y="65"/>
                      </a:cubicBezTo>
                      <a:cubicBezTo>
                        <a:pt x="117" y="65"/>
                        <a:pt x="123" y="164"/>
                        <a:pt x="123" y="164"/>
                      </a:cubicBezTo>
                      <a:cubicBezTo>
                        <a:pt x="123" y="164"/>
                        <a:pt x="115" y="214"/>
                        <a:pt x="178" y="248"/>
                      </a:cubicBezTo>
                      <a:cubicBezTo>
                        <a:pt x="305" y="317"/>
                        <a:pt x="305" y="317"/>
                        <a:pt x="305" y="317"/>
                      </a:cubicBezTo>
                      <a:cubicBezTo>
                        <a:pt x="427" y="385"/>
                        <a:pt x="413" y="480"/>
                        <a:pt x="413" y="480"/>
                      </a:cubicBezTo>
                      <a:cubicBezTo>
                        <a:pt x="413" y="480"/>
                        <a:pt x="418" y="659"/>
                        <a:pt x="163" y="659"/>
                      </a:cubicBezTo>
                      <a:cubicBezTo>
                        <a:pt x="163" y="659"/>
                        <a:pt x="88" y="662"/>
                        <a:pt x="46" y="646"/>
                      </a:cubicBezTo>
                      <a:cubicBezTo>
                        <a:pt x="9" y="528"/>
                        <a:pt x="9" y="528"/>
                        <a:pt x="9" y="528"/>
                      </a:cubicBezTo>
                      <a:cubicBezTo>
                        <a:pt x="47" y="587"/>
                        <a:pt x="164" y="596"/>
                        <a:pt x="164" y="596"/>
                      </a:cubicBezTo>
                      <a:cubicBezTo>
                        <a:pt x="307" y="589"/>
                        <a:pt x="308" y="489"/>
                        <a:pt x="308" y="489"/>
                      </a:cubicBezTo>
                      <a:cubicBezTo>
                        <a:pt x="308" y="489"/>
                        <a:pt x="315" y="446"/>
                        <a:pt x="259" y="414"/>
                      </a:cubicBezTo>
                      <a:cubicBezTo>
                        <a:pt x="132" y="345"/>
                        <a:pt x="132" y="345"/>
                        <a:pt x="132" y="345"/>
                      </a:cubicBezTo>
                      <a:cubicBezTo>
                        <a:pt x="0" y="273"/>
                        <a:pt x="16" y="176"/>
                        <a:pt x="16" y="176"/>
                      </a:cubicBezTo>
                      <a:cubicBezTo>
                        <a:pt x="16" y="176"/>
                        <a:pt x="12" y="0"/>
                        <a:pt x="239" y="0"/>
                      </a:cubicBezTo>
                      <a:cubicBezTo>
                        <a:pt x="239" y="0"/>
                        <a:pt x="341" y="2"/>
                        <a:pt x="357" y="19"/>
                      </a:cubicBezTo>
                      <a:cubicBezTo>
                        <a:pt x="357" y="116"/>
                        <a:pt x="357" y="116"/>
                        <a:pt x="357" y="11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Freeform 71">
                  <a:extLst>
                    <a:ext uri="{FF2B5EF4-FFF2-40B4-BE49-F238E27FC236}">
                      <a16:creationId xmlns:a16="http://schemas.microsoft.com/office/drawing/2014/main" id="{BF83B1AB-C85D-F149-BE0D-5FFBDD573FA6}"/>
                    </a:ext>
                  </a:extLst>
                </p:cNvPr>
                <p:cNvSpPr>
                  <a:spLocks/>
                </p:cNvSpPr>
                <p:nvPr/>
              </p:nvSpPr>
              <p:spPr bwMode="auto">
                <a:xfrm>
                  <a:off x="3858" y="1810"/>
                  <a:ext cx="820" cy="1116"/>
                </a:xfrm>
                <a:custGeom>
                  <a:avLst/>
                  <a:gdLst>
                    <a:gd name="T0" fmla="*/ 34 w 465"/>
                    <a:gd name="T1" fmla="*/ 0 h 631"/>
                    <a:gd name="T2" fmla="*/ 0 w 465"/>
                    <a:gd name="T3" fmla="*/ 116 h 631"/>
                    <a:gd name="T4" fmla="*/ 71 w 465"/>
                    <a:gd name="T5" fmla="*/ 64 h 631"/>
                    <a:gd name="T6" fmla="*/ 180 w 465"/>
                    <a:gd name="T7" fmla="*/ 64 h 631"/>
                    <a:gd name="T8" fmla="*/ 180 w 465"/>
                    <a:gd name="T9" fmla="*/ 573 h 631"/>
                    <a:gd name="T10" fmla="*/ 131 w 465"/>
                    <a:gd name="T11" fmla="*/ 631 h 631"/>
                    <a:gd name="T12" fmla="*/ 338 w 465"/>
                    <a:gd name="T13" fmla="*/ 631 h 631"/>
                    <a:gd name="T14" fmla="*/ 289 w 465"/>
                    <a:gd name="T15" fmla="*/ 573 h 631"/>
                    <a:gd name="T16" fmla="*/ 289 w 465"/>
                    <a:gd name="T17" fmla="*/ 64 h 631"/>
                    <a:gd name="T18" fmla="*/ 380 w 465"/>
                    <a:gd name="T19" fmla="*/ 64 h 631"/>
                    <a:gd name="T20" fmla="*/ 431 w 465"/>
                    <a:gd name="T21" fmla="*/ 115 h 631"/>
                    <a:gd name="T22" fmla="*/ 465 w 465"/>
                    <a:gd name="T23" fmla="*/ 0 h 631"/>
                    <a:gd name="T24" fmla="*/ 34 w 465"/>
                    <a:gd name="T25" fmla="*/ 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5" h="631">
                      <a:moveTo>
                        <a:pt x="34" y="0"/>
                      </a:moveTo>
                      <a:cubicBezTo>
                        <a:pt x="0" y="116"/>
                        <a:pt x="0" y="116"/>
                        <a:pt x="0" y="116"/>
                      </a:cubicBezTo>
                      <a:cubicBezTo>
                        <a:pt x="27" y="65"/>
                        <a:pt x="71" y="64"/>
                        <a:pt x="71" y="64"/>
                      </a:cubicBezTo>
                      <a:cubicBezTo>
                        <a:pt x="180" y="64"/>
                        <a:pt x="180" y="64"/>
                        <a:pt x="180" y="64"/>
                      </a:cubicBezTo>
                      <a:cubicBezTo>
                        <a:pt x="180" y="573"/>
                        <a:pt x="180" y="573"/>
                        <a:pt x="180" y="573"/>
                      </a:cubicBezTo>
                      <a:cubicBezTo>
                        <a:pt x="180" y="601"/>
                        <a:pt x="159" y="631"/>
                        <a:pt x="131" y="631"/>
                      </a:cubicBezTo>
                      <a:cubicBezTo>
                        <a:pt x="338" y="631"/>
                        <a:pt x="338" y="631"/>
                        <a:pt x="338" y="631"/>
                      </a:cubicBezTo>
                      <a:cubicBezTo>
                        <a:pt x="310" y="631"/>
                        <a:pt x="289" y="601"/>
                        <a:pt x="289" y="573"/>
                      </a:cubicBezTo>
                      <a:cubicBezTo>
                        <a:pt x="289" y="64"/>
                        <a:pt x="289" y="64"/>
                        <a:pt x="289" y="64"/>
                      </a:cubicBezTo>
                      <a:cubicBezTo>
                        <a:pt x="380" y="64"/>
                        <a:pt x="380" y="64"/>
                        <a:pt x="380" y="64"/>
                      </a:cubicBezTo>
                      <a:cubicBezTo>
                        <a:pt x="409" y="64"/>
                        <a:pt x="431" y="87"/>
                        <a:pt x="431" y="115"/>
                      </a:cubicBezTo>
                      <a:cubicBezTo>
                        <a:pt x="465" y="0"/>
                        <a:pt x="465" y="0"/>
                        <a:pt x="465" y="0"/>
                      </a:cubicBezTo>
                      <a:cubicBezTo>
                        <a:pt x="34" y="0"/>
                        <a:pt x="34" y="0"/>
                        <a:pt x="34"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72">
                  <a:extLst>
                    <a:ext uri="{FF2B5EF4-FFF2-40B4-BE49-F238E27FC236}">
                      <a16:creationId xmlns:a16="http://schemas.microsoft.com/office/drawing/2014/main" id="{CB0DDB58-1555-D044-BD52-B6654934F6D6}"/>
                    </a:ext>
                  </a:extLst>
                </p:cNvPr>
                <p:cNvSpPr>
                  <a:spLocks/>
                </p:cNvSpPr>
                <p:nvPr/>
              </p:nvSpPr>
              <p:spPr bwMode="auto">
                <a:xfrm>
                  <a:off x="2991" y="956"/>
                  <a:ext cx="1002" cy="776"/>
                </a:xfrm>
                <a:custGeom>
                  <a:avLst/>
                  <a:gdLst>
                    <a:gd name="T0" fmla="*/ 304 w 568"/>
                    <a:gd name="T1" fmla="*/ 264 h 439"/>
                    <a:gd name="T2" fmla="*/ 392 w 568"/>
                    <a:gd name="T3" fmla="*/ 300 h 439"/>
                    <a:gd name="T4" fmla="*/ 517 w 568"/>
                    <a:gd name="T5" fmla="*/ 176 h 439"/>
                    <a:gd name="T6" fmla="*/ 392 w 568"/>
                    <a:gd name="T7" fmla="*/ 51 h 439"/>
                    <a:gd name="T8" fmla="*/ 253 w 568"/>
                    <a:gd name="T9" fmla="*/ 165 h 439"/>
                    <a:gd name="T10" fmla="*/ 253 w 568"/>
                    <a:gd name="T11" fmla="*/ 73 h 439"/>
                    <a:gd name="T12" fmla="*/ 392 w 568"/>
                    <a:gd name="T13" fmla="*/ 0 h 439"/>
                    <a:gd name="T14" fmla="*/ 568 w 568"/>
                    <a:gd name="T15" fmla="*/ 176 h 439"/>
                    <a:gd name="T16" fmla="*/ 392 w 568"/>
                    <a:gd name="T17" fmla="*/ 352 h 439"/>
                    <a:gd name="T18" fmla="*/ 267 w 568"/>
                    <a:gd name="T19" fmla="*/ 300 h 439"/>
                    <a:gd name="T20" fmla="*/ 207 w 568"/>
                    <a:gd name="T21" fmla="*/ 232 h 439"/>
                    <a:gd name="T22" fmla="*/ 142 w 568"/>
                    <a:gd name="T23" fmla="*/ 205 h 439"/>
                    <a:gd name="T24" fmla="*/ 51 w 568"/>
                    <a:gd name="T25" fmla="*/ 297 h 439"/>
                    <a:gd name="T26" fmla="*/ 142 w 568"/>
                    <a:gd name="T27" fmla="*/ 388 h 439"/>
                    <a:gd name="T28" fmla="*/ 253 w 568"/>
                    <a:gd name="T29" fmla="*/ 314 h 439"/>
                    <a:gd name="T30" fmla="*/ 253 w 568"/>
                    <a:gd name="T31" fmla="*/ 387 h 439"/>
                    <a:gd name="T32" fmla="*/ 142 w 568"/>
                    <a:gd name="T33" fmla="*/ 439 h 439"/>
                    <a:gd name="T34" fmla="*/ 0 w 568"/>
                    <a:gd name="T35" fmla="*/ 297 h 439"/>
                    <a:gd name="T36" fmla="*/ 142 w 568"/>
                    <a:gd name="T37" fmla="*/ 154 h 439"/>
                    <a:gd name="T38" fmla="*/ 243 w 568"/>
                    <a:gd name="T39" fmla="*/ 196 h 439"/>
                    <a:gd name="T40" fmla="*/ 304 w 568"/>
                    <a:gd name="T41" fmla="*/ 2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439">
                      <a:moveTo>
                        <a:pt x="304" y="264"/>
                      </a:moveTo>
                      <a:cubicBezTo>
                        <a:pt x="327" y="287"/>
                        <a:pt x="358" y="300"/>
                        <a:pt x="392" y="300"/>
                      </a:cubicBezTo>
                      <a:cubicBezTo>
                        <a:pt x="461" y="300"/>
                        <a:pt x="517" y="244"/>
                        <a:pt x="517" y="176"/>
                      </a:cubicBezTo>
                      <a:cubicBezTo>
                        <a:pt x="517" y="107"/>
                        <a:pt x="461" y="51"/>
                        <a:pt x="392" y="51"/>
                      </a:cubicBezTo>
                      <a:cubicBezTo>
                        <a:pt x="392" y="51"/>
                        <a:pt x="296" y="42"/>
                        <a:pt x="253" y="165"/>
                      </a:cubicBezTo>
                      <a:cubicBezTo>
                        <a:pt x="253" y="73"/>
                        <a:pt x="253" y="73"/>
                        <a:pt x="253" y="73"/>
                      </a:cubicBezTo>
                      <a:cubicBezTo>
                        <a:pt x="285" y="30"/>
                        <a:pt x="335" y="0"/>
                        <a:pt x="392" y="0"/>
                      </a:cubicBezTo>
                      <a:cubicBezTo>
                        <a:pt x="489" y="0"/>
                        <a:pt x="568" y="78"/>
                        <a:pt x="568" y="176"/>
                      </a:cubicBezTo>
                      <a:cubicBezTo>
                        <a:pt x="568" y="273"/>
                        <a:pt x="489" y="352"/>
                        <a:pt x="392" y="352"/>
                      </a:cubicBezTo>
                      <a:cubicBezTo>
                        <a:pt x="343" y="352"/>
                        <a:pt x="300" y="332"/>
                        <a:pt x="267" y="300"/>
                      </a:cubicBezTo>
                      <a:cubicBezTo>
                        <a:pt x="207" y="232"/>
                        <a:pt x="207" y="232"/>
                        <a:pt x="207" y="232"/>
                      </a:cubicBezTo>
                      <a:cubicBezTo>
                        <a:pt x="190" y="215"/>
                        <a:pt x="168" y="205"/>
                        <a:pt x="142" y="205"/>
                      </a:cubicBezTo>
                      <a:cubicBezTo>
                        <a:pt x="92" y="205"/>
                        <a:pt x="51" y="246"/>
                        <a:pt x="51" y="297"/>
                      </a:cubicBezTo>
                      <a:cubicBezTo>
                        <a:pt x="51" y="347"/>
                        <a:pt x="92" y="388"/>
                        <a:pt x="142" y="388"/>
                      </a:cubicBezTo>
                      <a:cubicBezTo>
                        <a:pt x="142" y="388"/>
                        <a:pt x="210" y="397"/>
                        <a:pt x="253" y="314"/>
                      </a:cubicBezTo>
                      <a:cubicBezTo>
                        <a:pt x="253" y="387"/>
                        <a:pt x="253" y="387"/>
                        <a:pt x="253" y="387"/>
                      </a:cubicBezTo>
                      <a:cubicBezTo>
                        <a:pt x="226" y="419"/>
                        <a:pt x="187" y="439"/>
                        <a:pt x="142" y="439"/>
                      </a:cubicBezTo>
                      <a:cubicBezTo>
                        <a:pt x="64" y="439"/>
                        <a:pt x="0" y="375"/>
                        <a:pt x="0" y="297"/>
                      </a:cubicBezTo>
                      <a:cubicBezTo>
                        <a:pt x="0" y="218"/>
                        <a:pt x="64" y="154"/>
                        <a:pt x="142" y="154"/>
                      </a:cubicBezTo>
                      <a:cubicBezTo>
                        <a:pt x="182" y="154"/>
                        <a:pt x="217" y="170"/>
                        <a:pt x="243" y="196"/>
                      </a:cubicBezTo>
                      <a:cubicBezTo>
                        <a:pt x="304" y="264"/>
                        <a:pt x="304" y="264"/>
                        <a:pt x="304" y="26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92" name="Picture 90" descr="http://www.gputechconf.com/sites/default/files/sugon-logo.png">
                <a:extLst>
                  <a:ext uri="{FF2B5EF4-FFF2-40B4-BE49-F238E27FC236}">
                    <a16:creationId xmlns:a16="http://schemas.microsoft.com/office/drawing/2014/main" id="{D6748526-295D-A34A-933A-17F7DCDE10A4}"/>
                  </a:ext>
                </a:extLst>
              </p:cNvPr>
              <p:cNvPicPr>
                <a:picLocks noChangeAspect="1" noChangeArrowheads="1"/>
              </p:cNvPicPr>
              <p:nvPr/>
            </p:nvPicPr>
            <p:blipFill rotWithShape="1">
              <a:blip r:embed="rId8">
                <a:grayscl/>
                <a:extLst>
                  <a:ext uri="{28A0092B-C50C-407E-A947-70E740481C1C}">
                    <a14:useLocalDpi xmlns:a14="http://schemas.microsoft.com/office/drawing/2010/main" val="0"/>
                  </a:ext>
                </a:extLst>
              </a:blip>
              <a:srcRect l="17278" t="27437" r="17278" b="27437"/>
              <a:stretch/>
            </p:blipFill>
            <p:spPr bwMode="auto">
              <a:xfrm>
                <a:off x="5453443" y="5528538"/>
                <a:ext cx="818722" cy="359255"/>
              </a:xfrm>
              <a:prstGeom prst="rect">
                <a:avLst/>
              </a:prstGeom>
              <a:noFill/>
              <a:extLst>
                <a:ext uri="{909E8E84-426E-40DD-AFC4-6F175D3DCCD1}">
                  <a14:hiddenFill xmlns:a14="http://schemas.microsoft.com/office/drawing/2010/main">
                    <a:solidFill>
                      <a:srgbClr val="FFFFFF"/>
                    </a:solidFill>
                  </a14:hiddenFill>
                </a:ext>
              </a:extLst>
            </p:spPr>
          </p:pic>
          <p:grpSp>
            <p:nvGrpSpPr>
              <p:cNvPr id="593" name="Group 48">
                <a:extLst>
                  <a:ext uri="{FF2B5EF4-FFF2-40B4-BE49-F238E27FC236}">
                    <a16:creationId xmlns:a16="http://schemas.microsoft.com/office/drawing/2014/main" id="{E47C7932-FCB2-DD44-8081-2F9E5A68344F}"/>
                  </a:ext>
                </a:extLst>
              </p:cNvPr>
              <p:cNvGrpSpPr>
                <a:grpSpLocks noChangeAspect="1"/>
              </p:cNvGrpSpPr>
              <p:nvPr/>
            </p:nvGrpSpPr>
            <p:grpSpPr bwMode="auto">
              <a:xfrm>
                <a:off x="5895831" y="4705491"/>
                <a:ext cx="853012" cy="136888"/>
                <a:chOff x="4944" y="3120"/>
                <a:chExt cx="673" cy="108"/>
              </a:xfrm>
              <a:solidFill>
                <a:schemeClr val="tx2"/>
              </a:solidFill>
            </p:grpSpPr>
            <p:sp>
              <p:nvSpPr>
                <p:cNvPr id="597" name="Freeform 49">
                  <a:extLst>
                    <a:ext uri="{FF2B5EF4-FFF2-40B4-BE49-F238E27FC236}">
                      <a16:creationId xmlns:a16="http://schemas.microsoft.com/office/drawing/2014/main" id="{2D06D141-53C6-DE4A-B372-E4636A45D8C0}"/>
                    </a:ext>
                  </a:extLst>
                </p:cNvPr>
                <p:cNvSpPr>
                  <a:spLocks/>
                </p:cNvSpPr>
                <p:nvPr/>
              </p:nvSpPr>
              <p:spPr bwMode="auto">
                <a:xfrm>
                  <a:off x="5457" y="3122"/>
                  <a:ext cx="110" cy="104"/>
                </a:xfrm>
                <a:custGeom>
                  <a:avLst/>
                  <a:gdLst>
                    <a:gd name="T0" fmla="*/ 0 w 110"/>
                    <a:gd name="T1" fmla="*/ 0 h 104"/>
                    <a:gd name="T2" fmla="*/ 27 w 110"/>
                    <a:gd name="T3" fmla="*/ 0 h 104"/>
                    <a:gd name="T4" fmla="*/ 27 w 110"/>
                    <a:gd name="T5" fmla="*/ 41 h 104"/>
                    <a:gd name="T6" fmla="*/ 83 w 110"/>
                    <a:gd name="T7" fmla="*/ 41 h 104"/>
                    <a:gd name="T8" fmla="*/ 83 w 110"/>
                    <a:gd name="T9" fmla="*/ 0 h 104"/>
                    <a:gd name="T10" fmla="*/ 110 w 110"/>
                    <a:gd name="T11" fmla="*/ 0 h 104"/>
                    <a:gd name="T12" fmla="*/ 110 w 110"/>
                    <a:gd name="T13" fmla="*/ 104 h 104"/>
                    <a:gd name="T14" fmla="*/ 83 w 110"/>
                    <a:gd name="T15" fmla="*/ 104 h 104"/>
                    <a:gd name="T16" fmla="*/ 83 w 110"/>
                    <a:gd name="T17" fmla="*/ 58 h 104"/>
                    <a:gd name="T18" fmla="*/ 27 w 110"/>
                    <a:gd name="T19" fmla="*/ 58 h 104"/>
                    <a:gd name="T20" fmla="*/ 27 w 110"/>
                    <a:gd name="T21" fmla="*/ 104 h 104"/>
                    <a:gd name="T22" fmla="*/ 0 w 110"/>
                    <a:gd name="T23" fmla="*/ 104 h 104"/>
                    <a:gd name="T24" fmla="*/ 0 w 110"/>
                    <a:gd name="T25" fmla="*/ 0 h 104"/>
                    <a:gd name="T26" fmla="*/ 0 w 110"/>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104">
                      <a:moveTo>
                        <a:pt x="0" y="0"/>
                      </a:moveTo>
                      <a:lnTo>
                        <a:pt x="27" y="0"/>
                      </a:lnTo>
                      <a:lnTo>
                        <a:pt x="27" y="41"/>
                      </a:lnTo>
                      <a:lnTo>
                        <a:pt x="83" y="41"/>
                      </a:lnTo>
                      <a:lnTo>
                        <a:pt x="83" y="0"/>
                      </a:lnTo>
                      <a:lnTo>
                        <a:pt x="110" y="0"/>
                      </a:lnTo>
                      <a:lnTo>
                        <a:pt x="110" y="104"/>
                      </a:lnTo>
                      <a:lnTo>
                        <a:pt x="83" y="104"/>
                      </a:lnTo>
                      <a:lnTo>
                        <a:pt x="83" y="58"/>
                      </a:lnTo>
                      <a:lnTo>
                        <a:pt x="27" y="58"/>
                      </a:lnTo>
                      <a:lnTo>
                        <a:pt x="27" y="104"/>
                      </a:lnTo>
                      <a:lnTo>
                        <a:pt x="0" y="10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Freeform 50">
                  <a:extLst>
                    <a:ext uri="{FF2B5EF4-FFF2-40B4-BE49-F238E27FC236}">
                      <a16:creationId xmlns:a16="http://schemas.microsoft.com/office/drawing/2014/main" id="{06DE7AD9-9E51-1547-86AB-A93B002DFC69}"/>
                    </a:ext>
                  </a:extLst>
                </p:cNvPr>
                <p:cNvSpPr>
                  <a:spLocks/>
                </p:cNvSpPr>
                <p:nvPr/>
              </p:nvSpPr>
              <p:spPr bwMode="auto">
                <a:xfrm>
                  <a:off x="4944" y="3122"/>
                  <a:ext cx="111" cy="104"/>
                </a:xfrm>
                <a:custGeom>
                  <a:avLst/>
                  <a:gdLst>
                    <a:gd name="T0" fmla="*/ 0 w 111"/>
                    <a:gd name="T1" fmla="*/ 0 h 104"/>
                    <a:gd name="T2" fmla="*/ 28 w 111"/>
                    <a:gd name="T3" fmla="*/ 0 h 104"/>
                    <a:gd name="T4" fmla="*/ 28 w 111"/>
                    <a:gd name="T5" fmla="*/ 41 h 104"/>
                    <a:gd name="T6" fmla="*/ 83 w 111"/>
                    <a:gd name="T7" fmla="*/ 41 h 104"/>
                    <a:gd name="T8" fmla="*/ 83 w 111"/>
                    <a:gd name="T9" fmla="*/ 0 h 104"/>
                    <a:gd name="T10" fmla="*/ 111 w 111"/>
                    <a:gd name="T11" fmla="*/ 0 h 104"/>
                    <a:gd name="T12" fmla="*/ 111 w 111"/>
                    <a:gd name="T13" fmla="*/ 104 h 104"/>
                    <a:gd name="T14" fmla="*/ 83 w 111"/>
                    <a:gd name="T15" fmla="*/ 104 h 104"/>
                    <a:gd name="T16" fmla="*/ 83 w 111"/>
                    <a:gd name="T17" fmla="*/ 58 h 104"/>
                    <a:gd name="T18" fmla="*/ 28 w 111"/>
                    <a:gd name="T19" fmla="*/ 58 h 104"/>
                    <a:gd name="T20" fmla="*/ 28 w 111"/>
                    <a:gd name="T21" fmla="*/ 104 h 104"/>
                    <a:gd name="T22" fmla="*/ 0 w 111"/>
                    <a:gd name="T23" fmla="*/ 104 h 104"/>
                    <a:gd name="T24" fmla="*/ 0 w 111"/>
                    <a:gd name="T25" fmla="*/ 0 h 104"/>
                    <a:gd name="T26" fmla="*/ 0 w 111"/>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04">
                      <a:moveTo>
                        <a:pt x="0" y="0"/>
                      </a:moveTo>
                      <a:lnTo>
                        <a:pt x="28" y="0"/>
                      </a:lnTo>
                      <a:lnTo>
                        <a:pt x="28" y="41"/>
                      </a:lnTo>
                      <a:lnTo>
                        <a:pt x="83" y="41"/>
                      </a:lnTo>
                      <a:lnTo>
                        <a:pt x="83" y="0"/>
                      </a:lnTo>
                      <a:lnTo>
                        <a:pt x="111" y="0"/>
                      </a:lnTo>
                      <a:lnTo>
                        <a:pt x="111" y="104"/>
                      </a:lnTo>
                      <a:lnTo>
                        <a:pt x="83" y="104"/>
                      </a:lnTo>
                      <a:lnTo>
                        <a:pt x="83" y="58"/>
                      </a:lnTo>
                      <a:lnTo>
                        <a:pt x="28" y="58"/>
                      </a:lnTo>
                      <a:lnTo>
                        <a:pt x="28" y="104"/>
                      </a:lnTo>
                      <a:lnTo>
                        <a:pt x="0" y="10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Freeform 51">
                  <a:extLst>
                    <a:ext uri="{FF2B5EF4-FFF2-40B4-BE49-F238E27FC236}">
                      <a16:creationId xmlns:a16="http://schemas.microsoft.com/office/drawing/2014/main" id="{AFDE8ED3-8F84-284C-AFDF-C2D623721F8F}"/>
                    </a:ext>
                  </a:extLst>
                </p:cNvPr>
                <p:cNvSpPr>
                  <a:spLocks/>
                </p:cNvSpPr>
                <p:nvPr/>
              </p:nvSpPr>
              <p:spPr bwMode="auto">
                <a:xfrm>
                  <a:off x="5078" y="3122"/>
                  <a:ext cx="27" cy="104"/>
                </a:xfrm>
                <a:custGeom>
                  <a:avLst/>
                  <a:gdLst>
                    <a:gd name="T0" fmla="*/ 0 w 27"/>
                    <a:gd name="T1" fmla="*/ 0 h 104"/>
                    <a:gd name="T2" fmla="*/ 27 w 27"/>
                    <a:gd name="T3" fmla="*/ 0 h 104"/>
                    <a:gd name="T4" fmla="*/ 27 w 27"/>
                    <a:gd name="T5" fmla="*/ 104 h 104"/>
                    <a:gd name="T6" fmla="*/ 0 w 27"/>
                    <a:gd name="T7" fmla="*/ 104 h 104"/>
                    <a:gd name="T8" fmla="*/ 0 w 27"/>
                    <a:gd name="T9" fmla="*/ 0 h 104"/>
                    <a:gd name="T10" fmla="*/ 0 w 27"/>
                    <a:gd name="T11" fmla="*/ 0 h 104"/>
                  </a:gdLst>
                  <a:ahLst/>
                  <a:cxnLst>
                    <a:cxn ang="0">
                      <a:pos x="T0" y="T1"/>
                    </a:cxn>
                    <a:cxn ang="0">
                      <a:pos x="T2" y="T3"/>
                    </a:cxn>
                    <a:cxn ang="0">
                      <a:pos x="T4" y="T5"/>
                    </a:cxn>
                    <a:cxn ang="0">
                      <a:pos x="T6" y="T7"/>
                    </a:cxn>
                    <a:cxn ang="0">
                      <a:pos x="T8" y="T9"/>
                    </a:cxn>
                    <a:cxn ang="0">
                      <a:pos x="T10" y="T11"/>
                    </a:cxn>
                  </a:cxnLst>
                  <a:rect l="0" t="0" r="r" b="b"/>
                  <a:pathLst>
                    <a:path w="27" h="104">
                      <a:moveTo>
                        <a:pt x="0" y="0"/>
                      </a:moveTo>
                      <a:lnTo>
                        <a:pt x="27" y="0"/>
                      </a:lnTo>
                      <a:lnTo>
                        <a:pt x="27" y="104"/>
                      </a:lnTo>
                      <a:lnTo>
                        <a:pt x="0" y="10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Freeform 52">
                  <a:extLst>
                    <a:ext uri="{FF2B5EF4-FFF2-40B4-BE49-F238E27FC236}">
                      <a16:creationId xmlns:a16="http://schemas.microsoft.com/office/drawing/2014/main" id="{C7B21C95-47B3-6040-BA9C-9F1CF519B2F8}"/>
                    </a:ext>
                  </a:extLst>
                </p:cNvPr>
                <p:cNvSpPr>
                  <a:spLocks/>
                </p:cNvSpPr>
                <p:nvPr/>
              </p:nvSpPr>
              <p:spPr bwMode="auto">
                <a:xfrm>
                  <a:off x="5589" y="3122"/>
                  <a:ext cx="28" cy="104"/>
                </a:xfrm>
                <a:custGeom>
                  <a:avLst/>
                  <a:gdLst>
                    <a:gd name="T0" fmla="*/ 0 w 28"/>
                    <a:gd name="T1" fmla="*/ 0 h 104"/>
                    <a:gd name="T2" fmla="*/ 28 w 28"/>
                    <a:gd name="T3" fmla="*/ 0 h 104"/>
                    <a:gd name="T4" fmla="*/ 28 w 28"/>
                    <a:gd name="T5" fmla="*/ 104 h 104"/>
                    <a:gd name="T6" fmla="*/ 0 w 28"/>
                    <a:gd name="T7" fmla="*/ 104 h 104"/>
                    <a:gd name="T8" fmla="*/ 0 w 28"/>
                    <a:gd name="T9" fmla="*/ 0 h 104"/>
                    <a:gd name="T10" fmla="*/ 0 w 28"/>
                    <a:gd name="T11" fmla="*/ 0 h 104"/>
                  </a:gdLst>
                  <a:ahLst/>
                  <a:cxnLst>
                    <a:cxn ang="0">
                      <a:pos x="T0" y="T1"/>
                    </a:cxn>
                    <a:cxn ang="0">
                      <a:pos x="T2" y="T3"/>
                    </a:cxn>
                    <a:cxn ang="0">
                      <a:pos x="T4" y="T5"/>
                    </a:cxn>
                    <a:cxn ang="0">
                      <a:pos x="T6" y="T7"/>
                    </a:cxn>
                    <a:cxn ang="0">
                      <a:pos x="T8" y="T9"/>
                    </a:cxn>
                    <a:cxn ang="0">
                      <a:pos x="T10" y="T11"/>
                    </a:cxn>
                  </a:cxnLst>
                  <a:rect l="0" t="0" r="r" b="b"/>
                  <a:pathLst>
                    <a:path w="28" h="104">
                      <a:moveTo>
                        <a:pt x="0" y="0"/>
                      </a:moveTo>
                      <a:lnTo>
                        <a:pt x="28" y="0"/>
                      </a:lnTo>
                      <a:lnTo>
                        <a:pt x="28" y="104"/>
                      </a:lnTo>
                      <a:lnTo>
                        <a:pt x="0" y="10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Freeform 53">
                  <a:extLst>
                    <a:ext uri="{FF2B5EF4-FFF2-40B4-BE49-F238E27FC236}">
                      <a16:creationId xmlns:a16="http://schemas.microsoft.com/office/drawing/2014/main" id="{3848AD43-8963-3F4B-BC22-56B7116BB2F2}"/>
                    </a:ext>
                  </a:extLst>
                </p:cNvPr>
                <p:cNvSpPr>
                  <a:spLocks/>
                </p:cNvSpPr>
                <p:nvPr/>
              </p:nvSpPr>
              <p:spPr bwMode="auto">
                <a:xfrm>
                  <a:off x="5115" y="3122"/>
                  <a:ext cx="107" cy="104"/>
                </a:xfrm>
                <a:custGeom>
                  <a:avLst/>
                  <a:gdLst>
                    <a:gd name="T0" fmla="*/ 0 w 107"/>
                    <a:gd name="T1" fmla="*/ 0 h 104"/>
                    <a:gd name="T2" fmla="*/ 107 w 107"/>
                    <a:gd name="T3" fmla="*/ 0 h 104"/>
                    <a:gd name="T4" fmla="*/ 107 w 107"/>
                    <a:gd name="T5" fmla="*/ 18 h 104"/>
                    <a:gd name="T6" fmla="*/ 67 w 107"/>
                    <a:gd name="T7" fmla="*/ 18 h 104"/>
                    <a:gd name="T8" fmla="*/ 67 w 107"/>
                    <a:gd name="T9" fmla="*/ 104 h 104"/>
                    <a:gd name="T10" fmla="*/ 41 w 107"/>
                    <a:gd name="T11" fmla="*/ 104 h 104"/>
                    <a:gd name="T12" fmla="*/ 41 w 107"/>
                    <a:gd name="T13" fmla="*/ 18 h 104"/>
                    <a:gd name="T14" fmla="*/ 0 w 107"/>
                    <a:gd name="T15" fmla="*/ 18 h 104"/>
                    <a:gd name="T16" fmla="*/ 0 w 107"/>
                    <a:gd name="T17" fmla="*/ 0 h 104"/>
                    <a:gd name="T18" fmla="*/ 0 w 107"/>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4">
                      <a:moveTo>
                        <a:pt x="0" y="0"/>
                      </a:moveTo>
                      <a:lnTo>
                        <a:pt x="107" y="0"/>
                      </a:lnTo>
                      <a:lnTo>
                        <a:pt x="107" y="18"/>
                      </a:lnTo>
                      <a:lnTo>
                        <a:pt x="67" y="18"/>
                      </a:lnTo>
                      <a:lnTo>
                        <a:pt x="67" y="104"/>
                      </a:lnTo>
                      <a:lnTo>
                        <a:pt x="41" y="104"/>
                      </a:lnTo>
                      <a:lnTo>
                        <a:pt x="41" y="18"/>
                      </a:lnTo>
                      <a:lnTo>
                        <a:pt x="0" y="1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Freeform 54">
                  <a:extLst>
                    <a:ext uri="{FF2B5EF4-FFF2-40B4-BE49-F238E27FC236}">
                      <a16:creationId xmlns:a16="http://schemas.microsoft.com/office/drawing/2014/main" id="{94290A4E-4CE4-0F4A-9A3D-5B238B8501A3}"/>
                    </a:ext>
                  </a:extLst>
                </p:cNvPr>
                <p:cNvSpPr>
                  <a:spLocks noEditPoints="1"/>
                </p:cNvSpPr>
                <p:nvPr/>
              </p:nvSpPr>
              <p:spPr bwMode="auto">
                <a:xfrm>
                  <a:off x="5199" y="3122"/>
                  <a:ext cx="132" cy="104"/>
                </a:xfrm>
                <a:custGeom>
                  <a:avLst/>
                  <a:gdLst>
                    <a:gd name="T0" fmla="*/ 47 w 132"/>
                    <a:gd name="T1" fmla="*/ 64 h 104"/>
                    <a:gd name="T2" fmla="*/ 67 w 132"/>
                    <a:gd name="T3" fmla="*/ 18 h 104"/>
                    <a:gd name="T4" fmla="*/ 85 w 132"/>
                    <a:gd name="T5" fmla="*/ 64 h 104"/>
                    <a:gd name="T6" fmla="*/ 47 w 132"/>
                    <a:gd name="T7" fmla="*/ 64 h 104"/>
                    <a:gd name="T8" fmla="*/ 47 w 132"/>
                    <a:gd name="T9" fmla="*/ 64 h 104"/>
                    <a:gd name="T10" fmla="*/ 92 w 132"/>
                    <a:gd name="T11" fmla="*/ 80 h 104"/>
                    <a:gd name="T12" fmla="*/ 102 w 132"/>
                    <a:gd name="T13" fmla="*/ 104 h 104"/>
                    <a:gd name="T14" fmla="*/ 132 w 132"/>
                    <a:gd name="T15" fmla="*/ 104 h 104"/>
                    <a:gd name="T16" fmla="*/ 83 w 132"/>
                    <a:gd name="T17" fmla="*/ 0 h 104"/>
                    <a:gd name="T18" fmla="*/ 49 w 132"/>
                    <a:gd name="T19" fmla="*/ 0 h 104"/>
                    <a:gd name="T20" fmla="*/ 0 w 132"/>
                    <a:gd name="T21" fmla="*/ 104 h 104"/>
                    <a:gd name="T22" fmla="*/ 31 w 132"/>
                    <a:gd name="T23" fmla="*/ 104 h 104"/>
                    <a:gd name="T24" fmla="*/ 40 w 132"/>
                    <a:gd name="T25" fmla="*/ 80 h 104"/>
                    <a:gd name="T26" fmla="*/ 92 w 132"/>
                    <a:gd name="T27" fmla="*/ 80 h 104"/>
                    <a:gd name="T28" fmla="*/ 92 w 132"/>
                    <a:gd name="T29"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04">
                      <a:moveTo>
                        <a:pt x="47" y="64"/>
                      </a:moveTo>
                      <a:lnTo>
                        <a:pt x="67" y="18"/>
                      </a:lnTo>
                      <a:lnTo>
                        <a:pt x="85" y="64"/>
                      </a:lnTo>
                      <a:lnTo>
                        <a:pt x="47" y="64"/>
                      </a:lnTo>
                      <a:lnTo>
                        <a:pt x="47" y="64"/>
                      </a:lnTo>
                      <a:close/>
                      <a:moveTo>
                        <a:pt x="92" y="80"/>
                      </a:moveTo>
                      <a:lnTo>
                        <a:pt x="102" y="104"/>
                      </a:lnTo>
                      <a:lnTo>
                        <a:pt x="132" y="104"/>
                      </a:lnTo>
                      <a:lnTo>
                        <a:pt x="83" y="0"/>
                      </a:lnTo>
                      <a:lnTo>
                        <a:pt x="49" y="0"/>
                      </a:lnTo>
                      <a:lnTo>
                        <a:pt x="0" y="104"/>
                      </a:lnTo>
                      <a:lnTo>
                        <a:pt x="31" y="104"/>
                      </a:lnTo>
                      <a:lnTo>
                        <a:pt x="40" y="80"/>
                      </a:lnTo>
                      <a:lnTo>
                        <a:pt x="92" y="80"/>
                      </a:lnTo>
                      <a:lnTo>
                        <a:pt x="9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Freeform 55">
                  <a:extLst>
                    <a:ext uri="{FF2B5EF4-FFF2-40B4-BE49-F238E27FC236}">
                      <a16:creationId xmlns:a16="http://schemas.microsoft.com/office/drawing/2014/main" id="{6CA299C4-FB46-154D-BEE7-AD1DB9CF2CCD}"/>
                    </a:ext>
                  </a:extLst>
                </p:cNvPr>
                <p:cNvSpPr>
                  <a:spLocks/>
                </p:cNvSpPr>
                <p:nvPr/>
              </p:nvSpPr>
              <p:spPr bwMode="auto">
                <a:xfrm>
                  <a:off x="5326" y="3120"/>
                  <a:ext cx="117" cy="108"/>
                </a:xfrm>
                <a:custGeom>
                  <a:avLst/>
                  <a:gdLst>
                    <a:gd name="T0" fmla="*/ 86 w 114"/>
                    <a:gd name="T1" fmla="*/ 36 h 105"/>
                    <a:gd name="T2" fmla="*/ 113 w 114"/>
                    <a:gd name="T3" fmla="*/ 36 h 105"/>
                    <a:gd name="T4" fmla="*/ 60 w 114"/>
                    <a:gd name="T5" fmla="*/ 0 h 105"/>
                    <a:gd name="T6" fmla="*/ 0 w 114"/>
                    <a:gd name="T7" fmla="*/ 52 h 105"/>
                    <a:gd name="T8" fmla="*/ 60 w 114"/>
                    <a:gd name="T9" fmla="*/ 105 h 105"/>
                    <a:gd name="T10" fmla="*/ 114 w 114"/>
                    <a:gd name="T11" fmla="*/ 66 h 105"/>
                    <a:gd name="T12" fmla="*/ 87 w 114"/>
                    <a:gd name="T13" fmla="*/ 67 h 105"/>
                    <a:gd name="T14" fmla="*/ 60 w 114"/>
                    <a:gd name="T15" fmla="*/ 90 h 105"/>
                    <a:gd name="T16" fmla="*/ 29 w 114"/>
                    <a:gd name="T17" fmla="*/ 53 h 105"/>
                    <a:gd name="T18" fmla="*/ 60 w 114"/>
                    <a:gd name="T19" fmla="*/ 15 h 105"/>
                    <a:gd name="T20" fmla="*/ 86 w 114"/>
                    <a:gd name="T21" fmla="*/ 3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105">
                      <a:moveTo>
                        <a:pt x="86" y="36"/>
                      </a:moveTo>
                      <a:cubicBezTo>
                        <a:pt x="113" y="36"/>
                        <a:pt x="113" y="36"/>
                        <a:pt x="113" y="36"/>
                      </a:cubicBezTo>
                      <a:cubicBezTo>
                        <a:pt x="113" y="18"/>
                        <a:pt x="97" y="1"/>
                        <a:pt x="60" y="0"/>
                      </a:cubicBezTo>
                      <a:cubicBezTo>
                        <a:pt x="33" y="0"/>
                        <a:pt x="0" y="11"/>
                        <a:pt x="0" y="52"/>
                      </a:cubicBezTo>
                      <a:cubicBezTo>
                        <a:pt x="0" y="93"/>
                        <a:pt x="33" y="105"/>
                        <a:pt x="60" y="105"/>
                      </a:cubicBezTo>
                      <a:cubicBezTo>
                        <a:pt x="85" y="104"/>
                        <a:pt x="113" y="97"/>
                        <a:pt x="114" y="66"/>
                      </a:cubicBezTo>
                      <a:cubicBezTo>
                        <a:pt x="87" y="67"/>
                        <a:pt x="87" y="67"/>
                        <a:pt x="87" y="67"/>
                      </a:cubicBezTo>
                      <a:cubicBezTo>
                        <a:pt x="86" y="86"/>
                        <a:pt x="70" y="89"/>
                        <a:pt x="60" y="90"/>
                      </a:cubicBezTo>
                      <a:cubicBezTo>
                        <a:pt x="50" y="90"/>
                        <a:pt x="29" y="87"/>
                        <a:pt x="29" y="53"/>
                      </a:cubicBezTo>
                      <a:cubicBezTo>
                        <a:pt x="28" y="20"/>
                        <a:pt x="48" y="15"/>
                        <a:pt x="60" y="15"/>
                      </a:cubicBezTo>
                      <a:cubicBezTo>
                        <a:pt x="73" y="15"/>
                        <a:pt x="86" y="21"/>
                        <a:pt x="8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94" name="Picture 86" descr="https://seeklogo.com/images/S/supermicro-logo-9BA0E0BB79-seeklogo.com.png">
                <a:extLst>
                  <a:ext uri="{FF2B5EF4-FFF2-40B4-BE49-F238E27FC236}">
                    <a16:creationId xmlns:a16="http://schemas.microsoft.com/office/drawing/2014/main" id="{56C168A6-0042-964A-9A3A-99E4EADB5A7B}"/>
                  </a:ext>
                </a:extLst>
              </p:cNvPr>
              <p:cNvPicPr>
                <a:picLocks noChangeAspect="1" noChangeArrowheads="1"/>
              </p:cNvPicPr>
              <p:nvPr/>
            </p:nvPicPr>
            <p:blipFill>
              <a:blip r:embed="rId9">
                <a:grayscl/>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075506" y="5024997"/>
                <a:ext cx="716880" cy="365609"/>
              </a:xfrm>
              <a:prstGeom prst="rect">
                <a:avLst/>
              </a:prstGeom>
              <a:noFill/>
              <a:extLst>
                <a:ext uri="{909E8E84-426E-40DD-AFC4-6F175D3DCCD1}">
                  <a14:hiddenFill xmlns:a14="http://schemas.microsoft.com/office/drawing/2010/main">
                    <a:solidFill>
                      <a:srgbClr val="FFFFFF"/>
                    </a:solidFill>
                  </a14:hiddenFill>
                </a:ext>
              </a:extLst>
            </p:spPr>
          </p:pic>
          <p:pic>
            <p:nvPicPr>
              <p:cNvPr id="595" name="Picture 88" descr="https://upload.wikimedia.org/wikipedia/commons/thumb/9/96/NEC_logo.svg/1280px-NEC_logo.svg.png">
                <a:extLst>
                  <a:ext uri="{FF2B5EF4-FFF2-40B4-BE49-F238E27FC236}">
                    <a16:creationId xmlns:a16="http://schemas.microsoft.com/office/drawing/2014/main" id="{398D32BE-078A-484E-B13C-EAE1AD3CEAD0}"/>
                  </a:ext>
                </a:extLst>
              </p:cNvPr>
              <p:cNvPicPr>
                <a:picLocks noChangeAspect="1" noChangeArrowheads="1"/>
              </p:cNvPicPr>
              <p:nvPr/>
            </p:nvPicPr>
            <p:blipFill>
              <a:blip r:embed="rId11">
                <a:grayscl/>
                <a:extLst>
                  <a:ext uri="{28A0092B-C50C-407E-A947-70E740481C1C}">
                    <a14:useLocalDpi xmlns:a14="http://schemas.microsoft.com/office/drawing/2010/main" val="0"/>
                  </a:ext>
                </a:extLst>
              </a:blip>
              <a:srcRect/>
              <a:stretch>
                <a:fillRect/>
              </a:stretch>
            </p:blipFill>
            <p:spPr bwMode="auto">
              <a:xfrm>
                <a:off x="5108772" y="5196545"/>
                <a:ext cx="537179" cy="146013"/>
              </a:xfrm>
              <a:prstGeom prst="rect">
                <a:avLst/>
              </a:prstGeom>
              <a:noFill/>
              <a:extLst>
                <a:ext uri="{909E8E84-426E-40DD-AFC4-6F175D3DCCD1}">
                  <a14:hiddenFill xmlns:a14="http://schemas.microsoft.com/office/drawing/2010/main">
                    <a:solidFill>
                      <a:srgbClr val="FFFFFF"/>
                    </a:solidFill>
                  </a14:hiddenFill>
                </a:ext>
              </a:extLst>
            </p:spPr>
          </p:pic>
          <p:pic>
            <p:nvPicPr>
              <p:cNvPr id="596" name="Picture 94" descr="https://openpowerfoundation.org/wp-content/uploads/2014/04/Inspur-logo.png">
                <a:extLst>
                  <a:ext uri="{FF2B5EF4-FFF2-40B4-BE49-F238E27FC236}">
                    <a16:creationId xmlns:a16="http://schemas.microsoft.com/office/drawing/2014/main" id="{77263091-C551-844C-93CE-027922BD49C9}"/>
                  </a:ext>
                </a:extLst>
              </p:cNvPr>
              <p:cNvPicPr>
                <a:picLocks noChangeAspect="1" noChangeArrowheads="1"/>
              </p:cNvPicPr>
              <p:nvPr/>
            </p:nvPicPr>
            <p:blipFill rotWithShape="1">
              <a:blip r:embed="rId12">
                <a:grayscl/>
                <a:extLst>
                  <a:ext uri="{28A0092B-C50C-407E-A947-70E740481C1C}">
                    <a14:useLocalDpi xmlns:a14="http://schemas.microsoft.com/office/drawing/2010/main" val="0"/>
                  </a:ext>
                </a:extLst>
              </a:blip>
              <a:srcRect l="6807" r="1197"/>
              <a:stretch/>
            </p:blipFill>
            <p:spPr bwMode="auto">
              <a:xfrm>
                <a:off x="3962471" y="5648504"/>
                <a:ext cx="1080382" cy="209853"/>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4" name="Group 43">
            <a:extLst>
              <a:ext uri="{FF2B5EF4-FFF2-40B4-BE49-F238E27FC236}">
                <a16:creationId xmlns:a16="http://schemas.microsoft.com/office/drawing/2014/main" id="{8A73D321-3CF7-1846-BCD8-8297F3F298E8}"/>
              </a:ext>
            </a:extLst>
          </p:cNvPr>
          <p:cNvGrpSpPr/>
          <p:nvPr/>
        </p:nvGrpSpPr>
        <p:grpSpPr>
          <a:xfrm>
            <a:off x="365693" y="4648200"/>
            <a:ext cx="11291319" cy="1719519"/>
            <a:chOff x="365693" y="4681281"/>
            <a:chExt cx="11291319" cy="1719519"/>
          </a:xfrm>
        </p:grpSpPr>
        <p:sp>
          <p:nvSpPr>
            <p:cNvPr id="498" name="Rectangle 497">
              <a:extLst>
                <a:ext uri="{FF2B5EF4-FFF2-40B4-BE49-F238E27FC236}">
                  <a16:creationId xmlns:a16="http://schemas.microsoft.com/office/drawing/2014/main" id="{6BCB832B-C744-7945-9D27-54B4544FC96E}"/>
                </a:ext>
              </a:extLst>
            </p:cNvPr>
            <p:cNvSpPr/>
            <p:nvPr/>
          </p:nvSpPr>
          <p:spPr>
            <a:xfrm>
              <a:off x="3008094" y="4681281"/>
              <a:ext cx="8648918" cy="1719519"/>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9" name="Pentagon 8">
              <a:extLst>
                <a:ext uri="{FF2B5EF4-FFF2-40B4-BE49-F238E27FC236}">
                  <a16:creationId xmlns:a16="http://schemas.microsoft.com/office/drawing/2014/main" id="{C3BEBDD9-80B5-C043-9D0D-973732475950}"/>
                </a:ext>
              </a:extLst>
            </p:cNvPr>
            <p:cNvSpPr/>
            <p:nvPr/>
          </p:nvSpPr>
          <p:spPr>
            <a:xfrm>
              <a:off x="365693" y="4681281"/>
              <a:ext cx="3576148" cy="1719518"/>
            </a:xfrm>
            <a:prstGeom prst="homePlate">
              <a:avLst>
                <a:gd name="adj" fmla="val 34750"/>
              </a:avLst>
            </a:prstGeom>
            <a:solidFill>
              <a:schemeClr val="accent4">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11" name="Rectangle 510">
              <a:extLst>
                <a:ext uri="{FF2B5EF4-FFF2-40B4-BE49-F238E27FC236}">
                  <a16:creationId xmlns:a16="http://schemas.microsoft.com/office/drawing/2014/main" id="{4AAA7504-CD07-5A4F-9EF0-A1F9E54ED04D}"/>
                </a:ext>
              </a:extLst>
            </p:cNvPr>
            <p:cNvSpPr/>
            <p:nvPr/>
          </p:nvSpPr>
          <p:spPr>
            <a:xfrm>
              <a:off x="7923212" y="4810902"/>
              <a:ext cx="3399962" cy="455471"/>
            </a:xfrm>
            <a:prstGeom prst="rect">
              <a:avLst/>
            </a:prstGeom>
            <a:noFill/>
            <a:effectLst/>
          </p:spPr>
          <p:txBody>
            <a:bodyPr wrap="none" lIns="137124" tIns="73133" rIns="137124" bIns="73133" anchor="ctr" anchorCtr="0">
              <a:spAutoFit/>
            </a:bodyPr>
            <a:lstStyle/>
            <a:p>
              <a:pPr algn="ctr"/>
              <a:r>
                <a:rPr lang="en-US" sz="2000" dirty="0">
                  <a:solidFill>
                    <a:schemeClr val="accent6"/>
                  </a:solidFill>
                </a:rPr>
                <a:t>Consistent Operational Model</a:t>
              </a:r>
            </a:p>
          </p:txBody>
        </p:sp>
        <p:cxnSp>
          <p:nvCxnSpPr>
            <p:cNvPr id="512" name="Straight Connector 511">
              <a:extLst>
                <a:ext uri="{FF2B5EF4-FFF2-40B4-BE49-F238E27FC236}">
                  <a16:creationId xmlns:a16="http://schemas.microsoft.com/office/drawing/2014/main" id="{97395D15-4162-0048-843A-BC12A48F1692}"/>
                </a:ext>
              </a:extLst>
            </p:cNvPr>
            <p:cNvCxnSpPr>
              <a:cxnSpLocks/>
            </p:cNvCxnSpPr>
            <p:nvPr/>
          </p:nvCxnSpPr>
          <p:spPr>
            <a:xfrm flipV="1">
              <a:off x="7923212" y="5230592"/>
              <a:ext cx="3605382" cy="32342"/>
            </a:xfrm>
            <a:prstGeom prst="line">
              <a:avLst/>
            </a:prstGeom>
            <a:ln w="381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77" name="Picture 43" descr="https://www.zettagrid.id/wp-content/uploads/2013/10/Cloud_Provider_Program_gray-003-1.png">
              <a:extLst>
                <a:ext uri="{FF2B5EF4-FFF2-40B4-BE49-F238E27FC236}">
                  <a16:creationId xmlns:a16="http://schemas.microsoft.com/office/drawing/2014/main" id="{A900F39D-8606-2A48-809C-03628C8AC330}"/>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037012" y="5363636"/>
              <a:ext cx="1183355" cy="946998"/>
            </a:xfrm>
            <a:prstGeom prst="rect">
              <a:avLst/>
            </a:prstGeom>
            <a:solidFill>
              <a:schemeClr val="bg2">
                <a:lumMod val="75000"/>
              </a:schemeClr>
            </a:solidFill>
            <a:ln>
              <a:solidFill>
                <a:schemeClr val="accent2">
                  <a:lumMod val="20000"/>
                  <a:lumOff val="80000"/>
                </a:schemeClr>
              </a:solidFill>
            </a:ln>
            <a:extLst/>
          </p:spPr>
        </p:pic>
        <p:pic>
          <p:nvPicPr>
            <p:cNvPr id="579" name="Picture 2" descr="https://www.nasuni.com/wp-content/uploads/2017/06/ibm_cloud.png">
              <a:extLst>
                <a:ext uri="{FF2B5EF4-FFF2-40B4-BE49-F238E27FC236}">
                  <a16:creationId xmlns:a16="http://schemas.microsoft.com/office/drawing/2014/main" id="{B719223B-E6AB-8B4B-B454-FA5831F53D3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484812" y="5904454"/>
              <a:ext cx="1624298" cy="406180"/>
            </a:xfrm>
            <a:prstGeom prst="rect">
              <a:avLst/>
            </a:prstGeom>
            <a:noFill/>
            <a:extLst>
              <a:ext uri="{909E8E84-426E-40DD-AFC4-6F175D3DCCD1}">
                <a14:hiddenFill xmlns:a14="http://schemas.microsoft.com/office/drawing/2010/main">
                  <a:solidFill>
                    <a:srgbClr val="FFFFFF"/>
                  </a:solidFill>
                </a14:hiddenFill>
              </a:ext>
            </a:extLst>
          </p:spPr>
        </p:pic>
        <p:sp>
          <p:nvSpPr>
            <p:cNvPr id="580" name="Rectangle 579">
              <a:extLst>
                <a:ext uri="{FF2B5EF4-FFF2-40B4-BE49-F238E27FC236}">
                  <a16:creationId xmlns:a16="http://schemas.microsoft.com/office/drawing/2014/main" id="{D1C752C9-CF34-984C-BB21-CB1F9982E165}"/>
                </a:ext>
              </a:extLst>
            </p:cNvPr>
            <p:cNvSpPr/>
            <p:nvPr/>
          </p:nvSpPr>
          <p:spPr>
            <a:xfrm>
              <a:off x="3808412" y="4775121"/>
              <a:ext cx="3595656" cy="455471"/>
            </a:xfrm>
            <a:prstGeom prst="rect">
              <a:avLst/>
            </a:prstGeom>
            <a:noFill/>
            <a:effectLst/>
          </p:spPr>
          <p:txBody>
            <a:bodyPr wrap="none" lIns="137124" tIns="73133" rIns="137124" bIns="73133" anchor="ctr" anchorCtr="0">
              <a:spAutoFit/>
            </a:bodyPr>
            <a:lstStyle/>
            <a:p>
              <a:pPr algn="ctr"/>
              <a:r>
                <a:rPr lang="en-US" sz="2000" dirty="0">
                  <a:solidFill>
                    <a:schemeClr val="accent3"/>
                  </a:solidFill>
                </a:rPr>
                <a:t>4200+ VMWare Cloud Providers</a:t>
              </a:r>
            </a:p>
          </p:txBody>
        </p:sp>
        <p:cxnSp>
          <p:nvCxnSpPr>
            <p:cNvPr id="581" name="Straight Connector 580">
              <a:extLst>
                <a:ext uri="{FF2B5EF4-FFF2-40B4-BE49-F238E27FC236}">
                  <a16:creationId xmlns:a16="http://schemas.microsoft.com/office/drawing/2014/main" id="{272BC8F0-49B2-8840-8F35-44C4E896FED3}"/>
                </a:ext>
              </a:extLst>
            </p:cNvPr>
            <p:cNvCxnSpPr>
              <a:cxnSpLocks/>
            </p:cNvCxnSpPr>
            <p:nvPr/>
          </p:nvCxnSpPr>
          <p:spPr>
            <a:xfrm>
              <a:off x="3884612" y="5246918"/>
              <a:ext cx="3561482" cy="6257"/>
            </a:xfrm>
            <a:prstGeom prst="line">
              <a:avLst/>
            </a:prstGeom>
            <a:ln w="38100">
              <a:solidFill>
                <a:schemeClr val="accent3"/>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82" name="TextBox 581">
              <a:extLst>
                <a:ext uri="{FF2B5EF4-FFF2-40B4-BE49-F238E27FC236}">
                  <a16:creationId xmlns:a16="http://schemas.microsoft.com/office/drawing/2014/main" id="{666C6B5F-B973-454F-B3E9-593C58A71BCF}"/>
                </a:ext>
              </a:extLst>
            </p:cNvPr>
            <p:cNvSpPr txBox="1"/>
            <p:nvPr/>
          </p:nvSpPr>
          <p:spPr>
            <a:xfrm>
              <a:off x="8021133" y="5406108"/>
              <a:ext cx="3625078" cy="738664"/>
            </a:xfrm>
            <a:prstGeom prst="rect">
              <a:avLst/>
            </a:prstGeom>
            <a:noFill/>
          </p:spPr>
          <p:txBody>
            <a:bodyPr wrap="square" lIns="0" tIns="0" rIns="0" bIns="0" rtlCol="0">
              <a:spAutoFit/>
            </a:bodyPr>
            <a:lstStyle/>
            <a:p>
              <a:r>
                <a:rPr lang="en-US" sz="1600" dirty="0">
                  <a:solidFill>
                    <a:schemeClr val="tx2"/>
                  </a:solidFill>
                </a:rPr>
                <a:t>SDDC extends to any cloud </a:t>
              </a:r>
            </a:p>
            <a:p>
              <a:r>
                <a:rPr lang="en-US" sz="1600" dirty="0">
                  <a:solidFill>
                    <a:schemeClr val="tx2"/>
                  </a:solidFill>
                </a:rPr>
                <a:t>VCF, HXE, </a:t>
              </a:r>
              <a:r>
                <a:rPr lang="en-US" sz="1600" dirty="0" err="1">
                  <a:solidFill>
                    <a:schemeClr val="tx2"/>
                  </a:solidFill>
                </a:rPr>
                <a:t>vRA</a:t>
              </a:r>
              <a:r>
                <a:rPr lang="en-US" sz="1600" dirty="0">
                  <a:solidFill>
                    <a:schemeClr val="tx2"/>
                  </a:solidFill>
                </a:rPr>
                <a:t> Suite, </a:t>
              </a:r>
              <a:r>
                <a:rPr lang="en-US" sz="1600" dirty="0" err="1">
                  <a:solidFill>
                    <a:schemeClr val="tx2"/>
                  </a:solidFill>
                </a:rPr>
                <a:t>Wavefront</a:t>
              </a:r>
              <a:r>
                <a:rPr lang="en-US" sz="1600" dirty="0">
                  <a:solidFill>
                    <a:schemeClr val="tx2"/>
                  </a:solidFill>
                </a:rPr>
                <a:t>….</a:t>
              </a:r>
            </a:p>
            <a:p>
              <a:r>
                <a:rPr lang="en-US" sz="1600" dirty="0">
                  <a:solidFill>
                    <a:schemeClr val="tx2"/>
                  </a:solidFill>
                </a:rPr>
                <a:t>vSAN on VMC &amp; VSR in Production!  </a:t>
              </a:r>
            </a:p>
          </p:txBody>
        </p:sp>
        <p:pic>
          <p:nvPicPr>
            <p:cNvPr id="684" name="Picture 683">
              <a:extLst>
                <a:ext uri="{FF2B5EF4-FFF2-40B4-BE49-F238E27FC236}">
                  <a16:creationId xmlns:a16="http://schemas.microsoft.com/office/drawing/2014/main" id="{39A53A86-6E49-8B47-8784-8FA3BEC28C2A}"/>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484812" y="5363681"/>
              <a:ext cx="1353773" cy="496274"/>
            </a:xfrm>
            <a:prstGeom prst="rect">
              <a:avLst/>
            </a:prstGeom>
          </p:spPr>
        </p:pic>
        <p:sp>
          <p:nvSpPr>
            <p:cNvPr id="691" name="Right Triangle 690">
              <a:extLst>
                <a:ext uri="{FF2B5EF4-FFF2-40B4-BE49-F238E27FC236}">
                  <a16:creationId xmlns:a16="http://schemas.microsoft.com/office/drawing/2014/main" id="{6131497B-DF38-8146-97B7-961337B580CA}"/>
                </a:ext>
              </a:extLst>
            </p:cNvPr>
            <p:cNvSpPr/>
            <p:nvPr/>
          </p:nvSpPr>
          <p:spPr>
            <a:xfrm flipH="1">
              <a:off x="11153126" y="6013559"/>
              <a:ext cx="496411" cy="386870"/>
            </a:xfrm>
            <a:prstGeom prst="rtTriangle">
              <a:avLst/>
            </a:prstGeom>
            <a:solidFill>
              <a:schemeClr val="accent1"/>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sz="1800" b="0" i="0" u="none" strike="noStrike" kern="0" cap="none" spc="0" normalizeH="0" baseline="0" noProof="0" dirty="0">
                <a:ln>
                  <a:noFill/>
                </a:ln>
                <a:solidFill>
                  <a:schemeClr val="bg1"/>
                </a:solidFill>
                <a:effectLst/>
                <a:uLnTx/>
                <a:uFillTx/>
              </a:endParaRPr>
            </a:p>
          </p:txBody>
        </p:sp>
      </p:grpSp>
      <p:sp>
        <p:nvSpPr>
          <p:cNvPr id="8" name="Rectangle 7">
            <a:extLst>
              <a:ext uri="{FF2B5EF4-FFF2-40B4-BE49-F238E27FC236}">
                <a16:creationId xmlns:a16="http://schemas.microsoft.com/office/drawing/2014/main" id="{DD6CDA33-4C8C-DA49-A4F6-B60EC487CC53}"/>
              </a:ext>
            </a:extLst>
          </p:cNvPr>
          <p:cNvSpPr/>
          <p:nvPr/>
        </p:nvSpPr>
        <p:spPr>
          <a:xfrm>
            <a:off x="3446415" y="4648200"/>
            <a:ext cx="8286797" cy="17191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zh-CN" altLang="en-US" sz="2000" dirty="0">
                <a:solidFill>
                  <a:schemeClr val="bg1"/>
                </a:solidFill>
              </a:rPr>
              <a:t>只要私有云路线图，没有公有云支持平台</a:t>
            </a:r>
            <a:r>
              <a:rPr lang="en-US" sz="2000" dirty="0">
                <a:solidFill>
                  <a:schemeClr val="bg1"/>
                </a:solidFill>
              </a:rPr>
              <a:t> </a:t>
            </a:r>
          </a:p>
        </p:txBody>
      </p:sp>
      <p:sp>
        <p:nvSpPr>
          <p:cNvPr id="9" name="TextBox 8">
            <a:extLst>
              <a:ext uri="{FF2B5EF4-FFF2-40B4-BE49-F238E27FC236}">
                <a16:creationId xmlns:a16="http://schemas.microsoft.com/office/drawing/2014/main" id="{518D15AD-46EC-F744-9A90-E97FA042B210}"/>
              </a:ext>
            </a:extLst>
          </p:cNvPr>
          <p:cNvSpPr txBox="1"/>
          <p:nvPr/>
        </p:nvSpPr>
        <p:spPr>
          <a:xfrm>
            <a:off x="4189412" y="304800"/>
            <a:ext cx="65" cy="184666"/>
          </a:xfrm>
          <a:prstGeom prst="rect">
            <a:avLst/>
          </a:prstGeom>
        </p:spPr>
        <p:txBody>
          <a:bodyPr wrap="none" lIns="0" tIns="0" rIns="0" bIns="0" rtlCol="0">
            <a:spAutoFit/>
          </a:bodyPr>
          <a:lstStyle/>
          <a:p>
            <a:pPr algn="l">
              <a:spcAft>
                <a:spcPts val="600"/>
              </a:spcAft>
            </a:pPr>
            <a:endParaRPr lang="en-US" sz="1200" dirty="0"/>
          </a:p>
        </p:txBody>
      </p:sp>
      <p:sp>
        <p:nvSpPr>
          <p:cNvPr id="190" name="Rectangle 189">
            <a:extLst>
              <a:ext uri="{FF2B5EF4-FFF2-40B4-BE49-F238E27FC236}">
                <a16:creationId xmlns:a16="http://schemas.microsoft.com/office/drawing/2014/main" id="{A405CC2D-A4BB-234E-9B64-934C0F9E1050}"/>
              </a:ext>
            </a:extLst>
          </p:cNvPr>
          <p:cNvSpPr/>
          <p:nvPr/>
        </p:nvSpPr>
        <p:spPr>
          <a:xfrm>
            <a:off x="3396078" y="2748410"/>
            <a:ext cx="8286797" cy="17191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zh-CN" altLang="en-US" sz="2000" dirty="0">
                <a:solidFill>
                  <a:schemeClr val="bg1"/>
                </a:solidFill>
              </a:rPr>
              <a:t>有限的</a:t>
            </a:r>
            <a:r>
              <a:rPr lang="en-US" sz="2000" dirty="0">
                <a:solidFill>
                  <a:schemeClr val="bg1"/>
                </a:solidFill>
              </a:rPr>
              <a:t>OEM</a:t>
            </a:r>
            <a:r>
              <a:rPr lang="zh-CN" altLang="en-US" sz="2000" dirty="0">
                <a:solidFill>
                  <a:schemeClr val="bg1"/>
                </a:solidFill>
              </a:rPr>
              <a:t>和</a:t>
            </a:r>
            <a:r>
              <a:rPr lang="en-US" sz="2000" dirty="0">
                <a:solidFill>
                  <a:schemeClr val="bg1"/>
                </a:solidFill>
              </a:rPr>
              <a:t>SW</a:t>
            </a:r>
            <a:r>
              <a:rPr lang="zh-CN" altLang="en-US" sz="2000" dirty="0">
                <a:solidFill>
                  <a:schemeClr val="bg1"/>
                </a:solidFill>
              </a:rPr>
              <a:t>生态系统</a:t>
            </a:r>
          </a:p>
          <a:p>
            <a:pPr algn="ctr">
              <a:spcAft>
                <a:spcPts val="600"/>
              </a:spcAft>
            </a:pPr>
            <a:r>
              <a:rPr lang="en-US" sz="2000" dirty="0">
                <a:solidFill>
                  <a:schemeClr val="bg1"/>
                </a:solidFill>
              </a:rPr>
              <a:t>Cisco </a:t>
            </a:r>
            <a:r>
              <a:rPr lang="en-US" sz="2000" dirty="0" err="1">
                <a:solidFill>
                  <a:schemeClr val="bg1"/>
                </a:solidFill>
              </a:rPr>
              <a:t>HyperFlex</a:t>
            </a:r>
            <a:r>
              <a:rPr lang="zh-CN" altLang="en-US" sz="2000" dirty="0">
                <a:solidFill>
                  <a:schemeClr val="bg1"/>
                </a:solidFill>
              </a:rPr>
              <a:t>仅支持</a:t>
            </a:r>
            <a:r>
              <a:rPr lang="en-US" sz="2000" dirty="0">
                <a:solidFill>
                  <a:schemeClr val="bg1"/>
                </a:solidFill>
              </a:rPr>
              <a:t>Cisco UCS</a:t>
            </a:r>
            <a:r>
              <a:rPr lang="zh-CN" altLang="en-US" sz="2000" dirty="0">
                <a:solidFill>
                  <a:schemeClr val="bg1"/>
                </a:solidFill>
              </a:rPr>
              <a:t>和网络</a:t>
            </a:r>
            <a:endParaRPr lang="en-US" sz="2000" dirty="0">
              <a:solidFill>
                <a:schemeClr val="bg1"/>
              </a:solidFill>
            </a:endParaRPr>
          </a:p>
        </p:txBody>
      </p:sp>
      <p:sp>
        <p:nvSpPr>
          <p:cNvPr id="192" name="Rectangle 191">
            <a:extLst>
              <a:ext uri="{FF2B5EF4-FFF2-40B4-BE49-F238E27FC236}">
                <a16:creationId xmlns:a16="http://schemas.microsoft.com/office/drawing/2014/main" id="{CD5FFC5E-D33E-BD4F-9C6F-7049F34B609C}"/>
              </a:ext>
            </a:extLst>
          </p:cNvPr>
          <p:cNvSpPr/>
          <p:nvPr/>
        </p:nvSpPr>
        <p:spPr>
          <a:xfrm>
            <a:off x="3446415" y="762000"/>
            <a:ext cx="8286797" cy="171914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zh-CN" altLang="en-US" sz="2000" dirty="0">
                <a:solidFill>
                  <a:schemeClr val="bg1"/>
                </a:solidFill>
              </a:rPr>
              <a:t>有限的超融合客户群，</a:t>
            </a:r>
            <a:r>
              <a:rPr lang="en-US" altLang="zh-CN" sz="2000" dirty="0" err="1">
                <a:solidFill>
                  <a:schemeClr val="bg1"/>
                </a:solidFill>
              </a:rPr>
              <a:t>SpringPath</a:t>
            </a:r>
            <a:r>
              <a:rPr lang="zh-CN" altLang="en-US" sz="2000" dirty="0">
                <a:solidFill>
                  <a:schemeClr val="bg1"/>
                </a:solidFill>
              </a:rPr>
              <a:t> </a:t>
            </a:r>
            <a:r>
              <a:rPr lang="en-US" altLang="zh-CN" sz="2000" dirty="0">
                <a:solidFill>
                  <a:schemeClr val="bg1"/>
                </a:solidFill>
              </a:rPr>
              <a:t>+</a:t>
            </a:r>
            <a:r>
              <a:rPr lang="zh-CN" altLang="en-US" sz="2000" dirty="0">
                <a:solidFill>
                  <a:schemeClr val="bg1"/>
                </a:solidFill>
              </a:rPr>
              <a:t> </a:t>
            </a:r>
            <a:r>
              <a:rPr lang="en-US" altLang="zh-CN" sz="2000" dirty="0">
                <a:solidFill>
                  <a:schemeClr val="bg1"/>
                </a:solidFill>
              </a:rPr>
              <a:t>Cisco</a:t>
            </a:r>
            <a:r>
              <a:rPr lang="zh-CN" altLang="en-US" sz="2000" dirty="0">
                <a:solidFill>
                  <a:schemeClr val="bg1"/>
                </a:solidFill>
              </a:rPr>
              <a:t> </a:t>
            </a:r>
            <a:r>
              <a:rPr lang="en-US" altLang="zh-CN" sz="2000" dirty="0">
                <a:solidFill>
                  <a:schemeClr val="bg1"/>
                </a:solidFill>
              </a:rPr>
              <a:t>=1400</a:t>
            </a:r>
            <a:endParaRPr lang="en-US" sz="2000" dirty="0">
              <a:solidFill>
                <a:schemeClr val="bg1"/>
              </a:solidFill>
            </a:endParaRPr>
          </a:p>
        </p:txBody>
      </p:sp>
      <p:sp>
        <p:nvSpPr>
          <p:cNvPr id="194" name="TextBox 193">
            <a:extLst>
              <a:ext uri="{FF2B5EF4-FFF2-40B4-BE49-F238E27FC236}">
                <a16:creationId xmlns:a16="http://schemas.microsoft.com/office/drawing/2014/main" id="{23A599A2-FE07-A047-A709-207672482CA4}"/>
              </a:ext>
            </a:extLst>
          </p:cNvPr>
          <p:cNvSpPr txBox="1"/>
          <p:nvPr/>
        </p:nvSpPr>
        <p:spPr>
          <a:xfrm>
            <a:off x="503579" y="1491422"/>
            <a:ext cx="3304833" cy="276999"/>
          </a:xfrm>
          <a:prstGeom prst="rect">
            <a:avLst/>
          </a:prstGeom>
          <a:noFill/>
        </p:spPr>
        <p:txBody>
          <a:bodyPr wrap="square" lIns="0" tIns="0" rIns="0" bIns="0" rtlCol="0">
            <a:spAutoFit/>
          </a:bodyPr>
          <a:lstStyle/>
          <a:p>
            <a:pPr>
              <a:lnSpc>
                <a:spcPct val="90000"/>
              </a:lnSpc>
            </a:pPr>
            <a:r>
              <a:rPr lang="zh-CN" altLang="en-US" sz="2000" dirty="0">
                <a:solidFill>
                  <a:schemeClr val="bg1"/>
                </a:solidFill>
              </a:rPr>
              <a:t>经过验证的成熟超融合架构</a:t>
            </a:r>
            <a:endParaRPr lang="en-US" sz="2000" dirty="0">
              <a:solidFill>
                <a:schemeClr val="bg1"/>
              </a:solidFill>
            </a:endParaRPr>
          </a:p>
        </p:txBody>
      </p:sp>
      <p:sp>
        <p:nvSpPr>
          <p:cNvPr id="193" name="TextBox 192">
            <a:extLst>
              <a:ext uri="{FF2B5EF4-FFF2-40B4-BE49-F238E27FC236}">
                <a16:creationId xmlns:a16="http://schemas.microsoft.com/office/drawing/2014/main" id="{4824050B-39B6-E347-BEDC-AD9F30F1380A}"/>
              </a:ext>
            </a:extLst>
          </p:cNvPr>
          <p:cNvSpPr txBox="1"/>
          <p:nvPr/>
        </p:nvSpPr>
        <p:spPr>
          <a:xfrm>
            <a:off x="1099337" y="76200"/>
            <a:ext cx="1432687" cy="3062377"/>
          </a:xfrm>
          <a:prstGeom prst="rect">
            <a:avLst/>
          </a:prstGeom>
        </p:spPr>
        <p:txBody>
          <a:bodyPr wrap="square" lIns="0" tIns="0" rIns="0" bIns="0" rtlCol="0">
            <a:spAutoFit/>
          </a:bodyPr>
          <a:lstStyle/>
          <a:p>
            <a:pPr algn="l">
              <a:spcAft>
                <a:spcPts val="600"/>
              </a:spcAft>
            </a:pPr>
            <a:r>
              <a:rPr lang="en-US" sz="19900" dirty="0">
                <a:solidFill>
                  <a:srgbClr val="C00000"/>
                </a:solidFill>
              </a:rPr>
              <a:t>X</a:t>
            </a:r>
          </a:p>
        </p:txBody>
      </p:sp>
      <p:sp>
        <p:nvSpPr>
          <p:cNvPr id="195" name="TextBox 194">
            <a:extLst>
              <a:ext uri="{FF2B5EF4-FFF2-40B4-BE49-F238E27FC236}">
                <a16:creationId xmlns:a16="http://schemas.microsoft.com/office/drawing/2014/main" id="{DBF5A85D-0071-7B41-BDEB-5570376C4CBC}"/>
              </a:ext>
            </a:extLst>
          </p:cNvPr>
          <p:cNvSpPr txBox="1"/>
          <p:nvPr/>
        </p:nvSpPr>
        <p:spPr>
          <a:xfrm>
            <a:off x="503579" y="3487939"/>
            <a:ext cx="3141442" cy="276999"/>
          </a:xfrm>
          <a:prstGeom prst="rect">
            <a:avLst/>
          </a:prstGeom>
          <a:noFill/>
        </p:spPr>
        <p:txBody>
          <a:bodyPr wrap="square" lIns="0" tIns="0" rIns="0" bIns="0" rtlCol="0">
            <a:spAutoFit/>
          </a:bodyPr>
          <a:lstStyle/>
          <a:p>
            <a:pPr>
              <a:lnSpc>
                <a:spcPct val="90000"/>
              </a:lnSpc>
            </a:pPr>
            <a:r>
              <a:rPr lang="zh-CN" altLang="en-US" sz="2000" dirty="0">
                <a:solidFill>
                  <a:schemeClr val="bg1"/>
                </a:solidFill>
              </a:rPr>
              <a:t>丰富的生态系统</a:t>
            </a:r>
            <a:endParaRPr lang="en-US" sz="2000" dirty="0">
              <a:solidFill>
                <a:schemeClr val="bg1"/>
              </a:solidFill>
            </a:endParaRPr>
          </a:p>
        </p:txBody>
      </p:sp>
      <p:sp>
        <p:nvSpPr>
          <p:cNvPr id="196" name="TextBox 195">
            <a:extLst>
              <a:ext uri="{FF2B5EF4-FFF2-40B4-BE49-F238E27FC236}">
                <a16:creationId xmlns:a16="http://schemas.microsoft.com/office/drawing/2014/main" id="{EF3158C6-92A7-934C-864C-E9C6DE563352}"/>
              </a:ext>
            </a:extLst>
          </p:cNvPr>
          <p:cNvSpPr txBox="1"/>
          <p:nvPr/>
        </p:nvSpPr>
        <p:spPr>
          <a:xfrm>
            <a:off x="503579" y="5330555"/>
            <a:ext cx="2841321" cy="276999"/>
          </a:xfrm>
          <a:prstGeom prst="rect">
            <a:avLst/>
          </a:prstGeom>
          <a:noFill/>
        </p:spPr>
        <p:txBody>
          <a:bodyPr wrap="square" lIns="0" tIns="0" rIns="0" bIns="0" rtlCol="0">
            <a:spAutoFit/>
          </a:bodyPr>
          <a:lstStyle/>
          <a:p>
            <a:pPr>
              <a:lnSpc>
                <a:spcPct val="90000"/>
              </a:lnSpc>
            </a:pPr>
            <a:r>
              <a:rPr lang="zh-CN" altLang="en-US" sz="2000" dirty="0">
                <a:solidFill>
                  <a:schemeClr val="bg1"/>
                </a:solidFill>
              </a:rPr>
              <a:t>完整的解决方案路线图</a:t>
            </a:r>
            <a:endParaRPr lang="en-US" sz="2000" dirty="0">
              <a:solidFill>
                <a:schemeClr val="bg1"/>
              </a:solidFill>
            </a:endParaRPr>
          </a:p>
        </p:txBody>
      </p:sp>
      <p:sp>
        <p:nvSpPr>
          <p:cNvPr id="191" name="TextBox 190">
            <a:extLst>
              <a:ext uri="{FF2B5EF4-FFF2-40B4-BE49-F238E27FC236}">
                <a16:creationId xmlns:a16="http://schemas.microsoft.com/office/drawing/2014/main" id="{B50F2D44-A706-4E4E-AE1D-7960EBD0DD8C}"/>
              </a:ext>
            </a:extLst>
          </p:cNvPr>
          <p:cNvSpPr txBox="1"/>
          <p:nvPr/>
        </p:nvSpPr>
        <p:spPr>
          <a:xfrm>
            <a:off x="1126986" y="2009928"/>
            <a:ext cx="1432687" cy="3062377"/>
          </a:xfrm>
          <a:prstGeom prst="rect">
            <a:avLst/>
          </a:prstGeom>
        </p:spPr>
        <p:txBody>
          <a:bodyPr wrap="square" lIns="0" tIns="0" rIns="0" bIns="0" rtlCol="0">
            <a:spAutoFit/>
          </a:bodyPr>
          <a:lstStyle/>
          <a:p>
            <a:pPr algn="l">
              <a:spcAft>
                <a:spcPts val="600"/>
              </a:spcAft>
            </a:pPr>
            <a:r>
              <a:rPr lang="en-US" sz="19900" dirty="0">
                <a:solidFill>
                  <a:srgbClr val="C00000"/>
                </a:solidFill>
              </a:rPr>
              <a:t>X</a:t>
            </a:r>
          </a:p>
        </p:txBody>
      </p:sp>
      <p:sp>
        <p:nvSpPr>
          <p:cNvPr id="15" name="TextBox 14">
            <a:extLst>
              <a:ext uri="{FF2B5EF4-FFF2-40B4-BE49-F238E27FC236}">
                <a16:creationId xmlns:a16="http://schemas.microsoft.com/office/drawing/2014/main" id="{EEF2D092-7022-2544-BC60-5E99A8B934B2}"/>
              </a:ext>
            </a:extLst>
          </p:cNvPr>
          <p:cNvSpPr txBox="1"/>
          <p:nvPr/>
        </p:nvSpPr>
        <p:spPr>
          <a:xfrm>
            <a:off x="1090322" y="3909718"/>
            <a:ext cx="1432687" cy="3062377"/>
          </a:xfrm>
          <a:prstGeom prst="rect">
            <a:avLst/>
          </a:prstGeom>
        </p:spPr>
        <p:txBody>
          <a:bodyPr wrap="square" lIns="0" tIns="0" rIns="0" bIns="0" rtlCol="0">
            <a:spAutoFit/>
          </a:bodyPr>
          <a:lstStyle/>
          <a:p>
            <a:pPr algn="l">
              <a:spcAft>
                <a:spcPts val="600"/>
              </a:spcAft>
            </a:pPr>
            <a:r>
              <a:rPr lang="en-US" sz="19900" dirty="0">
                <a:solidFill>
                  <a:srgbClr val="C00000"/>
                </a:solidFill>
              </a:rPr>
              <a:t>X</a:t>
            </a:r>
          </a:p>
        </p:txBody>
      </p:sp>
    </p:spTree>
    <p:extLst>
      <p:ext uri="{BB962C8B-B14F-4D97-AF65-F5344CB8AC3E}">
        <p14:creationId xmlns:p14="http://schemas.microsoft.com/office/powerpoint/2010/main" val="4206552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0" grpId="0" animBg="1"/>
      <p:bldP spid="192" grpId="0" animBg="1"/>
      <p:bldP spid="193" grpId="0"/>
      <p:bldP spid="191"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999" dirty="0" err="1"/>
              <a:t>HyperFlex</a:t>
            </a:r>
            <a:r>
              <a:rPr lang="en-US" sz="3999" dirty="0"/>
              <a:t> </a:t>
            </a:r>
            <a:r>
              <a:rPr lang="en-US" altLang="zh-CN" sz="3999" dirty="0"/>
              <a:t>3.0 </a:t>
            </a:r>
            <a:r>
              <a:rPr lang="zh-CN" altLang="en-US" sz="3999" dirty="0"/>
              <a:t>产品简介</a:t>
            </a:r>
            <a:endParaRPr lang="en-US" sz="3999" dirty="0"/>
          </a:p>
        </p:txBody>
      </p:sp>
      <p:graphicFrame>
        <p:nvGraphicFramePr>
          <p:cNvPr id="41" name="Table 40"/>
          <p:cNvGraphicFramePr>
            <a:graphicFrameLocks noGrp="1"/>
          </p:cNvGraphicFramePr>
          <p:nvPr>
            <p:extLst/>
          </p:nvPr>
        </p:nvGraphicFramePr>
        <p:xfrm>
          <a:off x="3903470" y="1322923"/>
          <a:ext cx="8206605" cy="5326283"/>
        </p:xfrm>
        <a:graphic>
          <a:graphicData uri="http://schemas.openxmlformats.org/drawingml/2006/table">
            <a:tbl>
              <a:tblPr firstRow="1" bandRow="1">
                <a:tableStyleId>{5940675A-B579-460E-94D1-54222C63F5DA}</a:tableStyleId>
              </a:tblPr>
              <a:tblGrid>
                <a:gridCol w="1494628">
                  <a:extLst>
                    <a:ext uri="{9D8B030D-6E8A-4147-A177-3AD203B41FA5}">
                      <a16:colId xmlns:a16="http://schemas.microsoft.com/office/drawing/2014/main" val="20000"/>
                    </a:ext>
                  </a:extLst>
                </a:gridCol>
                <a:gridCol w="693495">
                  <a:extLst>
                    <a:ext uri="{9D8B030D-6E8A-4147-A177-3AD203B41FA5}">
                      <a16:colId xmlns:a16="http://schemas.microsoft.com/office/drawing/2014/main" val="20001"/>
                    </a:ext>
                  </a:extLst>
                </a:gridCol>
                <a:gridCol w="3009241">
                  <a:extLst>
                    <a:ext uri="{9D8B030D-6E8A-4147-A177-3AD203B41FA5}">
                      <a16:colId xmlns:a16="http://schemas.microsoft.com/office/drawing/2014/main" val="20002"/>
                    </a:ext>
                  </a:extLst>
                </a:gridCol>
                <a:gridCol w="3009241">
                  <a:extLst>
                    <a:ext uri="{9D8B030D-6E8A-4147-A177-3AD203B41FA5}">
                      <a16:colId xmlns:a16="http://schemas.microsoft.com/office/drawing/2014/main" val="20003"/>
                    </a:ext>
                  </a:extLst>
                </a:gridCol>
              </a:tblGrid>
              <a:tr h="323893">
                <a:tc>
                  <a:txBody>
                    <a:bodyPr/>
                    <a:lstStyle/>
                    <a:p>
                      <a:pPr algn="ctr">
                        <a:lnSpc>
                          <a:spcPct val="120000"/>
                        </a:lnSpc>
                      </a:pPr>
                      <a:r>
                        <a:rPr lang="zh-CN" altLang="en-US" sz="1200" dirty="0">
                          <a:solidFill>
                            <a:schemeClr val="bg1"/>
                          </a:solidFill>
                        </a:rPr>
                        <a:t>组件</a:t>
                      </a:r>
                      <a:endParaRPr lang="en-US" sz="1200" dirty="0">
                        <a:solidFill>
                          <a:schemeClr val="bg1"/>
                        </a:solidFill>
                      </a:endParaRPr>
                    </a:p>
                  </a:txBody>
                  <a:tcPr marL="121888" marR="121888" marT="60944" marB="60944" anchor="ctr">
                    <a:solidFill>
                      <a:schemeClr val="accent1"/>
                    </a:solidFill>
                  </a:tcPr>
                </a:tc>
                <a:tc>
                  <a:txBody>
                    <a:bodyPr/>
                    <a:lstStyle/>
                    <a:p>
                      <a:pPr algn="ctr">
                        <a:lnSpc>
                          <a:spcPct val="120000"/>
                        </a:lnSpc>
                      </a:pPr>
                      <a:r>
                        <a:rPr lang="zh-CN" altLang="en-US" sz="1200" dirty="0">
                          <a:solidFill>
                            <a:schemeClr val="bg1"/>
                          </a:solidFill>
                        </a:rPr>
                        <a:t>数量</a:t>
                      </a:r>
                      <a:endParaRPr lang="en-US" sz="1200" dirty="0">
                        <a:solidFill>
                          <a:schemeClr val="bg1"/>
                        </a:solidFill>
                      </a:endParaRPr>
                    </a:p>
                  </a:txBody>
                  <a:tcPr marL="121888" marR="121888" marT="60944" marB="60944" anchor="ctr">
                    <a:solidFill>
                      <a:schemeClr val="accent1"/>
                    </a:solidFill>
                  </a:tcPr>
                </a:tc>
                <a:tc>
                  <a:txBody>
                    <a:bodyPr/>
                    <a:lstStyle/>
                    <a:p>
                      <a:pPr algn="ctr">
                        <a:lnSpc>
                          <a:spcPct val="120000"/>
                        </a:lnSpc>
                      </a:pPr>
                      <a:r>
                        <a:rPr lang="en-US" altLang="zh-CN" sz="1200" dirty="0">
                          <a:solidFill>
                            <a:schemeClr val="bg1"/>
                          </a:solidFill>
                        </a:rPr>
                        <a:t>HX240</a:t>
                      </a:r>
                      <a:endParaRPr lang="en-US" sz="1200" dirty="0">
                        <a:solidFill>
                          <a:schemeClr val="bg1"/>
                        </a:solidFill>
                      </a:endParaRPr>
                    </a:p>
                  </a:txBody>
                  <a:tcPr marL="121888" marR="121888" marT="60944" marB="60944" anchor="ctr">
                    <a:solidFill>
                      <a:schemeClr val="accent1"/>
                    </a:solidFill>
                  </a:tcPr>
                </a:tc>
                <a:tc>
                  <a:txBody>
                    <a:bodyPr/>
                    <a:lstStyle/>
                    <a:p>
                      <a:pPr algn="ctr">
                        <a:lnSpc>
                          <a:spcPct val="120000"/>
                        </a:lnSpc>
                      </a:pPr>
                      <a:r>
                        <a:rPr lang="en-US" altLang="zh-CN" sz="1200" baseline="0" dirty="0">
                          <a:solidFill>
                            <a:schemeClr val="bg1"/>
                          </a:solidFill>
                        </a:rPr>
                        <a:t>HXAF240</a:t>
                      </a:r>
                      <a:r>
                        <a:rPr lang="zh-CN" altLang="en-US" sz="1200" baseline="0" dirty="0">
                          <a:solidFill>
                            <a:schemeClr val="bg1"/>
                          </a:solidFill>
                        </a:rPr>
                        <a:t>（全闪存）</a:t>
                      </a:r>
                      <a:endParaRPr lang="en-US" sz="1200" dirty="0">
                        <a:solidFill>
                          <a:schemeClr val="bg1"/>
                        </a:solidFill>
                      </a:endParaRPr>
                    </a:p>
                  </a:txBody>
                  <a:tcPr marL="121888" marR="121888" marT="60944" marB="60944" anchor="ctr">
                    <a:solidFill>
                      <a:schemeClr val="accent1"/>
                    </a:solidFill>
                  </a:tcPr>
                </a:tc>
                <a:extLst>
                  <a:ext uri="{0D108BD9-81ED-4DB2-BD59-A6C34878D82A}">
                    <a16:rowId xmlns:a16="http://schemas.microsoft.com/office/drawing/2014/main" val="10000"/>
                  </a:ext>
                </a:extLst>
              </a:tr>
              <a:tr h="760405">
                <a:tc>
                  <a:txBody>
                    <a:bodyPr/>
                    <a:lstStyle/>
                    <a:p>
                      <a:pPr algn="ctr">
                        <a:lnSpc>
                          <a:spcPct val="120000"/>
                        </a:lnSpc>
                      </a:pPr>
                      <a:r>
                        <a:rPr lang="en-US" altLang="zh-CN" sz="1200" dirty="0" err="1">
                          <a:solidFill>
                            <a:schemeClr val="tx1">
                              <a:lumMod val="50000"/>
                            </a:schemeClr>
                          </a:solidFill>
                          <a:latin typeface="+mj-lt"/>
                          <a:ea typeface="宋体" panose="02010600030101010101" pitchFamily="2" charset="-122"/>
                        </a:rPr>
                        <a:t>FCoE</a:t>
                      </a:r>
                      <a:endParaRPr lang="en-US" altLang="zh-CN" sz="1200" dirty="0">
                        <a:solidFill>
                          <a:schemeClr val="tx1">
                            <a:lumMod val="50000"/>
                          </a:schemeClr>
                        </a:solidFill>
                        <a:latin typeface="+mj-lt"/>
                        <a:ea typeface="宋体" panose="02010600030101010101" pitchFamily="2" charset="-122"/>
                      </a:endParaRPr>
                    </a:p>
                    <a:p>
                      <a:pPr algn="ctr">
                        <a:lnSpc>
                          <a:spcPct val="120000"/>
                        </a:lnSpc>
                      </a:pPr>
                      <a:r>
                        <a:rPr lang="zh-CN" altLang="en-US" sz="1200" dirty="0">
                          <a:solidFill>
                            <a:schemeClr val="tx1">
                              <a:lumMod val="50000"/>
                            </a:schemeClr>
                          </a:solidFill>
                          <a:latin typeface="+mj-lt"/>
                          <a:ea typeface="宋体" panose="02010600030101010101" pitchFamily="2" charset="-122"/>
                        </a:rPr>
                        <a:t>交换机</a:t>
                      </a:r>
                      <a:endParaRPr lang="en-US"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algn="ctr">
                        <a:lnSpc>
                          <a:spcPct val="120000"/>
                        </a:lnSpc>
                      </a:pPr>
                      <a:r>
                        <a:rPr lang="en-US" altLang="zh-CN" sz="1200" dirty="0">
                          <a:solidFill>
                            <a:schemeClr val="tx1">
                              <a:lumMod val="50000"/>
                            </a:schemeClr>
                          </a:solidFill>
                          <a:latin typeface="+mj-lt"/>
                          <a:ea typeface="宋体" panose="02010600030101010101" pitchFamily="2" charset="-122"/>
                        </a:rPr>
                        <a:t>2</a:t>
                      </a:r>
                      <a:endParaRPr lang="en-US"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a:lnSpc>
                          <a:spcPct val="120000"/>
                        </a:lnSpc>
                      </a:pPr>
                      <a:r>
                        <a:rPr lang="en-US" altLang="zh-CN" sz="1200" dirty="0">
                          <a:solidFill>
                            <a:schemeClr val="tx1">
                              <a:lumMod val="50000"/>
                            </a:schemeClr>
                          </a:solidFill>
                          <a:latin typeface="+mj-lt"/>
                          <a:ea typeface="宋体" panose="02010600030101010101" pitchFamily="2" charset="-122"/>
                        </a:rPr>
                        <a:t>FI6332-16up</a:t>
                      </a:r>
                      <a:r>
                        <a:rPr lang="zh-CN" altLang="en-US" sz="1200" dirty="0">
                          <a:solidFill>
                            <a:schemeClr val="tx1">
                              <a:lumMod val="50000"/>
                            </a:schemeClr>
                          </a:solidFill>
                          <a:latin typeface="+mj-lt"/>
                          <a:ea typeface="宋体" panose="02010600030101010101" pitchFamily="2" charset="-122"/>
                        </a:rPr>
                        <a:t>，</a:t>
                      </a:r>
                      <a:r>
                        <a:rPr lang="en-US" altLang="zh-CN" sz="1200" dirty="0">
                          <a:solidFill>
                            <a:schemeClr val="tx1">
                              <a:lumMod val="50000"/>
                            </a:schemeClr>
                          </a:solidFill>
                          <a:latin typeface="+mj-lt"/>
                          <a:ea typeface="宋体" panose="02010600030101010101" pitchFamily="2" charset="-122"/>
                        </a:rPr>
                        <a:t>40G</a:t>
                      </a:r>
                    </a:p>
                    <a:p>
                      <a:pPr>
                        <a:lnSpc>
                          <a:spcPct val="120000"/>
                        </a:lnSpc>
                      </a:pPr>
                      <a:r>
                        <a:rPr lang="zh-CN" altLang="en-US" sz="1200" dirty="0">
                          <a:solidFill>
                            <a:schemeClr val="tx1">
                              <a:lumMod val="50000"/>
                            </a:schemeClr>
                          </a:solidFill>
                          <a:latin typeface="+mj-lt"/>
                          <a:ea typeface="宋体" panose="02010600030101010101" pitchFamily="2" charset="-122"/>
                        </a:rPr>
                        <a:t>支持</a:t>
                      </a:r>
                      <a:r>
                        <a:rPr lang="en-US" altLang="zh-CN" sz="1200" dirty="0">
                          <a:solidFill>
                            <a:schemeClr val="tx1">
                              <a:lumMod val="50000"/>
                            </a:schemeClr>
                          </a:solidFill>
                          <a:latin typeface="+mj-lt"/>
                          <a:ea typeface="宋体" panose="02010600030101010101" pitchFamily="2" charset="-122"/>
                        </a:rPr>
                        <a:t>IP</a:t>
                      </a:r>
                      <a:r>
                        <a:rPr lang="zh-CN" altLang="en-US" sz="1200" dirty="0">
                          <a:solidFill>
                            <a:schemeClr val="tx1">
                              <a:lumMod val="50000"/>
                            </a:schemeClr>
                          </a:solidFill>
                          <a:latin typeface="+mj-lt"/>
                          <a:ea typeface="宋体" panose="02010600030101010101" pitchFamily="2" charset="-122"/>
                        </a:rPr>
                        <a:t>、</a:t>
                      </a:r>
                      <a:r>
                        <a:rPr lang="en-US" altLang="zh-CN" sz="1200" dirty="0" err="1">
                          <a:solidFill>
                            <a:schemeClr val="tx1">
                              <a:lumMod val="50000"/>
                            </a:schemeClr>
                          </a:solidFill>
                          <a:latin typeface="+mj-lt"/>
                          <a:ea typeface="宋体" panose="02010600030101010101" pitchFamily="2" charset="-122"/>
                        </a:rPr>
                        <a:t>FCoE</a:t>
                      </a:r>
                      <a:r>
                        <a:rPr lang="zh-CN" altLang="en-US" sz="1200" dirty="0">
                          <a:solidFill>
                            <a:schemeClr val="tx1">
                              <a:lumMod val="50000"/>
                            </a:schemeClr>
                          </a:solidFill>
                          <a:latin typeface="+mj-lt"/>
                          <a:ea typeface="宋体" panose="02010600030101010101" pitchFamily="2" charset="-122"/>
                        </a:rPr>
                        <a:t>、</a:t>
                      </a:r>
                      <a:r>
                        <a:rPr lang="en-US" altLang="zh-CN" sz="1200" dirty="0">
                          <a:solidFill>
                            <a:schemeClr val="tx1">
                              <a:lumMod val="50000"/>
                            </a:schemeClr>
                          </a:solidFill>
                          <a:latin typeface="+mj-lt"/>
                          <a:ea typeface="宋体" panose="02010600030101010101" pitchFamily="2" charset="-122"/>
                        </a:rPr>
                        <a:t>SAN</a:t>
                      </a:r>
                    </a:p>
                    <a:p>
                      <a:pPr>
                        <a:lnSpc>
                          <a:spcPct val="120000"/>
                        </a:lnSpc>
                      </a:pPr>
                      <a:r>
                        <a:rPr lang="en-US" altLang="zh-CN" sz="1200" dirty="0">
                          <a:solidFill>
                            <a:schemeClr val="tx1">
                              <a:lumMod val="50000"/>
                            </a:schemeClr>
                          </a:solidFill>
                          <a:latin typeface="+mj-lt"/>
                          <a:ea typeface="宋体" panose="02010600030101010101" pitchFamily="2" charset="-122"/>
                        </a:rPr>
                        <a:t>3.2</a:t>
                      </a:r>
                      <a:r>
                        <a:rPr lang="zh-CN" altLang="en-US" sz="1200" dirty="0">
                          <a:solidFill>
                            <a:schemeClr val="tx1">
                              <a:lumMod val="50000"/>
                            </a:schemeClr>
                          </a:solidFill>
                          <a:latin typeface="+mj-lt"/>
                          <a:ea typeface="宋体" panose="02010600030101010101" pitchFamily="2" charset="-122"/>
                        </a:rPr>
                        <a:t>微秒延迟，</a:t>
                      </a:r>
                      <a:r>
                        <a:rPr lang="en-US" altLang="zh-CN" sz="1200" dirty="0">
                          <a:solidFill>
                            <a:schemeClr val="tx1">
                              <a:lumMod val="50000"/>
                            </a:schemeClr>
                          </a:solidFill>
                          <a:latin typeface="+mj-lt"/>
                          <a:ea typeface="宋体" panose="02010600030101010101" pitchFamily="2" charset="-122"/>
                        </a:rPr>
                        <a:t>2.43Tbps</a:t>
                      </a:r>
                      <a:r>
                        <a:rPr lang="zh-CN" altLang="en-US" sz="1200" dirty="0">
                          <a:solidFill>
                            <a:schemeClr val="tx1">
                              <a:lumMod val="50000"/>
                            </a:schemeClr>
                          </a:solidFill>
                          <a:latin typeface="+mj-lt"/>
                          <a:ea typeface="宋体" panose="02010600030101010101" pitchFamily="2" charset="-122"/>
                        </a:rPr>
                        <a:t>带宽</a:t>
                      </a:r>
                      <a:endParaRPr lang="en-US" altLang="zh-CN"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a:lnSpc>
                          <a:spcPct val="120000"/>
                        </a:lnSpc>
                      </a:pPr>
                      <a:r>
                        <a:rPr lang="en-US" altLang="zh-CN" sz="1200" dirty="0">
                          <a:solidFill>
                            <a:schemeClr val="tx1">
                              <a:lumMod val="50000"/>
                            </a:schemeClr>
                          </a:solidFill>
                          <a:latin typeface="+mj-lt"/>
                          <a:ea typeface="宋体" panose="02010600030101010101" pitchFamily="2" charset="-122"/>
                        </a:rPr>
                        <a:t>FI6332-16up</a:t>
                      </a:r>
                      <a:r>
                        <a:rPr lang="zh-CN" altLang="en-US" sz="1200" dirty="0">
                          <a:solidFill>
                            <a:schemeClr val="tx1">
                              <a:lumMod val="50000"/>
                            </a:schemeClr>
                          </a:solidFill>
                          <a:latin typeface="+mj-lt"/>
                          <a:ea typeface="宋体" panose="02010600030101010101" pitchFamily="2" charset="-122"/>
                        </a:rPr>
                        <a:t>，</a:t>
                      </a:r>
                      <a:r>
                        <a:rPr lang="en-US" altLang="zh-CN" sz="1200" dirty="0">
                          <a:solidFill>
                            <a:schemeClr val="tx1">
                              <a:lumMod val="50000"/>
                            </a:schemeClr>
                          </a:solidFill>
                          <a:latin typeface="+mj-lt"/>
                          <a:ea typeface="宋体" panose="02010600030101010101" pitchFamily="2" charset="-122"/>
                        </a:rPr>
                        <a:t>40G</a:t>
                      </a:r>
                    </a:p>
                    <a:p>
                      <a:pPr marL="0" marR="0" lvl="0" indent="0" algn="l" defTabSz="685777" rtl="0" eaLnBrk="1" fontAlgn="auto" latinLnBrk="0" hangingPunct="1">
                        <a:lnSpc>
                          <a:spcPct val="120000"/>
                        </a:lnSpc>
                        <a:spcBef>
                          <a:spcPts val="0"/>
                        </a:spcBef>
                        <a:spcAft>
                          <a:spcPts val="0"/>
                        </a:spcAft>
                        <a:buClrTx/>
                        <a:buSzTx/>
                        <a:buFontTx/>
                        <a:buNone/>
                        <a:tabLst/>
                        <a:defRPr/>
                      </a:pPr>
                      <a:r>
                        <a:rPr lang="zh-CN" altLang="en-US" sz="1200" dirty="0">
                          <a:solidFill>
                            <a:schemeClr val="tx1">
                              <a:lumMod val="50000"/>
                            </a:schemeClr>
                          </a:solidFill>
                          <a:latin typeface="+mj-lt"/>
                          <a:ea typeface="宋体" panose="02010600030101010101" pitchFamily="2" charset="-122"/>
                        </a:rPr>
                        <a:t>支持</a:t>
                      </a:r>
                      <a:r>
                        <a:rPr lang="en-US" altLang="zh-CN" sz="1200" dirty="0">
                          <a:solidFill>
                            <a:schemeClr val="tx1">
                              <a:lumMod val="50000"/>
                            </a:schemeClr>
                          </a:solidFill>
                          <a:latin typeface="+mj-lt"/>
                          <a:ea typeface="宋体" panose="02010600030101010101" pitchFamily="2" charset="-122"/>
                        </a:rPr>
                        <a:t>IP</a:t>
                      </a:r>
                      <a:r>
                        <a:rPr lang="zh-CN" altLang="en-US" sz="1200" dirty="0">
                          <a:solidFill>
                            <a:schemeClr val="tx1">
                              <a:lumMod val="50000"/>
                            </a:schemeClr>
                          </a:solidFill>
                          <a:latin typeface="+mj-lt"/>
                          <a:ea typeface="宋体" panose="02010600030101010101" pitchFamily="2" charset="-122"/>
                        </a:rPr>
                        <a:t>、</a:t>
                      </a:r>
                      <a:r>
                        <a:rPr lang="en-US" altLang="zh-CN" sz="1200" dirty="0" err="1">
                          <a:solidFill>
                            <a:schemeClr val="tx1">
                              <a:lumMod val="50000"/>
                            </a:schemeClr>
                          </a:solidFill>
                          <a:latin typeface="+mj-lt"/>
                          <a:ea typeface="宋体" panose="02010600030101010101" pitchFamily="2" charset="-122"/>
                        </a:rPr>
                        <a:t>FCoE</a:t>
                      </a:r>
                      <a:r>
                        <a:rPr lang="zh-CN" altLang="en-US" sz="1200" dirty="0">
                          <a:solidFill>
                            <a:schemeClr val="tx1">
                              <a:lumMod val="50000"/>
                            </a:schemeClr>
                          </a:solidFill>
                          <a:latin typeface="+mj-lt"/>
                          <a:ea typeface="宋体" panose="02010600030101010101" pitchFamily="2" charset="-122"/>
                        </a:rPr>
                        <a:t>、</a:t>
                      </a:r>
                      <a:r>
                        <a:rPr lang="en-US" altLang="zh-CN" sz="1200" dirty="0">
                          <a:solidFill>
                            <a:schemeClr val="tx1">
                              <a:lumMod val="50000"/>
                            </a:schemeClr>
                          </a:solidFill>
                          <a:latin typeface="+mj-lt"/>
                          <a:ea typeface="宋体" panose="02010600030101010101" pitchFamily="2" charset="-122"/>
                        </a:rPr>
                        <a:t>SAN</a:t>
                      </a:r>
                    </a:p>
                    <a:p>
                      <a:pPr marL="0" marR="0" lvl="0" indent="0" algn="l" defTabSz="685777" rtl="0" eaLnBrk="1" fontAlgn="auto" latinLnBrk="0" hangingPunct="1">
                        <a:lnSpc>
                          <a:spcPct val="120000"/>
                        </a:lnSpc>
                        <a:spcBef>
                          <a:spcPts val="0"/>
                        </a:spcBef>
                        <a:spcAft>
                          <a:spcPts val="0"/>
                        </a:spcAft>
                        <a:buClrTx/>
                        <a:buSzTx/>
                        <a:buFontTx/>
                        <a:buNone/>
                        <a:tabLst/>
                        <a:defRPr/>
                      </a:pPr>
                      <a:r>
                        <a:rPr lang="en-US" altLang="zh-CN" sz="1200" dirty="0">
                          <a:solidFill>
                            <a:schemeClr val="tx1">
                              <a:lumMod val="50000"/>
                            </a:schemeClr>
                          </a:solidFill>
                          <a:latin typeface="+mj-lt"/>
                          <a:ea typeface="宋体" panose="02010600030101010101" pitchFamily="2" charset="-122"/>
                        </a:rPr>
                        <a:t>3.2</a:t>
                      </a:r>
                      <a:r>
                        <a:rPr lang="zh-CN" altLang="en-US" sz="1200" dirty="0">
                          <a:solidFill>
                            <a:schemeClr val="tx1">
                              <a:lumMod val="50000"/>
                            </a:schemeClr>
                          </a:solidFill>
                          <a:latin typeface="+mj-lt"/>
                          <a:ea typeface="宋体" panose="02010600030101010101" pitchFamily="2" charset="-122"/>
                        </a:rPr>
                        <a:t>微秒延迟，</a:t>
                      </a:r>
                      <a:r>
                        <a:rPr lang="en-US" altLang="zh-CN" sz="1200" dirty="0">
                          <a:solidFill>
                            <a:schemeClr val="tx1">
                              <a:lumMod val="50000"/>
                            </a:schemeClr>
                          </a:solidFill>
                          <a:latin typeface="+mj-lt"/>
                          <a:ea typeface="宋体" panose="02010600030101010101" pitchFamily="2" charset="-122"/>
                        </a:rPr>
                        <a:t>2.43Tbps</a:t>
                      </a:r>
                      <a:r>
                        <a:rPr lang="zh-CN" altLang="en-US" sz="1200" dirty="0">
                          <a:solidFill>
                            <a:schemeClr val="tx1">
                              <a:lumMod val="50000"/>
                            </a:schemeClr>
                          </a:solidFill>
                          <a:latin typeface="+mj-lt"/>
                          <a:ea typeface="宋体" panose="02010600030101010101" pitchFamily="2" charset="-122"/>
                        </a:rPr>
                        <a:t>带宽</a:t>
                      </a:r>
                      <a:endParaRPr lang="en-US" altLang="zh-CN" sz="1200" dirty="0">
                        <a:solidFill>
                          <a:schemeClr val="tx1">
                            <a:lumMod val="50000"/>
                          </a:schemeClr>
                        </a:solidFill>
                        <a:latin typeface="+mj-lt"/>
                        <a:ea typeface="宋体" panose="02010600030101010101" pitchFamily="2" charset="-122"/>
                      </a:endParaRPr>
                    </a:p>
                  </a:txBody>
                  <a:tcPr marL="121888" marR="121888" marT="60944" marB="60944" anchor="ctr"/>
                </a:tc>
                <a:extLst>
                  <a:ext uri="{0D108BD9-81ED-4DB2-BD59-A6C34878D82A}">
                    <a16:rowId xmlns:a16="http://schemas.microsoft.com/office/drawing/2014/main" val="10001"/>
                  </a:ext>
                </a:extLst>
              </a:tr>
              <a:tr h="541006">
                <a:tc rowSpan="4">
                  <a:txBody>
                    <a:bodyPr/>
                    <a:lstStyle/>
                    <a:p>
                      <a:pPr algn="ctr">
                        <a:lnSpc>
                          <a:spcPct val="120000"/>
                        </a:lnSpc>
                      </a:pPr>
                      <a:r>
                        <a:rPr lang="en-US" altLang="zh-CN" sz="1200" dirty="0">
                          <a:solidFill>
                            <a:schemeClr val="tx1">
                              <a:lumMod val="50000"/>
                            </a:schemeClr>
                          </a:solidFill>
                          <a:latin typeface="+mj-lt"/>
                          <a:ea typeface="宋体" panose="02010600030101010101" pitchFamily="2" charset="-122"/>
                        </a:rPr>
                        <a:t>UCS</a:t>
                      </a:r>
                    </a:p>
                    <a:p>
                      <a:pPr algn="ctr">
                        <a:lnSpc>
                          <a:spcPct val="120000"/>
                        </a:lnSpc>
                      </a:pPr>
                      <a:r>
                        <a:rPr lang="zh-CN" altLang="en-US" sz="1200" dirty="0">
                          <a:solidFill>
                            <a:schemeClr val="tx1">
                              <a:lumMod val="50000"/>
                            </a:schemeClr>
                          </a:solidFill>
                          <a:latin typeface="+mj-lt"/>
                          <a:ea typeface="宋体" panose="02010600030101010101" pitchFamily="2" charset="-122"/>
                        </a:rPr>
                        <a:t>超融合服务器</a:t>
                      </a:r>
                      <a:endParaRPr lang="en-US" sz="1200" dirty="0">
                        <a:solidFill>
                          <a:schemeClr val="tx1">
                            <a:lumMod val="50000"/>
                          </a:schemeClr>
                        </a:solidFill>
                        <a:latin typeface="+mj-lt"/>
                        <a:ea typeface="宋体" panose="02010600030101010101" pitchFamily="2" charset="-122"/>
                      </a:endParaRPr>
                    </a:p>
                  </a:txBody>
                  <a:tcPr marL="121888" marR="121888" marT="60944" marB="60944" anchor="ctr"/>
                </a:tc>
                <a:tc rowSpan="4">
                  <a:txBody>
                    <a:bodyPr/>
                    <a:lstStyle/>
                    <a:p>
                      <a:pPr algn="ctr">
                        <a:lnSpc>
                          <a:spcPct val="120000"/>
                        </a:lnSpc>
                      </a:pPr>
                      <a:r>
                        <a:rPr lang="en-US" altLang="zh-CN" sz="1200" dirty="0">
                          <a:solidFill>
                            <a:schemeClr val="tx1">
                              <a:lumMod val="50000"/>
                            </a:schemeClr>
                          </a:solidFill>
                          <a:latin typeface="+mj-lt"/>
                          <a:ea typeface="宋体" panose="02010600030101010101" pitchFamily="2" charset="-122"/>
                        </a:rPr>
                        <a:t>3~64</a:t>
                      </a:r>
                      <a:endParaRPr lang="en-US"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a:lnSpc>
                          <a:spcPct val="120000"/>
                        </a:lnSpc>
                      </a:pPr>
                      <a:r>
                        <a:rPr lang="en-US" altLang="zh-CN" sz="1200" dirty="0">
                          <a:solidFill>
                            <a:schemeClr val="tx1">
                              <a:lumMod val="50000"/>
                            </a:schemeClr>
                          </a:solidFill>
                          <a:latin typeface="+mj-lt"/>
                          <a:ea typeface="宋体" panose="02010600030101010101" pitchFamily="2" charset="-122"/>
                        </a:rPr>
                        <a:t>2U</a:t>
                      </a:r>
                      <a:r>
                        <a:rPr lang="zh-CN" altLang="en-US" sz="1200" dirty="0">
                          <a:solidFill>
                            <a:schemeClr val="tx1">
                              <a:lumMod val="50000"/>
                            </a:schemeClr>
                          </a:solidFill>
                          <a:latin typeface="+mj-lt"/>
                          <a:ea typeface="宋体" panose="02010600030101010101" pitchFamily="2" charset="-122"/>
                        </a:rPr>
                        <a:t>机架服务器</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en-US" altLang="zh-CN" sz="1200" dirty="0">
                          <a:solidFill>
                            <a:schemeClr val="tx1">
                              <a:lumMod val="50000"/>
                            </a:schemeClr>
                          </a:solidFill>
                          <a:latin typeface="+mj-lt"/>
                          <a:ea typeface="宋体" panose="02010600030101010101" pitchFamily="2" charset="-122"/>
                        </a:rPr>
                        <a:t>2</a:t>
                      </a:r>
                      <a:r>
                        <a:rPr lang="zh-CN" altLang="en-US" sz="1200" dirty="0">
                          <a:solidFill>
                            <a:schemeClr val="tx1">
                              <a:lumMod val="50000"/>
                            </a:schemeClr>
                          </a:solidFill>
                          <a:latin typeface="+mj-lt"/>
                          <a:ea typeface="宋体" panose="02010600030101010101" pitchFamily="2" charset="-122"/>
                        </a:rPr>
                        <a:t>颗</a:t>
                      </a:r>
                      <a:r>
                        <a:rPr lang="en-US" altLang="zh-CN" sz="1200" dirty="0">
                          <a:solidFill>
                            <a:schemeClr val="tx1">
                              <a:lumMod val="50000"/>
                            </a:schemeClr>
                          </a:solidFill>
                          <a:latin typeface="+mj-lt"/>
                          <a:ea typeface="宋体" panose="02010600030101010101" pitchFamily="2" charset="-122"/>
                        </a:rPr>
                        <a:t>CPU</a:t>
                      </a:r>
                      <a:r>
                        <a:rPr lang="zh-CN" altLang="en-US" sz="1200" dirty="0">
                          <a:solidFill>
                            <a:schemeClr val="tx1">
                              <a:lumMod val="50000"/>
                            </a:schemeClr>
                          </a:solidFill>
                          <a:latin typeface="+mj-lt"/>
                          <a:ea typeface="宋体" panose="02010600030101010101" pitchFamily="2" charset="-122"/>
                        </a:rPr>
                        <a:t>，</a:t>
                      </a:r>
                      <a:r>
                        <a:rPr lang="en-US" altLang="zh-CN" sz="1200" dirty="0">
                          <a:solidFill>
                            <a:schemeClr val="tx1">
                              <a:lumMod val="50000"/>
                            </a:schemeClr>
                          </a:solidFill>
                          <a:latin typeface="+mj-lt"/>
                          <a:ea typeface="宋体" panose="02010600030101010101" pitchFamily="2" charset="-122"/>
                        </a:rPr>
                        <a:t>24</a:t>
                      </a:r>
                      <a:r>
                        <a:rPr lang="zh-CN" altLang="en-US" sz="1200" dirty="0">
                          <a:solidFill>
                            <a:schemeClr val="tx1">
                              <a:lumMod val="50000"/>
                            </a:schemeClr>
                          </a:solidFill>
                          <a:latin typeface="+mj-lt"/>
                          <a:ea typeface="宋体" panose="02010600030101010101" pitchFamily="2" charset="-122"/>
                        </a:rPr>
                        <a:t>条内存，</a:t>
                      </a:r>
                      <a:r>
                        <a:rPr lang="en-US" altLang="zh-CN" sz="1200" dirty="0">
                          <a:solidFill>
                            <a:schemeClr val="tx1">
                              <a:lumMod val="50000"/>
                            </a:schemeClr>
                          </a:solidFill>
                          <a:latin typeface="+mj-lt"/>
                          <a:ea typeface="宋体" panose="02010600030101010101" pitchFamily="2" charset="-122"/>
                        </a:rPr>
                        <a:t>26</a:t>
                      </a:r>
                      <a:r>
                        <a:rPr lang="zh-CN" altLang="en-US" sz="1200" dirty="0">
                          <a:solidFill>
                            <a:schemeClr val="tx1">
                              <a:lumMod val="50000"/>
                            </a:schemeClr>
                          </a:solidFill>
                          <a:latin typeface="+mj-lt"/>
                          <a:ea typeface="宋体" panose="02010600030101010101" pitchFamily="2" charset="-122"/>
                        </a:rPr>
                        <a:t>个硬盘槽</a:t>
                      </a:r>
                      <a:endParaRPr lang="en-US" altLang="zh-CN"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a:lnSpc>
                          <a:spcPct val="120000"/>
                        </a:lnSpc>
                      </a:pPr>
                      <a:r>
                        <a:rPr lang="en-US" altLang="zh-CN" sz="1200" dirty="0">
                          <a:solidFill>
                            <a:schemeClr val="tx1">
                              <a:lumMod val="50000"/>
                            </a:schemeClr>
                          </a:solidFill>
                          <a:latin typeface="+mj-lt"/>
                          <a:ea typeface="宋体" panose="02010600030101010101" pitchFamily="2" charset="-122"/>
                        </a:rPr>
                        <a:t>2U</a:t>
                      </a:r>
                      <a:r>
                        <a:rPr lang="zh-CN" altLang="en-US" sz="1200" dirty="0">
                          <a:solidFill>
                            <a:schemeClr val="tx1">
                              <a:lumMod val="50000"/>
                            </a:schemeClr>
                          </a:solidFill>
                          <a:latin typeface="+mj-lt"/>
                          <a:ea typeface="宋体" panose="02010600030101010101" pitchFamily="2" charset="-122"/>
                        </a:rPr>
                        <a:t>机架服务器</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en-US" altLang="zh-CN" sz="1200" dirty="0">
                          <a:solidFill>
                            <a:schemeClr val="tx1">
                              <a:lumMod val="50000"/>
                            </a:schemeClr>
                          </a:solidFill>
                          <a:latin typeface="+mj-lt"/>
                          <a:ea typeface="宋体" panose="02010600030101010101" pitchFamily="2" charset="-122"/>
                        </a:rPr>
                        <a:t>2</a:t>
                      </a:r>
                      <a:r>
                        <a:rPr lang="zh-CN" altLang="en-US" sz="1200" dirty="0">
                          <a:solidFill>
                            <a:schemeClr val="tx1">
                              <a:lumMod val="50000"/>
                            </a:schemeClr>
                          </a:solidFill>
                          <a:latin typeface="+mj-lt"/>
                          <a:ea typeface="宋体" panose="02010600030101010101" pitchFamily="2" charset="-122"/>
                        </a:rPr>
                        <a:t>颗</a:t>
                      </a:r>
                      <a:r>
                        <a:rPr lang="en-US" altLang="zh-CN" sz="1200" dirty="0">
                          <a:solidFill>
                            <a:schemeClr val="tx1">
                              <a:lumMod val="50000"/>
                            </a:schemeClr>
                          </a:solidFill>
                          <a:latin typeface="+mj-lt"/>
                          <a:ea typeface="宋体" panose="02010600030101010101" pitchFamily="2" charset="-122"/>
                        </a:rPr>
                        <a:t>CPU</a:t>
                      </a:r>
                      <a:r>
                        <a:rPr lang="zh-CN" altLang="en-US" sz="1200" dirty="0">
                          <a:solidFill>
                            <a:schemeClr val="tx1">
                              <a:lumMod val="50000"/>
                            </a:schemeClr>
                          </a:solidFill>
                          <a:latin typeface="+mj-lt"/>
                          <a:ea typeface="宋体" panose="02010600030101010101" pitchFamily="2" charset="-122"/>
                        </a:rPr>
                        <a:t>，</a:t>
                      </a:r>
                      <a:r>
                        <a:rPr lang="en-US" altLang="zh-CN" sz="1200" dirty="0">
                          <a:solidFill>
                            <a:schemeClr val="tx1">
                              <a:lumMod val="50000"/>
                            </a:schemeClr>
                          </a:solidFill>
                          <a:latin typeface="+mj-lt"/>
                          <a:ea typeface="宋体" panose="02010600030101010101" pitchFamily="2" charset="-122"/>
                        </a:rPr>
                        <a:t>24</a:t>
                      </a:r>
                      <a:r>
                        <a:rPr lang="zh-CN" altLang="en-US" sz="1200" dirty="0">
                          <a:solidFill>
                            <a:schemeClr val="tx1">
                              <a:lumMod val="50000"/>
                            </a:schemeClr>
                          </a:solidFill>
                          <a:latin typeface="+mj-lt"/>
                          <a:ea typeface="宋体" panose="02010600030101010101" pitchFamily="2" charset="-122"/>
                        </a:rPr>
                        <a:t>条内存，</a:t>
                      </a:r>
                      <a:r>
                        <a:rPr lang="en-US" altLang="zh-CN" sz="1200" dirty="0">
                          <a:solidFill>
                            <a:schemeClr val="tx1">
                              <a:lumMod val="50000"/>
                            </a:schemeClr>
                          </a:solidFill>
                          <a:latin typeface="+mj-lt"/>
                          <a:ea typeface="宋体" panose="02010600030101010101" pitchFamily="2" charset="-122"/>
                        </a:rPr>
                        <a:t>26</a:t>
                      </a:r>
                      <a:r>
                        <a:rPr lang="zh-CN" altLang="en-US" sz="1200" dirty="0">
                          <a:solidFill>
                            <a:schemeClr val="tx1">
                              <a:lumMod val="50000"/>
                            </a:schemeClr>
                          </a:solidFill>
                          <a:latin typeface="+mj-lt"/>
                          <a:ea typeface="宋体" panose="02010600030101010101" pitchFamily="2" charset="-122"/>
                        </a:rPr>
                        <a:t>个硬盘槽</a:t>
                      </a:r>
                      <a:endParaRPr lang="en-US" altLang="zh-CN" sz="1200" dirty="0">
                        <a:solidFill>
                          <a:schemeClr val="tx1">
                            <a:lumMod val="50000"/>
                          </a:schemeClr>
                        </a:solidFill>
                        <a:latin typeface="+mj-lt"/>
                        <a:ea typeface="宋体" panose="02010600030101010101" pitchFamily="2" charset="-122"/>
                      </a:endParaRPr>
                    </a:p>
                  </a:txBody>
                  <a:tcPr marL="121888" marR="121888" marT="60944" marB="60944" anchor="ctr"/>
                </a:tc>
                <a:extLst>
                  <a:ext uri="{0D108BD9-81ED-4DB2-BD59-A6C34878D82A}">
                    <a16:rowId xmlns:a16="http://schemas.microsoft.com/office/drawing/2014/main" val="10002"/>
                  </a:ext>
                </a:extLst>
              </a:tr>
              <a:tr h="541006">
                <a:tc vMerge="1">
                  <a:txBody>
                    <a:bodyPr/>
                    <a:lstStyle/>
                    <a:p>
                      <a:endParaRPr lang="en-US" sz="1050" dirty="0">
                        <a:solidFill>
                          <a:schemeClr val="tx1">
                            <a:lumMod val="50000"/>
                          </a:schemeClr>
                        </a:solidFill>
                      </a:endParaRPr>
                    </a:p>
                  </a:txBody>
                  <a:tcPr/>
                </a:tc>
                <a:tc vMerge="1">
                  <a:txBody>
                    <a:bodyPr/>
                    <a:lstStyle/>
                    <a:p>
                      <a:endParaRPr lang="en-US" sz="1050" dirty="0">
                        <a:solidFill>
                          <a:schemeClr val="tx1">
                            <a:lumMod val="50000"/>
                          </a:schemeClr>
                        </a:solidFill>
                      </a:endParaRPr>
                    </a:p>
                  </a:txBody>
                  <a:tcPr/>
                </a:tc>
                <a:tc>
                  <a:txBody>
                    <a:bodyPr/>
                    <a:lstStyle/>
                    <a:p>
                      <a:pPr marL="0" marR="0" lvl="0" indent="0" algn="l" defTabSz="685777" rtl="0" eaLnBrk="1" fontAlgn="auto" latinLnBrk="0" hangingPunct="1">
                        <a:lnSpc>
                          <a:spcPct val="120000"/>
                        </a:lnSpc>
                        <a:spcBef>
                          <a:spcPts val="0"/>
                        </a:spcBef>
                        <a:spcAft>
                          <a:spcPts val="0"/>
                        </a:spcAft>
                        <a:buClrTx/>
                        <a:buSzTx/>
                        <a:buFontTx/>
                        <a:buNone/>
                        <a:tabLst/>
                        <a:defRPr/>
                      </a:pPr>
                      <a:r>
                        <a:rPr lang="en-US" altLang="zh-CN" sz="1200" b="1" dirty="0">
                          <a:solidFill>
                            <a:schemeClr val="tx2"/>
                          </a:solidFill>
                          <a:latin typeface="+mj-lt"/>
                          <a:ea typeface="宋体" panose="02010600030101010101" pitchFamily="2" charset="-122"/>
                        </a:rPr>
                        <a:t>CPU</a:t>
                      </a:r>
                      <a:r>
                        <a:rPr lang="zh-CN" altLang="en-US" sz="1200" b="1" dirty="0">
                          <a:solidFill>
                            <a:schemeClr val="tx2"/>
                          </a:solidFill>
                          <a:latin typeface="+mj-lt"/>
                          <a:ea typeface="宋体" panose="02010600030101010101" pitchFamily="2" charset="-122"/>
                        </a:rPr>
                        <a:t>：</a:t>
                      </a:r>
                      <a:r>
                        <a:rPr lang="en-US" altLang="zh-CN" sz="1200" b="1" dirty="0">
                          <a:solidFill>
                            <a:schemeClr val="tx2"/>
                          </a:solidFill>
                          <a:latin typeface="+mj-lt"/>
                          <a:ea typeface="宋体" panose="02010600030101010101" pitchFamily="2" charset="-122"/>
                        </a:rPr>
                        <a:t>Intel</a:t>
                      </a:r>
                      <a:r>
                        <a:rPr lang="zh-CN" altLang="en-US" sz="1200" b="1" baseline="0" dirty="0">
                          <a:solidFill>
                            <a:schemeClr val="tx2"/>
                          </a:solidFill>
                          <a:latin typeface="+mj-lt"/>
                          <a:ea typeface="宋体" panose="02010600030101010101" pitchFamily="2" charset="-122"/>
                        </a:rPr>
                        <a:t> </a:t>
                      </a:r>
                      <a:r>
                        <a:rPr lang="en-US" altLang="zh-CN" sz="1200" b="1" baseline="0" dirty="0">
                          <a:solidFill>
                            <a:schemeClr val="tx2"/>
                          </a:solidFill>
                          <a:latin typeface="+mj-lt"/>
                          <a:ea typeface="宋体" panose="02010600030101010101" pitchFamily="2" charset="-122"/>
                        </a:rPr>
                        <a:t>Scalable </a:t>
                      </a:r>
                      <a:r>
                        <a:rPr lang="en-US" altLang="zh-CN" sz="1200" b="1" dirty="0">
                          <a:solidFill>
                            <a:schemeClr val="tx2"/>
                          </a:solidFill>
                          <a:latin typeface="+mj-lt"/>
                          <a:ea typeface="宋体" panose="02010600030101010101" pitchFamily="2" charset="-122"/>
                        </a:rPr>
                        <a:t>CPU</a:t>
                      </a:r>
                    </a:p>
                    <a:p>
                      <a:pPr marL="0" marR="0" lvl="0" indent="0" algn="l" defTabSz="685777" rtl="0" eaLnBrk="1" fontAlgn="auto" latinLnBrk="0" hangingPunct="1">
                        <a:lnSpc>
                          <a:spcPct val="120000"/>
                        </a:lnSpc>
                        <a:spcBef>
                          <a:spcPts val="0"/>
                        </a:spcBef>
                        <a:spcAft>
                          <a:spcPts val="0"/>
                        </a:spcAft>
                        <a:buClrTx/>
                        <a:buSzTx/>
                        <a:buFontTx/>
                        <a:buNone/>
                        <a:tabLst/>
                        <a:defRPr/>
                      </a:pPr>
                      <a:r>
                        <a:rPr lang="zh-CN" altLang="en-US" sz="1200" b="1" dirty="0">
                          <a:solidFill>
                            <a:schemeClr val="tx2"/>
                          </a:solidFill>
                          <a:latin typeface="+mj-lt"/>
                          <a:ea typeface="宋体" panose="02010600030101010101" pitchFamily="2" charset="-122"/>
                        </a:rPr>
                        <a:t>内存：</a:t>
                      </a:r>
                      <a:r>
                        <a:rPr lang="en-US" altLang="zh-CN" sz="1200" b="1" dirty="0">
                          <a:solidFill>
                            <a:schemeClr val="tx2"/>
                          </a:solidFill>
                          <a:latin typeface="+mj-lt"/>
                          <a:ea typeface="宋体" panose="02010600030101010101" pitchFamily="2" charset="-122"/>
                        </a:rPr>
                        <a:t>128GB-3TB</a:t>
                      </a:r>
                      <a:r>
                        <a:rPr lang="zh-CN" altLang="en-US" sz="1200" b="1" dirty="0">
                          <a:solidFill>
                            <a:schemeClr val="tx2"/>
                          </a:solidFill>
                          <a:latin typeface="+mj-lt"/>
                          <a:ea typeface="宋体" panose="02010600030101010101" pitchFamily="2" charset="-122"/>
                        </a:rPr>
                        <a:t>（</a:t>
                      </a:r>
                      <a:r>
                        <a:rPr lang="en-US" altLang="zh-CN" sz="1200" b="1" dirty="0">
                          <a:solidFill>
                            <a:schemeClr val="tx2"/>
                          </a:solidFill>
                          <a:latin typeface="+mj-lt"/>
                          <a:ea typeface="宋体" panose="02010600030101010101" pitchFamily="2" charset="-122"/>
                        </a:rPr>
                        <a:t>DDR</a:t>
                      </a:r>
                      <a:r>
                        <a:rPr lang="en-US" altLang="zh-CN" sz="1200" b="1" baseline="0" dirty="0">
                          <a:solidFill>
                            <a:schemeClr val="tx2"/>
                          </a:solidFill>
                          <a:latin typeface="+mj-lt"/>
                          <a:ea typeface="宋体" panose="02010600030101010101" pitchFamily="2" charset="-122"/>
                        </a:rPr>
                        <a:t>-2666</a:t>
                      </a:r>
                      <a:r>
                        <a:rPr lang="zh-CN" altLang="en-US" sz="1200" b="1" baseline="0" dirty="0">
                          <a:solidFill>
                            <a:schemeClr val="tx2"/>
                          </a:solidFill>
                          <a:latin typeface="+mj-lt"/>
                          <a:ea typeface="宋体" panose="02010600030101010101" pitchFamily="2" charset="-122"/>
                        </a:rPr>
                        <a:t>）</a:t>
                      </a:r>
                      <a:endParaRPr lang="en-US" sz="1200" b="1" dirty="0">
                        <a:solidFill>
                          <a:schemeClr val="tx2"/>
                        </a:solidFill>
                        <a:latin typeface="+mj-lt"/>
                        <a:ea typeface="宋体" panose="02010600030101010101" pitchFamily="2" charset="-122"/>
                      </a:endParaRPr>
                    </a:p>
                  </a:txBody>
                  <a:tcPr marL="121888" marR="121888" marT="60944" marB="60944" anchor="ctr"/>
                </a:tc>
                <a:tc>
                  <a:txBody>
                    <a:bodyPr/>
                    <a:lstStyle/>
                    <a:p>
                      <a:pPr marL="0" marR="0" lvl="0" indent="0" algn="l" defTabSz="685777" rtl="0" eaLnBrk="1" fontAlgn="auto" latinLnBrk="0" hangingPunct="1">
                        <a:lnSpc>
                          <a:spcPct val="120000"/>
                        </a:lnSpc>
                        <a:spcBef>
                          <a:spcPts val="0"/>
                        </a:spcBef>
                        <a:spcAft>
                          <a:spcPts val="0"/>
                        </a:spcAft>
                        <a:buClrTx/>
                        <a:buSzTx/>
                        <a:buFontTx/>
                        <a:buNone/>
                        <a:tabLst/>
                        <a:defRPr/>
                      </a:pPr>
                      <a:r>
                        <a:rPr lang="en-US" altLang="zh-CN" sz="1200" b="1" dirty="0">
                          <a:solidFill>
                            <a:schemeClr val="tx2"/>
                          </a:solidFill>
                          <a:latin typeface="+mj-lt"/>
                          <a:ea typeface="宋体" panose="02010600030101010101" pitchFamily="2" charset="-122"/>
                        </a:rPr>
                        <a:t>CPU</a:t>
                      </a:r>
                      <a:r>
                        <a:rPr lang="zh-CN" altLang="en-US" sz="1200" b="1" dirty="0">
                          <a:solidFill>
                            <a:schemeClr val="tx2"/>
                          </a:solidFill>
                          <a:latin typeface="+mj-lt"/>
                          <a:ea typeface="宋体" panose="02010600030101010101" pitchFamily="2" charset="-122"/>
                        </a:rPr>
                        <a:t>：</a:t>
                      </a:r>
                      <a:r>
                        <a:rPr lang="en-US" altLang="zh-CN" sz="1200" b="1" kern="1200" dirty="0">
                          <a:solidFill>
                            <a:schemeClr val="tx2"/>
                          </a:solidFill>
                          <a:latin typeface="+mn-lt"/>
                          <a:ea typeface="宋体" panose="02010600030101010101" pitchFamily="2" charset="-122"/>
                          <a:cs typeface="+mn-cs"/>
                        </a:rPr>
                        <a:t>Intel</a:t>
                      </a:r>
                      <a:r>
                        <a:rPr lang="zh-CN" altLang="en-US" sz="1200" b="1" kern="1200" baseline="0" dirty="0">
                          <a:solidFill>
                            <a:schemeClr val="tx2"/>
                          </a:solidFill>
                          <a:latin typeface="+mn-lt"/>
                          <a:ea typeface="宋体" panose="02010600030101010101" pitchFamily="2" charset="-122"/>
                          <a:cs typeface="+mn-cs"/>
                        </a:rPr>
                        <a:t> </a:t>
                      </a:r>
                      <a:r>
                        <a:rPr lang="en-US" altLang="zh-CN" sz="1200" b="1" kern="1200" baseline="0" dirty="0">
                          <a:solidFill>
                            <a:schemeClr val="tx2"/>
                          </a:solidFill>
                          <a:latin typeface="+mn-lt"/>
                          <a:ea typeface="宋体" panose="02010600030101010101" pitchFamily="2" charset="-122"/>
                          <a:cs typeface="+mn-cs"/>
                        </a:rPr>
                        <a:t>Scalable </a:t>
                      </a:r>
                      <a:r>
                        <a:rPr lang="en-US" altLang="zh-CN" sz="1200" b="1" kern="1200" dirty="0">
                          <a:solidFill>
                            <a:schemeClr val="tx2"/>
                          </a:solidFill>
                          <a:latin typeface="+mn-lt"/>
                          <a:ea typeface="宋体" panose="02010600030101010101" pitchFamily="2" charset="-122"/>
                          <a:cs typeface="+mn-cs"/>
                        </a:rPr>
                        <a:t>CPU</a:t>
                      </a:r>
                      <a:endParaRPr lang="en-US" altLang="zh-CN" sz="1200" b="1" dirty="0">
                        <a:solidFill>
                          <a:schemeClr val="tx2"/>
                        </a:solidFill>
                        <a:latin typeface="+mj-lt"/>
                        <a:ea typeface="宋体" panose="02010600030101010101" pitchFamily="2" charset="-122"/>
                      </a:endParaRPr>
                    </a:p>
                    <a:p>
                      <a:pPr marL="0" marR="0" lvl="0" indent="0" algn="l" defTabSz="685777" rtl="0" eaLnBrk="1" fontAlgn="auto" latinLnBrk="0" hangingPunct="1">
                        <a:lnSpc>
                          <a:spcPct val="120000"/>
                        </a:lnSpc>
                        <a:spcBef>
                          <a:spcPts val="0"/>
                        </a:spcBef>
                        <a:spcAft>
                          <a:spcPts val="0"/>
                        </a:spcAft>
                        <a:buClrTx/>
                        <a:buSzTx/>
                        <a:buFontTx/>
                        <a:buNone/>
                        <a:tabLst/>
                        <a:defRPr/>
                      </a:pPr>
                      <a:r>
                        <a:rPr lang="zh-CN" altLang="en-US" sz="1200" b="1" dirty="0">
                          <a:solidFill>
                            <a:schemeClr val="tx2"/>
                          </a:solidFill>
                          <a:latin typeface="+mj-lt"/>
                          <a:ea typeface="宋体" panose="02010600030101010101" pitchFamily="2" charset="-122"/>
                        </a:rPr>
                        <a:t>内存：</a:t>
                      </a:r>
                      <a:r>
                        <a:rPr lang="en-US" altLang="zh-CN" sz="1200" b="1" dirty="0">
                          <a:solidFill>
                            <a:schemeClr val="tx2"/>
                          </a:solidFill>
                          <a:latin typeface="+mj-lt"/>
                          <a:ea typeface="宋体" panose="02010600030101010101" pitchFamily="2" charset="-122"/>
                        </a:rPr>
                        <a:t>128GB-3TB</a:t>
                      </a:r>
                      <a:r>
                        <a:rPr lang="zh-CN" altLang="en-US" sz="1200" b="1" dirty="0">
                          <a:solidFill>
                            <a:schemeClr val="tx2"/>
                          </a:solidFill>
                          <a:latin typeface="+mj-lt"/>
                          <a:ea typeface="宋体" panose="02010600030101010101" pitchFamily="2" charset="-122"/>
                        </a:rPr>
                        <a:t>（</a:t>
                      </a:r>
                      <a:r>
                        <a:rPr lang="en-US" altLang="zh-CN" sz="1200" b="1" dirty="0">
                          <a:solidFill>
                            <a:schemeClr val="tx2"/>
                          </a:solidFill>
                          <a:latin typeface="+mj-lt"/>
                          <a:ea typeface="宋体" panose="02010600030101010101" pitchFamily="2" charset="-122"/>
                        </a:rPr>
                        <a:t>DDR-2666</a:t>
                      </a:r>
                      <a:r>
                        <a:rPr lang="zh-CN" altLang="en-US" sz="1200" b="1" dirty="0">
                          <a:solidFill>
                            <a:schemeClr val="tx2"/>
                          </a:solidFill>
                          <a:latin typeface="+mj-lt"/>
                          <a:ea typeface="宋体" panose="02010600030101010101" pitchFamily="2" charset="-122"/>
                        </a:rPr>
                        <a:t>）</a:t>
                      </a:r>
                      <a:endParaRPr lang="en-US" sz="1200" b="1" dirty="0">
                        <a:solidFill>
                          <a:schemeClr val="tx2"/>
                        </a:solidFill>
                        <a:latin typeface="+mj-lt"/>
                        <a:ea typeface="宋体" panose="02010600030101010101" pitchFamily="2" charset="-122"/>
                      </a:endParaRPr>
                    </a:p>
                  </a:txBody>
                  <a:tcPr marL="121888" marR="121888" marT="60944" marB="60944" anchor="ctr"/>
                </a:tc>
                <a:extLst>
                  <a:ext uri="{0D108BD9-81ED-4DB2-BD59-A6C34878D82A}">
                    <a16:rowId xmlns:a16="http://schemas.microsoft.com/office/drawing/2014/main" val="10003"/>
                  </a:ext>
                </a:extLst>
              </a:tr>
              <a:tr h="541006">
                <a:tc vMerge="1">
                  <a:txBody>
                    <a:bodyPr/>
                    <a:lstStyle/>
                    <a:p>
                      <a:endParaRPr lang="en-US" sz="1050" dirty="0">
                        <a:solidFill>
                          <a:schemeClr val="tx1">
                            <a:lumMod val="50000"/>
                          </a:schemeClr>
                        </a:solidFill>
                      </a:endParaRPr>
                    </a:p>
                  </a:txBody>
                  <a:tcPr/>
                </a:tc>
                <a:tc vMerge="1">
                  <a:txBody>
                    <a:bodyPr/>
                    <a:lstStyle/>
                    <a:p>
                      <a:endParaRPr lang="en-US" sz="1050" dirty="0">
                        <a:solidFill>
                          <a:schemeClr val="tx1">
                            <a:lumMod val="50000"/>
                          </a:schemeClr>
                        </a:solidFill>
                      </a:endParaRPr>
                    </a:p>
                  </a:txBody>
                  <a:tcPr/>
                </a:tc>
                <a:tc>
                  <a:txBody>
                    <a:bodyPr/>
                    <a:lstStyle/>
                    <a:p>
                      <a:pPr>
                        <a:lnSpc>
                          <a:spcPct val="120000"/>
                        </a:lnSpc>
                      </a:pPr>
                      <a:r>
                        <a:rPr lang="en-US" altLang="zh-CN" sz="1200" dirty="0">
                          <a:solidFill>
                            <a:schemeClr val="tx1">
                              <a:lumMod val="50000"/>
                            </a:schemeClr>
                          </a:solidFill>
                          <a:latin typeface="+mj-lt"/>
                          <a:ea typeface="宋体" panose="02010600030101010101" pitchFamily="2" charset="-122"/>
                        </a:rPr>
                        <a:t>SSD</a:t>
                      </a:r>
                      <a:r>
                        <a:rPr lang="zh-CN" altLang="en-US" sz="1200" dirty="0">
                          <a:solidFill>
                            <a:schemeClr val="tx1">
                              <a:lumMod val="50000"/>
                            </a:schemeClr>
                          </a:solidFill>
                          <a:latin typeface="+mj-lt"/>
                          <a:ea typeface="宋体" panose="02010600030101010101" pitchFamily="2" charset="-122"/>
                        </a:rPr>
                        <a:t>：</a:t>
                      </a:r>
                      <a:r>
                        <a:rPr lang="en-US" altLang="zh-CN" sz="1200" dirty="0">
                          <a:solidFill>
                            <a:schemeClr val="tx1">
                              <a:lumMod val="50000"/>
                            </a:schemeClr>
                          </a:solidFill>
                          <a:latin typeface="+mj-lt"/>
                          <a:ea typeface="宋体" panose="02010600030101010101" pitchFamily="2" charset="-122"/>
                        </a:rPr>
                        <a:t>2*240GB+1*1.6TB</a:t>
                      </a:r>
                    </a:p>
                    <a:p>
                      <a:pPr>
                        <a:lnSpc>
                          <a:spcPct val="120000"/>
                        </a:lnSpc>
                      </a:pPr>
                      <a:r>
                        <a:rPr lang="zh-CN" altLang="en-US" sz="1200" dirty="0">
                          <a:solidFill>
                            <a:schemeClr val="tx1">
                              <a:lumMod val="50000"/>
                            </a:schemeClr>
                          </a:solidFill>
                          <a:latin typeface="+mj-lt"/>
                          <a:ea typeface="宋体" panose="02010600030101010101" pitchFamily="2" charset="-122"/>
                        </a:rPr>
                        <a:t>硬盘：</a:t>
                      </a:r>
                      <a:r>
                        <a:rPr lang="en-US" altLang="zh-CN" sz="1200" dirty="0">
                          <a:solidFill>
                            <a:schemeClr val="tx1">
                              <a:lumMod val="50000"/>
                            </a:schemeClr>
                          </a:solidFill>
                          <a:latin typeface="+mj-lt"/>
                          <a:ea typeface="宋体" panose="02010600030101010101" pitchFamily="2" charset="-122"/>
                        </a:rPr>
                        <a:t>6~23</a:t>
                      </a:r>
                      <a:r>
                        <a:rPr lang="zh-CN" altLang="en-US" sz="1200" dirty="0">
                          <a:solidFill>
                            <a:schemeClr val="tx1">
                              <a:lumMod val="50000"/>
                            </a:schemeClr>
                          </a:solidFill>
                          <a:latin typeface="+mj-lt"/>
                          <a:ea typeface="宋体" panose="02010600030101010101" pitchFamily="2" charset="-122"/>
                        </a:rPr>
                        <a:t>块</a:t>
                      </a:r>
                      <a:r>
                        <a:rPr lang="en-US" altLang="zh-CN" sz="1200" baseline="0" dirty="0">
                          <a:solidFill>
                            <a:schemeClr val="tx1">
                              <a:lumMod val="50000"/>
                            </a:schemeClr>
                          </a:solidFill>
                          <a:latin typeface="+mj-lt"/>
                          <a:ea typeface="宋体" panose="02010600030101010101" pitchFamily="2" charset="-122"/>
                        </a:rPr>
                        <a:t> 10KRPM/7.2KRPM </a:t>
                      </a:r>
                      <a:r>
                        <a:rPr lang="zh-CN" altLang="en-US" sz="1200" baseline="0" dirty="0">
                          <a:solidFill>
                            <a:schemeClr val="tx1">
                              <a:lumMod val="50000"/>
                            </a:schemeClr>
                          </a:solidFill>
                          <a:latin typeface="+mj-lt"/>
                          <a:ea typeface="宋体" panose="02010600030101010101" pitchFamily="2" charset="-122"/>
                        </a:rPr>
                        <a:t>硬盘</a:t>
                      </a:r>
                      <a:endParaRPr lang="en-US" altLang="zh-CN"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a:lnSpc>
                          <a:spcPct val="120000"/>
                        </a:lnSpc>
                      </a:pPr>
                      <a:r>
                        <a:rPr lang="en-US" altLang="zh-CN" sz="1200" kern="1200" dirty="0">
                          <a:solidFill>
                            <a:schemeClr val="tx1">
                              <a:lumMod val="50000"/>
                            </a:schemeClr>
                          </a:solidFill>
                          <a:latin typeface="+mn-lt"/>
                          <a:ea typeface="宋体" panose="02010600030101010101" pitchFamily="2" charset="-122"/>
                          <a:cs typeface="+mn-cs"/>
                        </a:rPr>
                        <a:t>SSD</a:t>
                      </a:r>
                      <a:r>
                        <a:rPr lang="zh-CN" altLang="en-US" sz="1200" kern="1200" dirty="0">
                          <a:solidFill>
                            <a:schemeClr val="tx1">
                              <a:lumMod val="50000"/>
                            </a:schemeClr>
                          </a:solidFill>
                          <a:latin typeface="+mn-lt"/>
                          <a:ea typeface="宋体" panose="02010600030101010101" pitchFamily="2" charset="-122"/>
                          <a:cs typeface="+mn-cs"/>
                        </a:rPr>
                        <a:t>：</a:t>
                      </a:r>
                      <a:r>
                        <a:rPr lang="en-US" altLang="zh-CN" sz="1200" kern="1200" dirty="0">
                          <a:solidFill>
                            <a:schemeClr val="tx1">
                              <a:lumMod val="50000"/>
                            </a:schemeClr>
                          </a:solidFill>
                          <a:latin typeface="+mn-lt"/>
                          <a:ea typeface="宋体" panose="02010600030101010101" pitchFamily="2" charset="-122"/>
                          <a:cs typeface="+mn-cs"/>
                        </a:rPr>
                        <a:t>2*240GB+1*400GB</a:t>
                      </a: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硬盘：</a:t>
                      </a:r>
                      <a:r>
                        <a:rPr lang="en-US" altLang="zh-CN" sz="1200" kern="1200" dirty="0">
                          <a:solidFill>
                            <a:schemeClr val="tx1">
                              <a:lumMod val="50000"/>
                            </a:schemeClr>
                          </a:solidFill>
                          <a:latin typeface="+mn-lt"/>
                          <a:ea typeface="宋体" panose="02010600030101010101" pitchFamily="2" charset="-122"/>
                          <a:cs typeface="+mn-cs"/>
                        </a:rPr>
                        <a:t>6~23</a:t>
                      </a:r>
                      <a:r>
                        <a:rPr lang="zh-CN" altLang="en-US" sz="1200" kern="1200" dirty="0">
                          <a:solidFill>
                            <a:schemeClr val="tx1">
                              <a:lumMod val="50000"/>
                            </a:schemeClr>
                          </a:solidFill>
                          <a:latin typeface="+mn-lt"/>
                          <a:ea typeface="宋体" panose="02010600030101010101" pitchFamily="2" charset="-122"/>
                          <a:cs typeface="+mn-cs"/>
                        </a:rPr>
                        <a:t>块</a:t>
                      </a:r>
                      <a:r>
                        <a:rPr lang="en-US" altLang="zh-CN" sz="1200" kern="1200" baseline="0" dirty="0">
                          <a:solidFill>
                            <a:schemeClr val="tx1">
                              <a:lumMod val="50000"/>
                            </a:schemeClr>
                          </a:solidFill>
                          <a:latin typeface="+mn-lt"/>
                          <a:ea typeface="宋体" panose="02010600030101010101" pitchFamily="2" charset="-122"/>
                          <a:cs typeface="+mn-cs"/>
                        </a:rPr>
                        <a:t> SSD</a:t>
                      </a:r>
                      <a:endParaRPr lang="en-US" altLang="zh-CN" sz="1200" kern="1200" dirty="0">
                        <a:solidFill>
                          <a:schemeClr val="tx1">
                            <a:lumMod val="50000"/>
                          </a:schemeClr>
                        </a:solidFill>
                        <a:latin typeface="+mn-lt"/>
                        <a:ea typeface="宋体" panose="02010600030101010101" pitchFamily="2" charset="-122"/>
                        <a:cs typeface="+mn-cs"/>
                      </a:endParaRPr>
                    </a:p>
                  </a:txBody>
                  <a:tcPr marL="121888" marR="121888" marT="60944" marB="60944" anchor="ctr"/>
                </a:tc>
                <a:extLst>
                  <a:ext uri="{0D108BD9-81ED-4DB2-BD59-A6C34878D82A}">
                    <a16:rowId xmlns:a16="http://schemas.microsoft.com/office/drawing/2014/main" val="10004"/>
                  </a:ext>
                </a:extLst>
              </a:tr>
              <a:tr h="541006">
                <a:tc vMerge="1">
                  <a:txBody>
                    <a:bodyPr/>
                    <a:lstStyle/>
                    <a:p>
                      <a:endParaRPr lang="en-US" sz="1050" dirty="0">
                        <a:solidFill>
                          <a:schemeClr val="tx1">
                            <a:lumMod val="50000"/>
                          </a:schemeClr>
                        </a:solidFill>
                      </a:endParaRPr>
                    </a:p>
                  </a:txBody>
                  <a:tcPr/>
                </a:tc>
                <a:tc vMerge="1">
                  <a:txBody>
                    <a:bodyPr/>
                    <a:lstStyle/>
                    <a:p>
                      <a:endParaRPr lang="en-US" sz="1050" dirty="0">
                        <a:solidFill>
                          <a:schemeClr val="tx1">
                            <a:lumMod val="50000"/>
                          </a:schemeClr>
                        </a:solidFill>
                      </a:endParaRPr>
                    </a:p>
                  </a:txBody>
                  <a:tcPr/>
                </a:tc>
                <a:tc>
                  <a:txBody>
                    <a:bodyPr/>
                    <a:lstStyle/>
                    <a:p>
                      <a:pPr marL="0" marR="0" lvl="0" indent="0" algn="l" defTabSz="685777" rtl="0" eaLnBrk="1" fontAlgn="auto" latinLnBrk="0" hangingPunct="1">
                        <a:lnSpc>
                          <a:spcPct val="120000"/>
                        </a:lnSpc>
                        <a:spcBef>
                          <a:spcPts val="0"/>
                        </a:spcBef>
                        <a:spcAft>
                          <a:spcPts val="0"/>
                        </a:spcAft>
                        <a:buClrTx/>
                        <a:buSzTx/>
                        <a:buFontTx/>
                        <a:buNone/>
                        <a:tabLst/>
                        <a:defRPr/>
                      </a:pPr>
                      <a:r>
                        <a:rPr lang="zh-CN" altLang="en-US" sz="1200" b="1" kern="1200" dirty="0">
                          <a:solidFill>
                            <a:schemeClr val="tx2"/>
                          </a:solidFill>
                          <a:latin typeface="+mj-lt"/>
                          <a:ea typeface="宋体" panose="02010600030101010101" pitchFamily="2" charset="-122"/>
                          <a:cs typeface="+mn-cs"/>
                        </a:rPr>
                        <a:t>网口：</a:t>
                      </a:r>
                      <a:r>
                        <a:rPr lang="en-US" altLang="zh-CN" sz="1200" b="1" kern="1200" dirty="0">
                          <a:solidFill>
                            <a:schemeClr val="tx2"/>
                          </a:solidFill>
                          <a:latin typeface="+mj-lt"/>
                          <a:ea typeface="宋体" panose="02010600030101010101" pitchFamily="2" charset="-122"/>
                          <a:cs typeface="+mn-cs"/>
                        </a:rPr>
                        <a:t>2</a:t>
                      </a:r>
                      <a:r>
                        <a:rPr lang="zh-CN" altLang="en-US" sz="1200" b="1" kern="1200" dirty="0">
                          <a:solidFill>
                            <a:schemeClr val="tx2"/>
                          </a:solidFill>
                          <a:latin typeface="+mj-lt"/>
                          <a:ea typeface="宋体" panose="02010600030101010101" pitchFamily="2" charset="-122"/>
                          <a:cs typeface="+mn-cs"/>
                        </a:rPr>
                        <a:t>个</a:t>
                      </a:r>
                      <a:r>
                        <a:rPr lang="en-US" altLang="zh-CN" sz="1200" b="1" kern="1200" dirty="0">
                          <a:solidFill>
                            <a:schemeClr val="tx2"/>
                          </a:solidFill>
                          <a:latin typeface="+mj-lt"/>
                          <a:ea typeface="宋体" panose="02010600030101010101" pitchFamily="2" charset="-122"/>
                          <a:cs typeface="+mn-cs"/>
                        </a:rPr>
                        <a:t>40G </a:t>
                      </a:r>
                      <a:r>
                        <a:rPr lang="en-US" altLang="zh-CN" sz="1200" b="1" kern="1200" dirty="0" err="1">
                          <a:solidFill>
                            <a:schemeClr val="tx2"/>
                          </a:solidFill>
                          <a:latin typeface="+mj-lt"/>
                          <a:ea typeface="宋体" panose="02010600030101010101" pitchFamily="2" charset="-122"/>
                          <a:cs typeface="+mn-cs"/>
                        </a:rPr>
                        <a:t>FCoE</a:t>
                      </a:r>
                      <a:r>
                        <a:rPr lang="zh-CN" altLang="en-US" sz="1200" b="1" kern="1200" dirty="0">
                          <a:solidFill>
                            <a:schemeClr val="tx2"/>
                          </a:solidFill>
                          <a:latin typeface="+mj-lt"/>
                          <a:ea typeface="宋体" panose="02010600030101010101" pitchFamily="2" charset="-122"/>
                          <a:cs typeface="+mn-cs"/>
                        </a:rPr>
                        <a:t>端口</a:t>
                      </a:r>
                      <a:endParaRPr lang="en-US" altLang="zh-CN" sz="1200" b="1" kern="1200" dirty="0">
                        <a:solidFill>
                          <a:schemeClr val="tx2"/>
                        </a:solidFill>
                        <a:latin typeface="+mj-lt"/>
                        <a:ea typeface="宋体" panose="02010600030101010101" pitchFamily="2" charset="-122"/>
                        <a:cs typeface="+mn-cs"/>
                      </a:endParaRPr>
                    </a:p>
                    <a:p>
                      <a:pPr marL="0" marR="0" lvl="0" indent="0" algn="l" defTabSz="685777" rtl="0" eaLnBrk="1" fontAlgn="auto" latinLnBrk="0" hangingPunct="1">
                        <a:lnSpc>
                          <a:spcPct val="120000"/>
                        </a:lnSpc>
                        <a:spcBef>
                          <a:spcPts val="0"/>
                        </a:spcBef>
                        <a:spcAft>
                          <a:spcPts val="0"/>
                        </a:spcAft>
                        <a:buClrTx/>
                        <a:buSzTx/>
                        <a:buFontTx/>
                        <a:buNone/>
                        <a:tabLst/>
                        <a:defRPr/>
                      </a:pPr>
                      <a:r>
                        <a:rPr lang="zh-CN" altLang="en-US" sz="1200" b="1" kern="1200" dirty="0">
                          <a:solidFill>
                            <a:schemeClr val="tx2"/>
                          </a:solidFill>
                          <a:latin typeface="+mj-lt"/>
                          <a:ea typeface="宋体" panose="02010600030101010101" pitchFamily="2" charset="-122"/>
                          <a:cs typeface="+mn-cs"/>
                        </a:rPr>
                        <a:t>可虚拟出</a:t>
                      </a:r>
                      <a:r>
                        <a:rPr lang="en-US" altLang="zh-CN" sz="1200" b="1" kern="1200" dirty="0">
                          <a:solidFill>
                            <a:schemeClr val="tx2"/>
                          </a:solidFill>
                          <a:latin typeface="+mj-lt"/>
                          <a:ea typeface="宋体" panose="02010600030101010101" pitchFamily="2" charset="-122"/>
                          <a:cs typeface="+mn-cs"/>
                        </a:rPr>
                        <a:t>256</a:t>
                      </a:r>
                      <a:r>
                        <a:rPr lang="zh-CN" altLang="en-US" sz="1200" b="1" kern="1200" dirty="0">
                          <a:solidFill>
                            <a:schemeClr val="tx2"/>
                          </a:solidFill>
                          <a:latin typeface="+mj-lt"/>
                          <a:ea typeface="宋体" panose="02010600030101010101" pitchFamily="2" charset="-122"/>
                          <a:cs typeface="+mn-cs"/>
                        </a:rPr>
                        <a:t>个</a:t>
                      </a:r>
                      <a:r>
                        <a:rPr lang="en-US" altLang="zh-CN" sz="1200" b="1" kern="1200" dirty="0">
                          <a:solidFill>
                            <a:schemeClr val="tx2"/>
                          </a:solidFill>
                          <a:latin typeface="+mj-lt"/>
                          <a:ea typeface="宋体" panose="02010600030101010101" pitchFamily="2" charset="-122"/>
                          <a:cs typeface="+mn-cs"/>
                        </a:rPr>
                        <a:t>IP</a:t>
                      </a:r>
                      <a:r>
                        <a:rPr lang="zh-CN" altLang="en-US" sz="1200" b="1" kern="1200" dirty="0">
                          <a:solidFill>
                            <a:schemeClr val="tx2"/>
                          </a:solidFill>
                          <a:latin typeface="+mj-lt"/>
                          <a:ea typeface="宋体" panose="02010600030101010101" pitchFamily="2" charset="-122"/>
                          <a:cs typeface="+mn-cs"/>
                        </a:rPr>
                        <a:t>或</a:t>
                      </a:r>
                      <a:r>
                        <a:rPr lang="en-US" altLang="zh-CN" sz="1200" b="1" kern="1200" dirty="0">
                          <a:solidFill>
                            <a:schemeClr val="tx2"/>
                          </a:solidFill>
                          <a:latin typeface="+mj-lt"/>
                          <a:ea typeface="宋体" panose="02010600030101010101" pitchFamily="2" charset="-122"/>
                          <a:cs typeface="+mn-cs"/>
                        </a:rPr>
                        <a:t>SAN</a:t>
                      </a:r>
                      <a:r>
                        <a:rPr lang="zh-CN" altLang="en-US" sz="1200" b="1" kern="1200" dirty="0">
                          <a:solidFill>
                            <a:schemeClr val="tx2"/>
                          </a:solidFill>
                          <a:latin typeface="+mj-lt"/>
                          <a:ea typeface="宋体" panose="02010600030101010101" pitchFamily="2" charset="-122"/>
                          <a:cs typeface="+mn-cs"/>
                        </a:rPr>
                        <a:t>端口</a:t>
                      </a:r>
                      <a:endParaRPr lang="en-US" sz="1200" b="1" kern="1200" dirty="0">
                        <a:solidFill>
                          <a:schemeClr val="tx2"/>
                        </a:solidFill>
                        <a:latin typeface="+mj-lt"/>
                        <a:ea typeface="宋体" panose="02010600030101010101" pitchFamily="2" charset="-122"/>
                        <a:cs typeface="+mn-cs"/>
                      </a:endParaRPr>
                    </a:p>
                  </a:txBody>
                  <a:tcPr marL="121888" marR="121888" marT="60944" marB="60944" anchor="ctr"/>
                </a:tc>
                <a:tc>
                  <a:txBody>
                    <a:bodyPr/>
                    <a:lstStyle/>
                    <a:p>
                      <a:pPr marL="0" marR="0" lvl="0" indent="0" algn="l" defTabSz="685777" rtl="0" eaLnBrk="1" fontAlgn="auto" latinLnBrk="0" hangingPunct="1">
                        <a:lnSpc>
                          <a:spcPct val="120000"/>
                        </a:lnSpc>
                        <a:spcBef>
                          <a:spcPts val="0"/>
                        </a:spcBef>
                        <a:spcAft>
                          <a:spcPts val="0"/>
                        </a:spcAft>
                        <a:buClrTx/>
                        <a:buSzTx/>
                        <a:buFontTx/>
                        <a:buNone/>
                        <a:tabLst/>
                        <a:defRPr/>
                      </a:pPr>
                      <a:r>
                        <a:rPr lang="zh-CN" altLang="en-US" sz="1200" b="1" kern="1200" dirty="0">
                          <a:solidFill>
                            <a:schemeClr val="tx2"/>
                          </a:solidFill>
                          <a:latin typeface="+mj-lt"/>
                          <a:ea typeface="宋体" panose="02010600030101010101" pitchFamily="2" charset="-122"/>
                          <a:cs typeface="+mn-cs"/>
                        </a:rPr>
                        <a:t>网口：</a:t>
                      </a:r>
                      <a:r>
                        <a:rPr lang="en-US" altLang="zh-CN" sz="1200" b="1" kern="1200" dirty="0">
                          <a:solidFill>
                            <a:schemeClr val="tx2"/>
                          </a:solidFill>
                          <a:latin typeface="+mj-lt"/>
                          <a:ea typeface="宋体" panose="02010600030101010101" pitchFamily="2" charset="-122"/>
                          <a:cs typeface="+mn-cs"/>
                        </a:rPr>
                        <a:t>2</a:t>
                      </a:r>
                      <a:r>
                        <a:rPr lang="zh-CN" altLang="en-US" sz="1200" b="1" kern="1200" dirty="0">
                          <a:solidFill>
                            <a:schemeClr val="tx2"/>
                          </a:solidFill>
                          <a:latin typeface="+mj-lt"/>
                          <a:ea typeface="宋体" panose="02010600030101010101" pitchFamily="2" charset="-122"/>
                          <a:cs typeface="+mn-cs"/>
                        </a:rPr>
                        <a:t>个</a:t>
                      </a:r>
                      <a:r>
                        <a:rPr lang="en-US" altLang="zh-CN" sz="1200" b="1" kern="1200" dirty="0">
                          <a:solidFill>
                            <a:schemeClr val="tx2"/>
                          </a:solidFill>
                          <a:latin typeface="+mj-lt"/>
                          <a:ea typeface="宋体" panose="02010600030101010101" pitchFamily="2" charset="-122"/>
                          <a:cs typeface="+mn-cs"/>
                        </a:rPr>
                        <a:t>40G </a:t>
                      </a:r>
                      <a:r>
                        <a:rPr lang="en-US" altLang="zh-CN" sz="1200" b="1" kern="1200" dirty="0" err="1">
                          <a:solidFill>
                            <a:schemeClr val="tx2"/>
                          </a:solidFill>
                          <a:latin typeface="+mj-lt"/>
                          <a:ea typeface="宋体" panose="02010600030101010101" pitchFamily="2" charset="-122"/>
                          <a:cs typeface="+mn-cs"/>
                        </a:rPr>
                        <a:t>FCoE</a:t>
                      </a:r>
                      <a:r>
                        <a:rPr lang="zh-CN" altLang="en-US" sz="1200" b="1" kern="1200" dirty="0">
                          <a:solidFill>
                            <a:schemeClr val="tx2"/>
                          </a:solidFill>
                          <a:latin typeface="+mj-lt"/>
                          <a:ea typeface="宋体" panose="02010600030101010101" pitchFamily="2" charset="-122"/>
                          <a:cs typeface="+mn-cs"/>
                        </a:rPr>
                        <a:t>端口</a:t>
                      </a:r>
                      <a:endParaRPr lang="en-US" sz="1200" b="1" kern="1200" dirty="0">
                        <a:solidFill>
                          <a:schemeClr val="tx2"/>
                        </a:solidFill>
                        <a:latin typeface="+mj-lt"/>
                        <a:ea typeface="宋体" panose="02010600030101010101" pitchFamily="2" charset="-122"/>
                        <a:cs typeface="+mn-cs"/>
                      </a:endParaRPr>
                    </a:p>
                    <a:p>
                      <a:pPr marL="0" marR="0" lvl="0" indent="0" algn="l" defTabSz="685777" rtl="0" eaLnBrk="1" fontAlgn="auto" latinLnBrk="0" hangingPunct="1">
                        <a:lnSpc>
                          <a:spcPct val="120000"/>
                        </a:lnSpc>
                        <a:spcBef>
                          <a:spcPts val="0"/>
                        </a:spcBef>
                        <a:spcAft>
                          <a:spcPts val="0"/>
                        </a:spcAft>
                        <a:buClrTx/>
                        <a:buSzTx/>
                        <a:buFontTx/>
                        <a:buNone/>
                        <a:tabLst/>
                        <a:defRPr/>
                      </a:pPr>
                      <a:r>
                        <a:rPr lang="zh-CN" altLang="en-US" sz="1200" b="1" kern="1200" dirty="0">
                          <a:solidFill>
                            <a:schemeClr val="tx2"/>
                          </a:solidFill>
                          <a:latin typeface="+mj-lt"/>
                          <a:ea typeface="宋体" panose="02010600030101010101" pitchFamily="2" charset="-122"/>
                          <a:cs typeface="+mn-cs"/>
                        </a:rPr>
                        <a:t>可虚拟出</a:t>
                      </a:r>
                      <a:r>
                        <a:rPr lang="en-US" altLang="zh-CN" sz="1200" b="1" kern="1200" dirty="0">
                          <a:solidFill>
                            <a:schemeClr val="tx2"/>
                          </a:solidFill>
                          <a:latin typeface="+mj-lt"/>
                          <a:ea typeface="宋体" panose="02010600030101010101" pitchFamily="2" charset="-122"/>
                          <a:cs typeface="+mn-cs"/>
                        </a:rPr>
                        <a:t>256</a:t>
                      </a:r>
                      <a:r>
                        <a:rPr lang="zh-CN" altLang="en-US" sz="1200" b="1" kern="1200" dirty="0">
                          <a:solidFill>
                            <a:schemeClr val="tx2"/>
                          </a:solidFill>
                          <a:latin typeface="+mj-lt"/>
                          <a:ea typeface="宋体" panose="02010600030101010101" pitchFamily="2" charset="-122"/>
                          <a:cs typeface="+mn-cs"/>
                        </a:rPr>
                        <a:t>个</a:t>
                      </a:r>
                      <a:r>
                        <a:rPr lang="en-US" altLang="zh-CN" sz="1200" b="1" kern="1200" dirty="0">
                          <a:solidFill>
                            <a:schemeClr val="tx2"/>
                          </a:solidFill>
                          <a:latin typeface="+mj-lt"/>
                          <a:ea typeface="宋体" panose="02010600030101010101" pitchFamily="2" charset="-122"/>
                          <a:cs typeface="+mn-cs"/>
                        </a:rPr>
                        <a:t>IP</a:t>
                      </a:r>
                      <a:r>
                        <a:rPr lang="zh-CN" altLang="en-US" sz="1200" b="1" kern="1200" dirty="0">
                          <a:solidFill>
                            <a:schemeClr val="tx2"/>
                          </a:solidFill>
                          <a:latin typeface="+mj-lt"/>
                          <a:ea typeface="宋体" panose="02010600030101010101" pitchFamily="2" charset="-122"/>
                          <a:cs typeface="+mn-cs"/>
                        </a:rPr>
                        <a:t>或</a:t>
                      </a:r>
                      <a:r>
                        <a:rPr lang="en-US" altLang="zh-CN" sz="1200" b="1" kern="1200" dirty="0">
                          <a:solidFill>
                            <a:schemeClr val="tx2"/>
                          </a:solidFill>
                          <a:latin typeface="+mj-lt"/>
                          <a:ea typeface="宋体" panose="02010600030101010101" pitchFamily="2" charset="-122"/>
                          <a:cs typeface="+mn-cs"/>
                        </a:rPr>
                        <a:t>SAN</a:t>
                      </a:r>
                      <a:r>
                        <a:rPr lang="zh-CN" altLang="en-US" sz="1200" b="1" kern="1200" dirty="0">
                          <a:solidFill>
                            <a:schemeClr val="tx2"/>
                          </a:solidFill>
                          <a:latin typeface="+mj-lt"/>
                          <a:ea typeface="宋体" panose="02010600030101010101" pitchFamily="2" charset="-122"/>
                          <a:cs typeface="+mn-cs"/>
                        </a:rPr>
                        <a:t>端口</a:t>
                      </a:r>
                      <a:endParaRPr lang="en-US" sz="1200" b="1" kern="1200" dirty="0">
                        <a:solidFill>
                          <a:schemeClr val="tx2"/>
                        </a:solidFill>
                        <a:latin typeface="+mj-lt"/>
                        <a:ea typeface="宋体" panose="02010600030101010101" pitchFamily="2" charset="-122"/>
                        <a:cs typeface="+mn-cs"/>
                      </a:endParaRPr>
                    </a:p>
                  </a:txBody>
                  <a:tcPr marL="121888" marR="121888" marT="60944" marB="60944" anchor="ctr"/>
                </a:tc>
                <a:extLst>
                  <a:ext uri="{0D108BD9-81ED-4DB2-BD59-A6C34878D82A}">
                    <a16:rowId xmlns:a16="http://schemas.microsoft.com/office/drawing/2014/main" val="10005"/>
                  </a:ext>
                </a:extLst>
              </a:tr>
              <a:tr h="2076798">
                <a:tc>
                  <a:txBody>
                    <a:bodyPr/>
                    <a:lstStyle/>
                    <a:p>
                      <a:pPr algn="ctr">
                        <a:lnSpc>
                          <a:spcPct val="120000"/>
                        </a:lnSpc>
                      </a:pPr>
                      <a:r>
                        <a:rPr lang="en-US" altLang="zh-CN" sz="1200" dirty="0">
                          <a:solidFill>
                            <a:schemeClr val="tx1">
                              <a:lumMod val="50000"/>
                            </a:schemeClr>
                          </a:solidFill>
                          <a:latin typeface="+mj-lt"/>
                          <a:ea typeface="宋体" panose="02010600030101010101" pitchFamily="2" charset="-122"/>
                        </a:rPr>
                        <a:t>HXDP</a:t>
                      </a:r>
                    </a:p>
                    <a:p>
                      <a:pPr algn="ctr">
                        <a:lnSpc>
                          <a:spcPct val="120000"/>
                        </a:lnSpc>
                      </a:pPr>
                      <a:r>
                        <a:rPr lang="zh-CN" altLang="en-US" sz="1200" dirty="0">
                          <a:solidFill>
                            <a:schemeClr val="tx1">
                              <a:lumMod val="50000"/>
                            </a:schemeClr>
                          </a:solidFill>
                          <a:latin typeface="+mj-lt"/>
                          <a:ea typeface="宋体" panose="02010600030101010101" pitchFamily="2" charset="-122"/>
                        </a:rPr>
                        <a:t>分布式存储软件</a:t>
                      </a:r>
                      <a:endParaRPr lang="en-US"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marL="0" marR="0" lvl="0" indent="0" algn="ctr" defTabSz="685777" rtl="0" eaLnBrk="1" fontAlgn="auto" latinLnBrk="0" hangingPunct="1">
                        <a:lnSpc>
                          <a:spcPct val="120000"/>
                        </a:lnSpc>
                        <a:spcBef>
                          <a:spcPts val="0"/>
                        </a:spcBef>
                        <a:spcAft>
                          <a:spcPts val="0"/>
                        </a:spcAft>
                        <a:buClrTx/>
                        <a:buSzTx/>
                        <a:buFontTx/>
                        <a:buNone/>
                        <a:tabLst/>
                        <a:defRPr/>
                      </a:pPr>
                      <a:r>
                        <a:rPr lang="en-US" altLang="zh-CN" sz="1200" dirty="0">
                          <a:solidFill>
                            <a:schemeClr val="tx1">
                              <a:lumMod val="50000"/>
                            </a:schemeClr>
                          </a:solidFill>
                          <a:latin typeface="+mj-lt"/>
                          <a:ea typeface="宋体" panose="02010600030101010101" pitchFamily="2" charset="-122"/>
                        </a:rPr>
                        <a:t>3~64</a:t>
                      </a:r>
                      <a:endParaRPr lang="en-US"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a:lnSpc>
                          <a:spcPct val="120000"/>
                        </a:lnSpc>
                      </a:pPr>
                      <a:r>
                        <a:rPr lang="zh-CN" altLang="en-US" sz="1200" dirty="0">
                          <a:solidFill>
                            <a:schemeClr val="tx1">
                              <a:lumMod val="50000"/>
                            </a:schemeClr>
                          </a:solidFill>
                          <a:latin typeface="+mj-lt"/>
                          <a:ea typeface="宋体" panose="02010600030101010101" pitchFamily="2" charset="-122"/>
                        </a:rPr>
                        <a:t>支持 </a:t>
                      </a:r>
                      <a:r>
                        <a:rPr lang="en-US" altLang="zh-CN" sz="1200" dirty="0">
                          <a:solidFill>
                            <a:schemeClr val="tx1">
                              <a:lumMod val="50000"/>
                            </a:schemeClr>
                          </a:solidFill>
                          <a:latin typeface="+mj-lt"/>
                          <a:ea typeface="宋体" panose="02010600030101010101" pitchFamily="2" charset="-122"/>
                        </a:rPr>
                        <a:t>VMware</a:t>
                      </a:r>
                      <a:r>
                        <a:rPr lang="zh-CN" altLang="en-US" sz="1200" dirty="0">
                          <a:solidFill>
                            <a:schemeClr val="tx1">
                              <a:lumMod val="50000"/>
                            </a:schemeClr>
                          </a:solidFill>
                          <a:latin typeface="+mj-lt"/>
                          <a:ea typeface="宋体" panose="02010600030101010101" pitchFamily="2" charset="-122"/>
                        </a:rPr>
                        <a:t>、</a:t>
                      </a:r>
                      <a:r>
                        <a:rPr lang="en-US" altLang="zh-CN" sz="1200" dirty="0">
                          <a:solidFill>
                            <a:schemeClr val="tx1">
                              <a:lumMod val="50000"/>
                            </a:schemeClr>
                          </a:solidFill>
                          <a:latin typeface="+mj-lt"/>
                          <a:ea typeface="宋体" panose="02010600030101010101" pitchFamily="2" charset="-122"/>
                        </a:rPr>
                        <a:t>Hyper-V</a:t>
                      </a:r>
                      <a:r>
                        <a:rPr lang="en-US" altLang="zh-CN" sz="1200" baseline="0" dirty="0">
                          <a:solidFill>
                            <a:schemeClr val="tx1">
                              <a:lumMod val="50000"/>
                            </a:schemeClr>
                          </a:solidFill>
                          <a:latin typeface="+mj-lt"/>
                          <a:ea typeface="宋体" panose="02010600030101010101" pitchFamily="2" charset="-122"/>
                        </a:rPr>
                        <a:t> </a:t>
                      </a:r>
                      <a:r>
                        <a:rPr lang="zh-CN" altLang="en-US" sz="1200" baseline="0" dirty="0">
                          <a:solidFill>
                            <a:schemeClr val="tx1">
                              <a:lumMod val="50000"/>
                            </a:schemeClr>
                          </a:solidFill>
                          <a:latin typeface="+mj-lt"/>
                          <a:ea typeface="宋体" panose="02010600030101010101" pitchFamily="2" charset="-122"/>
                        </a:rPr>
                        <a:t>虚拟化</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zh-CN" altLang="en-US" sz="1200" dirty="0">
                          <a:solidFill>
                            <a:schemeClr val="tx1">
                              <a:lumMod val="50000"/>
                            </a:schemeClr>
                          </a:solidFill>
                          <a:latin typeface="+mj-lt"/>
                          <a:ea typeface="宋体" panose="02010600030101010101" pitchFamily="2" charset="-122"/>
                        </a:rPr>
                        <a:t>支持 </a:t>
                      </a:r>
                      <a:r>
                        <a:rPr lang="en-US" altLang="zh-CN" sz="1200" dirty="0">
                          <a:solidFill>
                            <a:schemeClr val="tx1">
                              <a:lumMod val="50000"/>
                            </a:schemeClr>
                          </a:solidFill>
                          <a:latin typeface="+mj-lt"/>
                          <a:ea typeface="宋体" panose="02010600030101010101" pitchFamily="2" charset="-122"/>
                        </a:rPr>
                        <a:t>Google Kubernetes </a:t>
                      </a:r>
                      <a:r>
                        <a:rPr lang="zh-CN" altLang="en-US" sz="1200" dirty="0">
                          <a:solidFill>
                            <a:schemeClr val="tx1">
                              <a:lumMod val="50000"/>
                            </a:schemeClr>
                          </a:solidFill>
                          <a:latin typeface="+mj-lt"/>
                          <a:ea typeface="宋体" panose="02010600030101010101" pitchFamily="2" charset="-122"/>
                        </a:rPr>
                        <a:t>容器</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zh-CN" altLang="en-US" sz="1200" dirty="0">
                          <a:solidFill>
                            <a:schemeClr val="tx1">
                              <a:lumMod val="50000"/>
                            </a:schemeClr>
                          </a:solidFill>
                          <a:latin typeface="+mj-lt"/>
                          <a:ea typeface="宋体" panose="02010600030101010101" pitchFamily="2" charset="-122"/>
                        </a:rPr>
                        <a:t>支持</a:t>
                      </a:r>
                      <a:r>
                        <a:rPr lang="en-US" altLang="zh-CN" sz="1200" dirty="0">
                          <a:solidFill>
                            <a:schemeClr val="tx1">
                              <a:lumMod val="50000"/>
                            </a:schemeClr>
                          </a:solidFill>
                          <a:latin typeface="+mj-lt"/>
                          <a:ea typeface="宋体" panose="02010600030101010101" pitchFamily="2" charset="-122"/>
                        </a:rPr>
                        <a:t>2/3</a:t>
                      </a:r>
                      <a:r>
                        <a:rPr lang="zh-CN" altLang="en-US" sz="1200" dirty="0">
                          <a:solidFill>
                            <a:schemeClr val="tx1">
                              <a:lumMod val="50000"/>
                            </a:schemeClr>
                          </a:solidFill>
                          <a:latin typeface="+mj-lt"/>
                          <a:ea typeface="宋体" panose="02010600030101010101" pitchFamily="2" charset="-122"/>
                        </a:rPr>
                        <a:t>副本数据保护</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zh-CN" altLang="en-US" sz="1200" dirty="0">
                          <a:solidFill>
                            <a:schemeClr val="tx1">
                              <a:lumMod val="50000"/>
                            </a:schemeClr>
                          </a:solidFill>
                          <a:latin typeface="+mj-lt"/>
                          <a:ea typeface="宋体" panose="02010600030101010101" pitchFamily="2" charset="-122"/>
                        </a:rPr>
                        <a:t>支持内存级在线去重压缩</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zh-CN" altLang="en-US" sz="1200" dirty="0">
                          <a:solidFill>
                            <a:schemeClr val="tx1">
                              <a:lumMod val="50000"/>
                            </a:schemeClr>
                          </a:solidFill>
                          <a:latin typeface="+mj-lt"/>
                          <a:ea typeface="宋体" panose="02010600030101010101" pitchFamily="2" charset="-122"/>
                        </a:rPr>
                        <a:t>支持连接外置 </a:t>
                      </a:r>
                      <a:r>
                        <a:rPr lang="en-US" altLang="zh-CN" sz="1200" dirty="0">
                          <a:solidFill>
                            <a:schemeClr val="tx1">
                              <a:lumMod val="50000"/>
                            </a:schemeClr>
                          </a:solidFill>
                          <a:latin typeface="+mj-lt"/>
                          <a:ea typeface="宋体" panose="02010600030101010101" pitchFamily="2" charset="-122"/>
                        </a:rPr>
                        <a:t>SAN</a:t>
                      </a:r>
                      <a:r>
                        <a:rPr lang="zh-CN" altLang="en-US" sz="1200" baseline="0" dirty="0">
                          <a:solidFill>
                            <a:schemeClr val="tx1">
                              <a:lumMod val="50000"/>
                            </a:schemeClr>
                          </a:solidFill>
                          <a:latin typeface="+mj-lt"/>
                          <a:ea typeface="宋体" panose="02010600030101010101" pitchFamily="2" charset="-122"/>
                        </a:rPr>
                        <a:t> </a:t>
                      </a:r>
                      <a:r>
                        <a:rPr lang="zh-CN" altLang="en-US" sz="1200" dirty="0">
                          <a:solidFill>
                            <a:schemeClr val="tx1">
                              <a:lumMod val="50000"/>
                            </a:schemeClr>
                          </a:solidFill>
                          <a:latin typeface="+mj-lt"/>
                          <a:ea typeface="宋体" panose="02010600030101010101" pitchFamily="2" charset="-122"/>
                        </a:rPr>
                        <a:t>存储</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zh-CN" altLang="en-US" sz="1200" dirty="0">
                          <a:solidFill>
                            <a:schemeClr val="tx1">
                              <a:lumMod val="50000"/>
                            </a:schemeClr>
                          </a:solidFill>
                          <a:latin typeface="+mj-lt"/>
                          <a:ea typeface="宋体" panose="02010600030101010101" pitchFamily="2" charset="-122"/>
                        </a:rPr>
                        <a:t>支持全虚拟化网络</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zh-CN" altLang="en-US" sz="1200" dirty="0">
                          <a:solidFill>
                            <a:schemeClr val="tx1">
                              <a:lumMod val="50000"/>
                            </a:schemeClr>
                          </a:solidFill>
                          <a:latin typeface="+mj-lt"/>
                          <a:ea typeface="宋体" panose="02010600030101010101" pitchFamily="2" charset="-122"/>
                        </a:rPr>
                        <a:t>横向独立扩展计算、存储、网络资源</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zh-CN" altLang="en-US" sz="1200" dirty="0">
                          <a:solidFill>
                            <a:schemeClr val="tx1">
                              <a:lumMod val="50000"/>
                            </a:schemeClr>
                          </a:solidFill>
                          <a:latin typeface="+mj-lt"/>
                          <a:ea typeface="宋体" panose="02010600030101010101" pitchFamily="2" charset="-122"/>
                        </a:rPr>
                        <a:t>支持远程容灾</a:t>
                      </a:r>
                      <a:endParaRPr lang="en-US" altLang="zh-CN" sz="1200" dirty="0">
                        <a:solidFill>
                          <a:schemeClr val="tx1">
                            <a:lumMod val="50000"/>
                          </a:schemeClr>
                        </a:solidFill>
                        <a:latin typeface="+mj-lt"/>
                        <a:ea typeface="宋体" panose="02010600030101010101" pitchFamily="2" charset="-122"/>
                      </a:endParaRPr>
                    </a:p>
                    <a:p>
                      <a:pPr>
                        <a:lnSpc>
                          <a:spcPct val="120000"/>
                        </a:lnSpc>
                      </a:pPr>
                      <a:r>
                        <a:rPr lang="zh-CN" altLang="en-US" sz="1200" dirty="0">
                          <a:solidFill>
                            <a:schemeClr val="tx1">
                              <a:lumMod val="50000"/>
                            </a:schemeClr>
                          </a:solidFill>
                          <a:latin typeface="+mj-lt"/>
                          <a:ea typeface="宋体" panose="02010600030101010101" pitchFamily="2" charset="-122"/>
                        </a:rPr>
                        <a:t>支持 </a:t>
                      </a:r>
                      <a:r>
                        <a:rPr lang="en-US" altLang="zh-CN" sz="1200" dirty="0">
                          <a:solidFill>
                            <a:schemeClr val="tx1">
                              <a:lumMod val="50000"/>
                            </a:schemeClr>
                          </a:solidFill>
                          <a:latin typeface="+mj-lt"/>
                          <a:ea typeface="宋体" panose="02010600030101010101" pitchFamily="2" charset="-122"/>
                        </a:rPr>
                        <a:t>Stretch</a:t>
                      </a:r>
                      <a:r>
                        <a:rPr lang="en-US" altLang="zh-CN" sz="1200" baseline="0" dirty="0">
                          <a:solidFill>
                            <a:schemeClr val="tx1">
                              <a:lumMod val="50000"/>
                            </a:schemeClr>
                          </a:solidFill>
                          <a:latin typeface="+mj-lt"/>
                          <a:ea typeface="宋体" panose="02010600030101010101" pitchFamily="2" charset="-122"/>
                        </a:rPr>
                        <a:t> Cluster </a:t>
                      </a:r>
                      <a:r>
                        <a:rPr lang="zh-CN" altLang="en-US" sz="1200" dirty="0">
                          <a:solidFill>
                            <a:schemeClr val="tx1">
                              <a:lumMod val="50000"/>
                            </a:schemeClr>
                          </a:solidFill>
                          <a:latin typeface="+mj-lt"/>
                          <a:ea typeface="宋体" panose="02010600030101010101" pitchFamily="2" charset="-122"/>
                        </a:rPr>
                        <a:t>双活</a:t>
                      </a:r>
                      <a:endParaRPr lang="en-US" altLang="zh-CN" sz="1200" dirty="0">
                        <a:solidFill>
                          <a:schemeClr val="tx1">
                            <a:lumMod val="50000"/>
                          </a:schemeClr>
                        </a:solidFill>
                        <a:latin typeface="+mj-lt"/>
                        <a:ea typeface="宋体" panose="02010600030101010101" pitchFamily="2" charset="-122"/>
                      </a:endParaRPr>
                    </a:p>
                  </a:txBody>
                  <a:tcPr marL="121888" marR="121888" marT="60944" marB="60944" anchor="ctr"/>
                </a:tc>
                <a:tc>
                  <a:txBody>
                    <a:bodyPr/>
                    <a:lstStyle/>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支持 </a:t>
                      </a:r>
                      <a:r>
                        <a:rPr lang="en-US" altLang="zh-CN" sz="1200" kern="1200" dirty="0">
                          <a:solidFill>
                            <a:schemeClr val="tx1">
                              <a:lumMod val="50000"/>
                            </a:schemeClr>
                          </a:solidFill>
                          <a:latin typeface="+mn-lt"/>
                          <a:ea typeface="宋体" panose="02010600030101010101" pitchFamily="2" charset="-122"/>
                          <a:cs typeface="+mn-cs"/>
                        </a:rPr>
                        <a:t>VMware</a:t>
                      </a:r>
                      <a:r>
                        <a:rPr lang="zh-CN" altLang="en-US" sz="1200" kern="1200" dirty="0">
                          <a:solidFill>
                            <a:schemeClr val="tx1">
                              <a:lumMod val="50000"/>
                            </a:schemeClr>
                          </a:solidFill>
                          <a:latin typeface="+mn-lt"/>
                          <a:ea typeface="宋体" panose="02010600030101010101" pitchFamily="2" charset="-122"/>
                          <a:cs typeface="+mn-cs"/>
                        </a:rPr>
                        <a:t>、</a:t>
                      </a:r>
                      <a:r>
                        <a:rPr lang="en-US" altLang="zh-CN" sz="1200" kern="1200" dirty="0">
                          <a:solidFill>
                            <a:schemeClr val="tx1">
                              <a:lumMod val="50000"/>
                            </a:schemeClr>
                          </a:solidFill>
                          <a:latin typeface="+mn-lt"/>
                          <a:ea typeface="宋体" panose="02010600030101010101" pitchFamily="2" charset="-122"/>
                          <a:cs typeface="+mn-cs"/>
                        </a:rPr>
                        <a:t>Hyper-V</a:t>
                      </a:r>
                      <a:r>
                        <a:rPr lang="en-US" altLang="zh-CN" sz="1200" kern="1200" baseline="0" dirty="0">
                          <a:solidFill>
                            <a:schemeClr val="tx1">
                              <a:lumMod val="50000"/>
                            </a:schemeClr>
                          </a:solidFill>
                          <a:latin typeface="+mn-lt"/>
                          <a:ea typeface="宋体" panose="02010600030101010101" pitchFamily="2" charset="-122"/>
                          <a:cs typeface="+mn-cs"/>
                        </a:rPr>
                        <a:t> </a:t>
                      </a:r>
                      <a:r>
                        <a:rPr lang="zh-CN" altLang="en-US" sz="1200" kern="1200" baseline="0" dirty="0">
                          <a:solidFill>
                            <a:schemeClr val="tx1">
                              <a:lumMod val="50000"/>
                            </a:schemeClr>
                          </a:solidFill>
                          <a:latin typeface="+mn-lt"/>
                          <a:ea typeface="宋体" panose="02010600030101010101" pitchFamily="2" charset="-122"/>
                          <a:cs typeface="+mn-cs"/>
                        </a:rPr>
                        <a:t>虚拟化</a:t>
                      </a:r>
                      <a:endParaRPr lang="en-US" altLang="zh-CN" sz="1200" kern="1200" dirty="0">
                        <a:solidFill>
                          <a:schemeClr val="tx1">
                            <a:lumMod val="50000"/>
                          </a:schemeClr>
                        </a:solidFill>
                        <a:latin typeface="+mn-lt"/>
                        <a:ea typeface="宋体" panose="02010600030101010101" pitchFamily="2" charset="-122"/>
                        <a:cs typeface="+mn-cs"/>
                      </a:endParaRP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支持 </a:t>
                      </a:r>
                      <a:r>
                        <a:rPr lang="en-US" altLang="zh-CN" sz="1200" kern="1200" dirty="0">
                          <a:solidFill>
                            <a:schemeClr val="tx1">
                              <a:lumMod val="50000"/>
                            </a:schemeClr>
                          </a:solidFill>
                          <a:latin typeface="+mn-lt"/>
                          <a:ea typeface="宋体" panose="02010600030101010101" pitchFamily="2" charset="-122"/>
                          <a:cs typeface="+mn-cs"/>
                        </a:rPr>
                        <a:t>Google Kubernetes </a:t>
                      </a:r>
                      <a:r>
                        <a:rPr lang="zh-CN" altLang="en-US" sz="1200" kern="1200" dirty="0">
                          <a:solidFill>
                            <a:schemeClr val="tx1">
                              <a:lumMod val="50000"/>
                            </a:schemeClr>
                          </a:solidFill>
                          <a:latin typeface="+mn-lt"/>
                          <a:ea typeface="宋体" panose="02010600030101010101" pitchFamily="2" charset="-122"/>
                          <a:cs typeface="+mn-cs"/>
                        </a:rPr>
                        <a:t>容器</a:t>
                      </a:r>
                      <a:endParaRPr lang="en-US" altLang="zh-CN" sz="1200" kern="1200" dirty="0">
                        <a:solidFill>
                          <a:schemeClr val="tx1">
                            <a:lumMod val="50000"/>
                          </a:schemeClr>
                        </a:solidFill>
                        <a:latin typeface="+mn-lt"/>
                        <a:ea typeface="宋体" panose="02010600030101010101" pitchFamily="2" charset="-122"/>
                        <a:cs typeface="+mn-cs"/>
                      </a:endParaRP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支持</a:t>
                      </a:r>
                      <a:r>
                        <a:rPr lang="en-US" altLang="zh-CN" sz="1200" kern="1200" dirty="0">
                          <a:solidFill>
                            <a:schemeClr val="tx1">
                              <a:lumMod val="50000"/>
                            </a:schemeClr>
                          </a:solidFill>
                          <a:latin typeface="+mn-lt"/>
                          <a:ea typeface="宋体" panose="02010600030101010101" pitchFamily="2" charset="-122"/>
                          <a:cs typeface="+mn-cs"/>
                        </a:rPr>
                        <a:t>2/3</a:t>
                      </a:r>
                      <a:r>
                        <a:rPr lang="zh-CN" altLang="en-US" sz="1200" kern="1200" dirty="0">
                          <a:solidFill>
                            <a:schemeClr val="tx1">
                              <a:lumMod val="50000"/>
                            </a:schemeClr>
                          </a:solidFill>
                          <a:latin typeface="+mn-lt"/>
                          <a:ea typeface="宋体" panose="02010600030101010101" pitchFamily="2" charset="-122"/>
                          <a:cs typeface="+mn-cs"/>
                        </a:rPr>
                        <a:t>副本数据保护</a:t>
                      </a:r>
                      <a:endParaRPr lang="en-US" altLang="zh-CN" sz="1200" kern="1200" dirty="0">
                        <a:solidFill>
                          <a:schemeClr val="tx1">
                            <a:lumMod val="50000"/>
                          </a:schemeClr>
                        </a:solidFill>
                        <a:latin typeface="+mn-lt"/>
                        <a:ea typeface="宋体" panose="02010600030101010101" pitchFamily="2" charset="-122"/>
                        <a:cs typeface="+mn-cs"/>
                      </a:endParaRP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支持内存级在线去重压缩</a:t>
                      </a:r>
                      <a:endParaRPr lang="en-US" altLang="zh-CN" sz="1200" kern="1200" dirty="0">
                        <a:solidFill>
                          <a:schemeClr val="tx1">
                            <a:lumMod val="50000"/>
                          </a:schemeClr>
                        </a:solidFill>
                        <a:latin typeface="+mn-lt"/>
                        <a:ea typeface="宋体" panose="02010600030101010101" pitchFamily="2" charset="-122"/>
                        <a:cs typeface="+mn-cs"/>
                      </a:endParaRP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支持连接外置 </a:t>
                      </a:r>
                      <a:r>
                        <a:rPr lang="en-US" altLang="zh-CN" sz="1200" kern="1200" dirty="0">
                          <a:solidFill>
                            <a:schemeClr val="tx1">
                              <a:lumMod val="50000"/>
                            </a:schemeClr>
                          </a:solidFill>
                          <a:latin typeface="+mn-lt"/>
                          <a:ea typeface="宋体" panose="02010600030101010101" pitchFamily="2" charset="-122"/>
                          <a:cs typeface="+mn-cs"/>
                        </a:rPr>
                        <a:t>SAN</a:t>
                      </a:r>
                      <a:r>
                        <a:rPr lang="zh-CN" altLang="en-US" sz="1200" kern="1200" baseline="0" dirty="0">
                          <a:solidFill>
                            <a:schemeClr val="tx1">
                              <a:lumMod val="50000"/>
                            </a:schemeClr>
                          </a:solidFill>
                          <a:latin typeface="+mn-lt"/>
                          <a:ea typeface="宋体" panose="02010600030101010101" pitchFamily="2" charset="-122"/>
                          <a:cs typeface="+mn-cs"/>
                        </a:rPr>
                        <a:t> </a:t>
                      </a:r>
                      <a:r>
                        <a:rPr lang="zh-CN" altLang="en-US" sz="1200" kern="1200" dirty="0">
                          <a:solidFill>
                            <a:schemeClr val="tx1">
                              <a:lumMod val="50000"/>
                            </a:schemeClr>
                          </a:solidFill>
                          <a:latin typeface="+mn-lt"/>
                          <a:ea typeface="宋体" panose="02010600030101010101" pitchFamily="2" charset="-122"/>
                          <a:cs typeface="+mn-cs"/>
                        </a:rPr>
                        <a:t>存储</a:t>
                      </a:r>
                      <a:endParaRPr lang="en-US" altLang="zh-CN" sz="1200" kern="1200" dirty="0">
                        <a:solidFill>
                          <a:schemeClr val="tx1">
                            <a:lumMod val="50000"/>
                          </a:schemeClr>
                        </a:solidFill>
                        <a:latin typeface="+mn-lt"/>
                        <a:ea typeface="宋体" panose="02010600030101010101" pitchFamily="2" charset="-122"/>
                        <a:cs typeface="+mn-cs"/>
                      </a:endParaRP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支持全虚拟化网络</a:t>
                      </a:r>
                      <a:endParaRPr lang="en-US" altLang="zh-CN" sz="1200" kern="1200" dirty="0">
                        <a:solidFill>
                          <a:schemeClr val="tx1">
                            <a:lumMod val="50000"/>
                          </a:schemeClr>
                        </a:solidFill>
                        <a:latin typeface="+mn-lt"/>
                        <a:ea typeface="宋体" panose="02010600030101010101" pitchFamily="2" charset="-122"/>
                        <a:cs typeface="+mn-cs"/>
                      </a:endParaRP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横向独立扩展计算、存储、网络资源</a:t>
                      </a:r>
                      <a:endParaRPr lang="en-US" altLang="zh-CN" sz="1200" kern="1200" dirty="0">
                        <a:solidFill>
                          <a:schemeClr val="tx1">
                            <a:lumMod val="50000"/>
                          </a:schemeClr>
                        </a:solidFill>
                        <a:latin typeface="+mn-lt"/>
                        <a:ea typeface="宋体" panose="02010600030101010101" pitchFamily="2" charset="-122"/>
                        <a:cs typeface="+mn-cs"/>
                      </a:endParaRP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支持远程容灾</a:t>
                      </a:r>
                      <a:endParaRPr lang="en-US" altLang="zh-CN" sz="1200" kern="1200" dirty="0">
                        <a:solidFill>
                          <a:schemeClr val="tx1">
                            <a:lumMod val="50000"/>
                          </a:schemeClr>
                        </a:solidFill>
                        <a:latin typeface="+mn-lt"/>
                        <a:ea typeface="宋体" panose="02010600030101010101" pitchFamily="2" charset="-122"/>
                        <a:cs typeface="+mn-cs"/>
                      </a:endParaRPr>
                    </a:p>
                    <a:p>
                      <a:pPr>
                        <a:lnSpc>
                          <a:spcPct val="120000"/>
                        </a:lnSpc>
                      </a:pPr>
                      <a:r>
                        <a:rPr lang="zh-CN" altLang="en-US" sz="1200" kern="1200" dirty="0">
                          <a:solidFill>
                            <a:schemeClr val="tx1">
                              <a:lumMod val="50000"/>
                            </a:schemeClr>
                          </a:solidFill>
                          <a:latin typeface="+mn-lt"/>
                          <a:ea typeface="宋体" panose="02010600030101010101" pitchFamily="2" charset="-122"/>
                          <a:cs typeface="+mn-cs"/>
                        </a:rPr>
                        <a:t>支持 </a:t>
                      </a:r>
                      <a:r>
                        <a:rPr lang="en-US" altLang="zh-CN" sz="1200" kern="1200" dirty="0">
                          <a:solidFill>
                            <a:schemeClr val="tx1">
                              <a:lumMod val="50000"/>
                            </a:schemeClr>
                          </a:solidFill>
                          <a:latin typeface="+mn-lt"/>
                          <a:ea typeface="宋体" panose="02010600030101010101" pitchFamily="2" charset="-122"/>
                          <a:cs typeface="+mn-cs"/>
                        </a:rPr>
                        <a:t>Stretch</a:t>
                      </a:r>
                      <a:r>
                        <a:rPr lang="en-US" altLang="zh-CN" sz="1200" kern="1200" baseline="0" dirty="0">
                          <a:solidFill>
                            <a:schemeClr val="tx1">
                              <a:lumMod val="50000"/>
                            </a:schemeClr>
                          </a:solidFill>
                          <a:latin typeface="+mn-lt"/>
                          <a:ea typeface="宋体" panose="02010600030101010101" pitchFamily="2" charset="-122"/>
                          <a:cs typeface="+mn-cs"/>
                        </a:rPr>
                        <a:t> Cluster </a:t>
                      </a:r>
                      <a:r>
                        <a:rPr lang="zh-CN" altLang="en-US" sz="1200" kern="1200" dirty="0">
                          <a:solidFill>
                            <a:schemeClr val="tx1">
                              <a:lumMod val="50000"/>
                            </a:schemeClr>
                          </a:solidFill>
                          <a:latin typeface="+mn-lt"/>
                          <a:ea typeface="宋体" panose="02010600030101010101" pitchFamily="2" charset="-122"/>
                          <a:cs typeface="+mn-cs"/>
                        </a:rPr>
                        <a:t>双活</a:t>
                      </a:r>
                      <a:endParaRPr lang="en-US" altLang="zh-CN" sz="1200" kern="1200" dirty="0">
                        <a:solidFill>
                          <a:schemeClr val="tx1">
                            <a:lumMod val="50000"/>
                          </a:schemeClr>
                        </a:solidFill>
                        <a:latin typeface="+mn-lt"/>
                        <a:ea typeface="宋体" panose="02010600030101010101" pitchFamily="2" charset="-122"/>
                        <a:cs typeface="+mn-cs"/>
                      </a:endParaRPr>
                    </a:p>
                  </a:txBody>
                  <a:tcPr marL="121888" marR="121888" marT="60944" marB="60944" anchor="ctr"/>
                </a:tc>
                <a:extLst>
                  <a:ext uri="{0D108BD9-81ED-4DB2-BD59-A6C34878D82A}">
                    <a16:rowId xmlns:a16="http://schemas.microsoft.com/office/drawing/2014/main" val="10006"/>
                  </a:ext>
                </a:extLst>
              </a:tr>
            </a:tbl>
          </a:graphicData>
        </a:graphic>
      </p:graphicFrame>
      <p:pic>
        <p:nvPicPr>
          <p:cNvPr id="5" name="Picture 4"/>
          <p:cNvPicPr>
            <a:picLocks noChangeAspect="1"/>
          </p:cNvPicPr>
          <p:nvPr/>
        </p:nvPicPr>
        <p:blipFill>
          <a:blip r:embed="rId2"/>
          <a:stretch>
            <a:fillRect/>
          </a:stretch>
        </p:blipFill>
        <p:spPr>
          <a:xfrm>
            <a:off x="182832" y="2034472"/>
            <a:ext cx="3575219" cy="3972464"/>
          </a:xfrm>
          <a:prstGeom prst="rect">
            <a:avLst/>
          </a:prstGeom>
        </p:spPr>
      </p:pic>
    </p:spTree>
    <p:extLst>
      <p:ext uri="{BB962C8B-B14F-4D97-AF65-F5344CB8AC3E}">
        <p14:creationId xmlns:p14="http://schemas.microsoft.com/office/powerpoint/2010/main" val="256494172"/>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p:cNvSpPr>
            <a:spLocks noGrp="1"/>
          </p:cNvSpPr>
          <p:nvPr>
            <p:ph type="body" sz="quarter" idx="10"/>
          </p:nvPr>
        </p:nvSpPr>
        <p:spPr>
          <a:xfrm>
            <a:off x="583536" y="3694107"/>
            <a:ext cx="11124419" cy="2983249"/>
          </a:xfrm>
        </p:spPr>
        <p:txBody>
          <a:bodyPr/>
          <a:lstStyle/>
          <a:p>
            <a:r>
              <a:rPr lang="en-US" altLang="zh-CN" sz="1999" dirty="0" err="1"/>
              <a:t>HyperFlex</a:t>
            </a:r>
            <a:r>
              <a:rPr lang="en-US" altLang="zh-CN" sz="1999" dirty="0"/>
              <a:t> </a:t>
            </a:r>
            <a:r>
              <a:rPr lang="zh-CN" altLang="en-US" sz="1999" dirty="0"/>
              <a:t>分布式存储软件叫</a:t>
            </a:r>
            <a:r>
              <a:rPr lang="en-US" altLang="zh-CN" sz="1999" dirty="0"/>
              <a:t>HXDP</a:t>
            </a:r>
          </a:p>
          <a:p>
            <a:r>
              <a:rPr lang="en-US" altLang="zh-CN" sz="1999" dirty="0"/>
              <a:t>HXDP</a:t>
            </a:r>
            <a:r>
              <a:rPr lang="zh-CN" altLang="en-US" sz="1999" dirty="0"/>
              <a:t>主要由</a:t>
            </a:r>
            <a:r>
              <a:rPr lang="en-US" altLang="zh-CN" sz="1999" dirty="0"/>
              <a:t>2</a:t>
            </a:r>
            <a:r>
              <a:rPr lang="zh-CN" altLang="en-US" sz="1999" dirty="0"/>
              <a:t>个软件模块组成：</a:t>
            </a:r>
            <a:r>
              <a:rPr lang="en-US" altLang="zh-CN" sz="1999" dirty="0" err="1"/>
              <a:t>IOVisor</a:t>
            </a:r>
            <a:r>
              <a:rPr lang="zh-CN" altLang="en-US" sz="1999" dirty="0"/>
              <a:t>和</a:t>
            </a:r>
            <a:r>
              <a:rPr lang="en-US" altLang="zh-CN" sz="1999" dirty="0"/>
              <a:t>CVM</a:t>
            </a:r>
          </a:p>
          <a:p>
            <a:pPr lvl="1">
              <a:buFont typeface="Colonna MT" panose="04020805060202030203" pitchFamily="82" charset="0"/>
              <a:buChar char="–"/>
            </a:pPr>
            <a:r>
              <a:rPr lang="en-US" altLang="zh-CN" sz="1600" dirty="0" err="1"/>
              <a:t>IOVisor</a:t>
            </a:r>
            <a:r>
              <a:rPr lang="zh-CN" altLang="en-US" sz="1600" dirty="0"/>
              <a:t>是安装在虚拟化软件（如</a:t>
            </a:r>
            <a:r>
              <a:rPr lang="en-US" altLang="zh-CN" sz="1600" dirty="0" err="1"/>
              <a:t>ESXi</a:t>
            </a:r>
            <a:r>
              <a:rPr lang="zh-CN" altLang="en-US" sz="1600" dirty="0"/>
              <a:t>）内的插件（</a:t>
            </a:r>
            <a:r>
              <a:rPr lang="en-US" altLang="zh-CN" sz="1600" dirty="0"/>
              <a:t>Plug in</a:t>
            </a:r>
            <a:r>
              <a:rPr lang="zh-CN" altLang="en-US" sz="1600" dirty="0"/>
              <a:t>），你可以把它理解为安装在你手机上的</a:t>
            </a:r>
            <a:r>
              <a:rPr lang="en-US" altLang="zh-CN" sz="1600" dirty="0"/>
              <a:t>App</a:t>
            </a:r>
            <a:r>
              <a:rPr lang="zh-CN" altLang="en-US" sz="1600" dirty="0"/>
              <a:t>，其作用是仿真和代理</a:t>
            </a:r>
          </a:p>
          <a:p>
            <a:pPr lvl="1">
              <a:buFont typeface="Colonna MT" panose="04020805060202030203" pitchFamily="82" charset="0"/>
              <a:buChar char="–"/>
            </a:pPr>
            <a:r>
              <a:rPr lang="en-US" altLang="zh-CN" sz="1600" dirty="0"/>
              <a:t>CVM</a:t>
            </a:r>
            <a:r>
              <a:rPr lang="zh-CN" altLang="en-US" sz="1600" dirty="0"/>
              <a:t>是一个独立的虚机，通过虚拟化软件的</a:t>
            </a:r>
            <a:r>
              <a:rPr lang="en-US" altLang="zh-CN" sz="1600" dirty="0"/>
              <a:t>Director IO</a:t>
            </a:r>
            <a:r>
              <a:rPr lang="zh-CN" altLang="en-US" sz="1600" dirty="0"/>
              <a:t>功能直接访问物理硬盘，你可以把它理解为</a:t>
            </a:r>
            <a:r>
              <a:rPr lang="en-US" altLang="zh-CN" sz="1600" dirty="0" err="1"/>
              <a:t>IOVisor</a:t>
            </a:r>
            <a:r>
              <a:rPr lang="zh-CN" altLang="en-US" sz="1600" dirty="0"/>
              <a:t>后面的</a:t>
            </a:r>
            <a:r>
              <a:rPr lang="en-US" altLang="zh-CN" sz="1600" dirty="0"/>
              <a:t>Server</a:t>
            </a:r>
            <a:r>
              <a:rPr lang="zh-CN" altLang="en-US" sz="1600" dirty="0"/>
              <a:t>进程，其作用是实现数据在物理硬盘上的存放</a:t>
            </a:r>
            <a:endParaRPr lang="en-US" altLang="zh-CN" sz="1600" dirty="0"/>
          </a:p>
          <a:p>
            <a:pPr marL="374449" lvl="1" indent="-298292">
              <a:spcBef>
                <a:spcPts val="1480"/>
              </a:spcBef>
            </a:pPr>
            <a:r>
              <a:rPr lang="zh-CN" altLang="en-US" sz="1999" dirty="0"/>
              <a:t>虚机（</a:t>
            </a:r>
            <a:r>
              <a:rPr lang="en-US" altLang="zh-CN" sz="1999" dirty="0"/>
              <a:t>VM</a:t>
            </a:r>
            <a:r>
              <a:rPr lang="zh-CN" altLang="en-US" sz="1999" dirty="0"/>
              <a:t>）看到的是本地存储（</a:t>
            </a:r>
            <a:r>
              <a:rPr lang="en-US" altLang="zh-CN" sz="1999" dirty="0"/>
              <a:t>Local Disk</a:t>
            </a:r>
            <a:r>
              <a:rPr lang="zh-CN" altLang="en-US" sz="1999" dirty="0"/>
              <a:t>），这个本地存储是由</a:t>
            </a:r>
            <a:r>
              <a:rPr lang="en-US" altLang="zh-CN" sz="1999" dirty="0" err="1"/>
              <a:t>IOVisor</a:t>
            </a:r>
            <a:r>
              <a:rPr lang="zh-CN" altLang="en-US" sz="1999" dirty="0"/>
              <a:t>仿真的，任何一台服务器看到的硬盘空间是整个集群的硬盘容量的总和</a:t>
            </a:r>
          </a:p>
          <a:p>
            <a:pPr lvl="1">
              <a:buFont typeface="Colonna MT" panose="04020805060202030203" pitchFamily="82" charset="0"/>
              <a:buChar char="–"/>
            </a:pPr>
            <a:endParaRPr lang="en-US" altLang="zh-CN" sz="1600" dirty="0"/>
          </a:p>
        </p:txBody>
      </p:sp>
      <p:sp>
        <p:nvSpPr>
          <p:cNvPr id="3" name="Title 2"/>
          <p:cNvSpPr>
            <a:spLocks noGrp="1"/>
          </p:cNvSpPr>
          <p:nvPr>
            <p:ph type="title"/>
          </p:nvPr>
        </p:nvSpPr>
        <p:spPr/>
        <p:txBody>
          <a:bodyPr/>
          <a:lstStyle/>
          <a:p>
            <a:r>
              <a:rPr lang="en-US" altLang="zh-CN" sz="3732" dirty="0"/>
              <a:t>HXDP </a:t>
            </a:r>
            <a:r>
              <a:rPr lang="zh-CN" altLang="en-US" sz="3732" dirty="0"/>
              <a:t>分布式存储系统架构和全局条带化</a:t>
            </a:r>
            <a:endParaRPr lang="en-US" sz="3732" dirty="0"/>
          </a:p>
        </p:txBody>
      </p:sp>
      <p:pic>
        <p:nvPicPr>
          <p:cNvPr id="7" name="Picture 6"/>
          <p:cNvPicPr>
            <a:picLocks noChangeAspect="1"/>
          </p:cNvPicPr>
          <p:nvPr/>
        </p:nvPicPr>
        <p:blipFill>
          <a:blip r:embed="rId2"/>
          <a:stretch>
            <a:fillRect/>
          </a:stretch>
        </p:blipFill>
        <p:spPr>
          <a:xfrm>
            <a:off x="643341" y="1358256"/>
            <a:ext cx="10341456" cy="1952117"/>
          </a:xfrm>
          <a:prstGeom prst="rect">
            <a:avLst/>
          </a:prstGeom>
        </p:spPr>
      </p:pic>
    </p:spTree>
    <p:extLst>
      <p:ext uri="{BB962C8B-B14F-4D97-AF65-F5344CB8AC3E}">
        <p14:creationId xmlns:p14="http://schemas.microsoft.com/office/powerpoint/2010/main" val="345516752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HXDP </a:t>
            </a:r>
            <a:r>
              <a:rPr lang="zh-CN" altLang="en-US" dirty="0"/>
              <a:t>的读写（</a:t>
            </a:r>
            <a:r>
              <a:rPr lang="en-US" altLang="zh-CN" dirty="0"/>
              <a:t>I/O</a:t>
            </a:r>
            <a:r>
              <a:rPr lang="zh-CN" altLang="en-US" dirty="0"/>
              <a:t>）过程</a:t>
            </a:r>
            <a:endParaRPr lang="en-US" dirty="0"/>
          </a:p>
        </p:txBody>
      </p:sp>
      <p:graphicFrame>
        <p:nvGraphicFramePr>
          <p:cNvPr id="4" name="Table 3"/>
          <p:cNvGraphicFramePr>
            <a:graphicFrameLocks noGrp="1"/>
          </p:cNvGraphicFramePr>
          <p:nvPr>
            <p:extLst/>
          </p:nvPr>
        </p:nvGraphicFramePr>
        <p:xfrm>
          <a:off x="112985" y="1472144"/>
          <a:ext cx="11924100" cy="5174398"/>
        </p:xfrm>
        <a:graphic>
          <a:graphicData uri="http://schemas.openxmlformats.org/drawingml/2006/table">
            <a:tbl>
              <a:tblPr firstRow="1" bandRow="1">
                <a:tableStyleId>{5940675A-B579-460E-94D1-54222C63F5DA}</a:tableStyleId>
              </a:tblPr>
              <a:tblGrid>
                <a:gridCol w="5555756">
                  <a:extLst>
                    <a:ext uri="{9D8B030D-6E8A-4147-A177-3AD203B41FA5}">
                      <a16:colId xmlns:a16="http://schemas.microsoft.com/office/drawing/2014/main" val="20000"/>
                    </a:ext>
                  </a:extLst>
                </a:gridCol>
                <a:gridCol w="6368344">
                  <a:extLst>
                    <a:ext uri="{9D8B030D-6E8A-4147-A177-3AD203B41FA5}">
                      <a16:colId xmlns:a16="http://schemas.microsoft.com/office/drawing/2014/main" val="20001"/>
                    </a:ext>
                  </a:extLst>
                </a:gridCol>
              </a:tblGrid>
              <a:tr h="370743">
                <a:tc>
                  <a:txBody>
                    <a:bodyPr/>
                    <a:lstStyle/>
                    <a:p>
                      <a:pPr algn="ctr"/>
                      <a:r>
                        <a:rPr lang="zh-CN" altLang="en-US" sz="1800" b="1" dirty="0">
                          <a:solidFill>
                            <a:schemeClr val="bg1"/>
                          </a:solidFill>
                        </a:rPr>
                        <a:t>写过程（</a:t>
                      </a:r>
                      <a:r>
                        <a:rPr lang="en-US" altLang="zh-CN" sz="1800" b="1" dirty="0">
                          <a:solidFill>
                            <a:schemeClr val="bg1"/>
                          </a:solidFill>
                        </a:rPr>
                        <a:t>Write</a:t>
                      </a:r>
                      <a:r>
                        <a:rPr lang="zh-CN" altLang="en-US" sz="1800" b="1" dirty="0">
                          <a:solidFill>
                            <a:schemeClr val="bg1"/>
                          </a:solidFill>
                        </a:rPr>
                        <a:t>）</a:t>
                      </a:r>
                      <a:endParaRPr lang="en-US" sz="1800" b="1" dirty="0">
                        <a:solidFill>
                          <a:schemeClr val="bg1"/>
                        </a:solidFill>
                      </a:endParaRPr>
                    </a:p>
                  </a:txBody>
                  <a:tcPr marL="91416" marR="91416" marT="45708" marB="45708">
                    <a:solidFill>
                      <a:schemeClr val="accent1"/>
                    </a:solidFill>
                  </a:tcPr>
                </a:tc>
                <a:tc>
                  <a:txBody>
                    <a:bodyPr/>
                    <a:lstStyle/>
                    <a:p>
                      <a:pPr algn="ctr"/>
                      <a:r>
                        <a:rPr lang="zh-CN" altLang="en-US" sz="1800" b="1" dirty="0">
                          <a:solidFill>
                            <a:schemeClr val="bg1"/>
                          </a:solidFill>
                        </a:rPr>
                        <a:t>读过程（</a:t>
                      </a:r>
                      <a:r>
                        <a:rPr lang="en-US" altLang="zh-CN" sz="1800" b="1" dirty="0">
                          <a:solidFill>
                            <a:schemeClr val="bg1"/>
                          </a:solidFill>
                        </a:rPr>
                        <a:t>Read</a:t>
                      </a:r>
                      <a:r>
                        <a:rPr lang="zh-CN" altLang="en-US" sz="1800" b="1" dirty="0">
                          <a:solidFill>
                            <a:schemeClr val="bg1"/>
                          </a:solidFill>
                        </a:rPr>
                        <a:t>）</a:t>
                      </a:r>
                      <a:endParaRPr lang="en-US" sz="1800" b="1" dirty="0">
                        <a:solidFill>
                          <a:schemeClr val="bg1"/>
                        </a:solidFill>
                      </a:endParaRPr>
                    </a:p>
                  </a:txBody>
                  <a:tcPr marL="91416" marR="91416" marT="45708" marB="45708">
                    <a:solidFill>
                      <a:schemeClr val="accent1"/>
                    </a:solidFill>
                  </a:tcPr>
                </a:tc>
                <a:extLst>
                  <a:ext uri="{0D108BD9-81ED-4DB2-BD59-A6C34878D82A}">
                    <a16:rowId xmlns:a16="http://schemas.microsoft.com/office/drawing/2014/main" val="10000"/>
                  </a:ext>
                </a:extLst>
              </a:tr>
              <a:tr h="4803655">
                <a:tc>
                  <a:txBody>
                    <a:bodyPr/>
                    <a:lstStyle/>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pPr marL="285750" indent="-285750">
                        <a:buFont typeface="Arial" panose="020B0604020202020204" pitchFamily="34" charset="0"/>
                        <a:buChar char="•"/>
                      </a:pPr>
                      <a:r>
                        <a:rPr lang="en-US" altLang="zh-CN" sz="1800" dirty="0"/>
                        <a:t>VM</a:t>
                      </a:r>
                      <a:r>
                        <a:rPr lang="zh-CN" altLang="en-US" sz="1800" dirty="0"/>
                        <a:t>中应用软件发出一个写指令给操作系统</a:t>
                      </a:r>
                    </a:p>
                    <a:p>
                      <a:pPr marL="285750" indent="-285750">
                        <a:buFont typeface="Arial" panose="020B0604020202020204" pitchFamily="34" charset="0"/>
                        <a:buChar char="•"/>
                      </a:pPr>
                      <a:r>
                        <a:rPr lang="zh-CN" altLang="en-US" sz="1800" dirty="0"/>
                        <a:t>操作系统把此写请求通过虚拟化平台发给</a:t>
                      </a:r>
                      <a:r>
                        <a:rPr lang="en-US" altLang="zh-CN" sz="1800" dirty="0" err="1"/>
                        <a:t>IOVisor</a:t>
                      </a:r>
                      <a:endParaRPr lang="en-US" altLang="zh-CN" sz="1800" dirty="0"/>
                    </a:p>
                    <a:p>
                      <a:pPr marL="285750" indent="-285750">
                        <a:buFont typeface="Arial" panose="020B0604020202020204" pitchFamily="34" charset="0"/>
                        <a:buChar char="•"/>
                      </a:pPr>
                      <a:r>
                        <a:rPr lang="en-US" altLang="zh-CN" sz="1800" dirty="0" err="1"/>
                        <a:t>IOVisor</a:t>
                      </a:r>
                      <a:r>
                        <a:rPr lang="en-US" altLang="zh-CN" sz="1800" dirty="0"/>
                        <a:t> </a:t>
                      </a:r>
                      <a:r>
                        <a:rPr lang="zh-CN" altLang="en-US" sz="1800" dirty="0"/>
                        <a:t>根据算法把此</a:t>
                      </a:r>
                      <a:r>
                        <a:rPr lang="en-US" altLang="zh-CN" sz="1800" dirty="0"/>
                        <a:t>I/O</a:t>
                      </a:r>
                      <a:r>
                        <a:rPr lang="zh-CN" altLang="en-US" sz="1800" dirty="0"/>
                        <a:t>请求同时发送给 </a:t>
                      </a:r>
                      <a:r>
                        <a:rPr lang="en-US" altLang="zh-CN" sz="1800" dirty="0"/>
                        <a:t>3</a:t>
                      </a:r>
                      <a:r>
                        <a:rPr lang="zh-CN" altLang="en-US" sz="1800" dirty="0"/>
                        <a:t>个</a:t>
                      </a:r>
                      <a:r>
                        <a:rPr lang="en-US" altLang="zh-CN" sz="1800" dirty="0"/>
                        <a:t>CVM</a:t>
                      </a:r>
                    </a:p>
                    <a:p>
                      <a:pPr marL="285750" indent="-285750">
                        <a:buFont typeface="Arial" panose="020B0604020202020204" pitchFamily="34" charset="0"/>
                        <a:buChar char="•"/>
                      </a:pPr>
                      <a:r>
                        <a:rPr lang="en-US" altLang="zh-CN" sz="1800" dirty="0"/>
                        <a:t>CVM</a:t>
                      </a:r>
                      <a:r>
                        <a:rPr lang="zh-CN" altLang="en-US" sz="1800" dirty="0"/>
                        <a:t>把数据写入</a:t>
                      </a:r>
                      <a:r>
                        <a:rPr lang="en-US" altLang="zh-CN" sz="1800" dirty="0"/>
                        <a:t>SSD</a:t>
                      </a:r>
                      <a:r>
                        <a:rPr lang="zh-CN" altLang="en-US" sz="1800" dirty="0"/>
                        <a:t>缓存，写操作即完成</a:t>
                      </a:r>
                    </a:p>
                    <a:p>
                      <a:pPr marL="285750" indent="-285750">
                        <a:buFont typeface="Arial" panose="020B0604020202020204" pitchFamily="34" charset="0"/>
                        <a:buChar char="•"/>
                      </a:pPr>
                      <a:r>
                        <a:rPr lang="zh-CN" altLang="en-US" sz="1800" dirty="0"/>
                        <a:t>缓存数据整理后以对象（</a:t>
                      </a:r>
                      <a:r>
                        <a:rPr lang="en-US" altLang="zh-CN" sz="1800" dirty="0"/>
                        <a:t>Object</a:t>
                      </a:r>
                      <a:r>
                        <a:rPr lang="zh-CN" altLang="en-US" sz="1800" dirty="0"/>
                        <a:t>）方式存放到硬盘</a:t>
                      </a:r>
                      <a:endParaRPr lang="en-US" sz="1800" dirty="0"/>
                    </a:p>
                  </a:txBody>
                  <a:tcPr marL="91416" marR="91416" marT="45708" marB="45708"/>
                </a:tc>
                <a:tc>
                  <a:txBody>
                    <a:bodyPr/>
                    <a:lstStyle/>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pPr marL="285750" indent="-285750">
                        <a:buFont typeface="Arial" panose="020B0604020202020204" pitchFamily="34" charset="0"/>
                        <a:buChar char="•"/>
                      </a:pPr>
                      <a:r>
                        <a:rPr lang="en-US" altLang="zh-CN" sz="1800" dirty="0"/>
                        <a:t>VM</a:t>
                      </a:r>
                      <a:r>
                        <a:rPr lang="zh-CN" altLang="en-US" sz="1800" dirty="0"/>
                        <a:t>中应用软件发出一个读指令给操作系统</a:t>
                      </a:r>
                    </a:p>
                    <a:p>
                      <a:pPr marL="285750" indent="-285750">
                        <a:buFont typeface="Arial" panose="020B0604020202020204" pitchFamily="34" charset="0"/>
                        <a:buChar char="•"/>
                      </a:pPr>
                      <a:r>
                        <a:rPr lang="zh-CN" altLang="en-US" sz="1800" dirty="0"/>
                        <a:t>操作系统通过虚拟化平台把此读请求发给</a:t>
                      </a:r>
                      <a:r>
                        <a:rPr lang="en-US" altLang="zh-CN" sz="1800" dirty="0" err="1"/>
                        <a:t>IOVisor</a:t>
                      </a:r>
                      <a:endParaRPr lang="en-US" altLang="zh-CN" sz="1800" dirty="0"/>
                    </a:p>
                    <a:p>
                      <a:pPr marL="285750" indent="-285750">
                        <a:buFont typeface="Arial" panose="020B0604020202020204" pitchFamily="34" charset="0"/>
                        <a:buChar char="•"/>
                      </a:pPr>
                      <a:r>
                        <a:rPr lang="en-US" altLang="zh-CN" sz="1800" dirty="0" err="1"/>
                        <a:t>IOVisor</a:t>
                      </a:r>
                      <a:r>
                        <a:rPr lang="zh-CN" altLang="en-US" sz="1800" dirty="0"/>
                        <a:t>根据算法把此读请求发送给一个</a:t>
                      </a:r>
                      <a:r>
                        <a:rPr lang="en-US" altLang="zh-CN" sz="1800" dirty="0"/>
                        <a:t>CVM</a:t>
                      </a:r>
                    </a:p>
                    <a:p>
                      <a:pPr marL="285750" indent="-285750">
                        <a:buFont typeface="Arial" panose="020B0604020202020204" pitchFamily="34" charset="0"/>
                        <a:buChar char="•"/>
                      </a:pPr>
                      <a:r>
                        <a:rPr lang="en-US" altLang="zh-CN" sz="1800" dirty="0"/>
                        <a:t>CVM</a:t>
                      </a:r>
                      <a:r>
                        <a:rPr lang="zh-CN" altLang="en-US" sz="1800" dirty="0"/>
                        <a:t>把数据从缓存或盘上找到发送给</a:t>
                      </a:r>
                      <a:r>
                        <a:rPr lang="en-US" altLang="zh-CN" sz="1800" dirty="0" err="1"/>
                        <a:t>IOVisor</a:t>
                      </a:r>
                      <a:r>
                        <a:rPr lang="zh-CN" altLang="en-US" sz="1800" dirty="0"/>
                        <a:t>后返回给应用</a:t>
                      </a:r>
                    </a:p>
                    <a:p>
                      <a:pPr marL="285750" indent="-285750">
                        <a:buFont typeface="Arial" panose="020B0604020202020204" pitchFamily="34" charset="0"/>
                        <a:buChar char="•"/>
                      </a:pPr>
                      <a:r>
                        <a:rPr lang="zh-CN" altLang="en-US" sz="1800" dirty="0">
                          <a:solidFill>
                            <a:schemeClr val="tx2"/>
                          </a:solidFill>
                        </a:rPr>
                        <a:t>注意：全闪存没有</a:t>
                      </a:r>
                      <a:r>
                        <a:rPr lang="en-US" altLang="zh-CN" sz="1800" dirty="0">
                          <a:solidFill>
                            <a:schemeClr val="tx2"/>
                          </a:solidFill>
                        </a:rPr>
                        <a:t>L2</a:t>
                      </a:r>
                      <a:r>
                        <a:rPr lang="zh-CN" altLang="en-US" sz="1800" dirty="0">
                          <a:solidFill>
                            <a:schemeClr val="tx2"/>
                          </a:solidFill>
                        </a:rPr>
                        <a:t>级（</a:t>
                      </a:r>
                      <a:r>
                        <a:rPr lang="en-US" altLang="zh-CN" sz="1800" dirty="0">
                          <a:solidFill>
                            <a:schemeClr val="tx2"/>
                          </a:solidFill>
                        </a:rPr>
                        <a:t>SSD</a:t>
                      </a:r>
                      <a:r>
                        <a:rPr lang="zh-CN" altLang="en-US" sz="1800" dirty="0">
                          <a:solidFill>
                            <a:schemeClr val="tx2"/>
                          </a:solidFill>
                        </a:rPr>
                        <a:t>）读缓存</a:t>
                      </a:r>
                      <a:endParaRPr lang="en-US" sz="1800" dirty="0">
                        <a:solidFill>
                          <a:schemeClr val="tx2"/>
                        </a:solidFill>
                      </a:endParaRPr>
                    </a:p>
                  </a:txBody>
                  <a:tcPr marL="91416" marR="91416" marT="45708" marB="45708"/>
                </a:tc>
                <a:extLst>
                  <a:ext uri="{0D108BD9-81ED-4DB2-BD59-A6C34878D82A}">
                    <a16:rowId xmlns:a16="http://schemas.microsoft.com/office/drawing/2014/main" val="10001"/>
                  </a:ext>
                </a:extLst>
              </a:tr>
            </a:tbl>
          </a:graphicData>
        </a:graphic>
      </p:graphicFrame>
      <p:pic>
        <p:nvPicPr>
          <p:cNvPr id="5" name="Picture 4"/>
          <p:cNvPicPr>
            <a:picLocks noChangeAspect="1"/>
          </p:cNvPicPr>
          <p:nvPr/>
        </p:nvPicPr>
        <p:blipFill>
          <a:blip r:embed="rId2"/>
          <a:stretch>
            <a:fillRect/>
          </a:stretch>
        </p:blipFill>
        <p:spPr>
          <a:xfrm>
            <a:off x="1070961" y="1924419"/>
            <a:ext cx="2439157" cy="1958519"/>
          </a:xfrm>
          <a:prstGeom prst="rect">
            <a:avLst/>
          </a:prstGeom>
        </p:spPr>
      </p:pic>
      <p:pic>
        <p:nvPicPr>
          <p:cNvPr id="7" name="Picture 6"/>
          <p:cNvPicPr>
            <a:picLocks noChangeAspect="1"/>
          </p:cNvPicPr>
          <p:nvPr/>
        </p:nvPicPr>
        <p:blipFill>
          <a:blip r:embed="rId3"/>
          <a:stretch>
            <a:fillRect/>
          </a:stretch>
        </p:blipFill>
        <p:spPr>
          <a:xfrm>
            <a:off x="5812600" y="2406601"/>
            <a:ext cx="3416708" cy="1178274"/>
          </a:xfrm>
          <a:prstGeom prst="rect">
            <a:avLst/>
          </a:prstGeom>
        </p:spPr>
      </p:pic>
      <p:pic>
        <p:nvPicPr>
          <p:cNvPr id="8" name="Picture 7"/>
          <p:cNvPicPr>
            <a:picLocks noChangeAspect="1"/>
          </p:cNvPicPr>
          <p:nvPr/>
        </p:nvPicPr>
        <p:blipFill>
          <a:blip r:embed="rId4"/>
          <a:stretch>
            <a:fillRect/>
          </a:stretch>
        </p:blipFill>
        <p:spPr>
          <a:xfrm>
            <a:off x="9340165" y="2210866"/>
            <a:ext cx="2586064" cy="1446674"/>
          </a:xfrm>
          <a:prstGeom prst="rect">
            <a:avLst/>
          </a:prstGeom>
        </p:spPr>
      </p:pic>
      <p:sp>
        <p:nvSpPr>
          <p:cNvPr id="3" name="Rectangle 2">
            <a:extLst>
              <a:ext uri="{FF2B5EF4-FFF2-40B4-BE49-F238E27FC236}">
                <a16:creationId xmlns:a16="http://schemas.microsoft.com/office/drawing/2014/main" id="{F9C29637-D791-A749-AAA6-D15D4962586F}"/>
              </a:ext>
            </a:extLst>
          </p:cNvPr>
          <p:cNvSpPr/>
          <p:nvPr/>
        </p:nvSpPr>
        <p:spPr>
          <a:xfrm>
            <a:off x="1522332" y="6135199"/>
            <a:ext cx="7558479" cy="341632"/>
          </a:xfrm>
          <a:prstGeom prst="rect">
            <a:avLst/>
          </a:prstGeom>
        </p:spPr>
        <p:txBody>
          <a:bodyPr wrap="none">
            <a:spAutoFit/>
          </a:bodyPr>
          <a:lstStyle/>
          <a:p>
            <a:pPr>
              <a:lnSpc>
                <a:spcPct val="90000"/>
              </a:lnSpc>
            </a:pPr>
            <a:r>
              <a:rPr lang="en-US" b="1" dirty="0">
                <a:solidFill>
                  <a:schemeClr val="accent3"/>
                </a:solidFill>
                <a:latin typeface="Arial" charset="0"/>
                <a:ea typeface="Arial" charset="0"/>
                <a:cs typeface="Arial" charset="0"/>
              </a:rPr>
              <a:t>Controller VM takes 48 GB or 72 GB of memory</a:t>
            </a:r>
            <a:r>
              <a:rPr lang="zh-CN" altLang="en-US" b="1" dirty="0">
                <a:solidFill>
                  <a:schemeClr val="accent3"/>
                </a:solidFill>
                <a:latin typeface="Arial" charset="0"/>
                <a:ea typeface="Arial" charset="0"/>
                <a:cs typeface="Arial" charset="0"/>
              </a:rPr>
              <a:t> </a:t>
            </a:r>
            <a:r>
              <a:rPr lang="en-US" altLang="zh-CN" b="1" dirty="0">
                <a:solidFill>
                  <a:schemeClr val="accent3"/>
                </a:solidFill>
                <a:latin typeface="Arial" charset="0"/>
                <a:ea typeface="Arial" charset="0"/>
                <a:cs typeface="Arial" charset="0"/>
              </a:rPr>
              <a:t>and</a:t>
            </a:r>
            <a:r>
              <a:rPr lang="zh-CN" altLang="en-US" b="1" dirty="0">
                <a:solidFill>
                  <a:schemeClr val="accent3"/>
                </a:solidFill>
                <a:latin typeface="Arial" charset="0"/>
                <a:ea typeface="Arial" charset="0"/>
                <a:cs typeface="Arial" charset="0"/>
              </a:rPr>
              <a:t> </a:t>
            </a:r>
            <a:r>
              <a:rPr lang="en-US" altLang="zh-CN" b="1" dirty="0">
                <a:solidFill>
                  <a:schemeClr val="accent3"/>
                </a:solidFill>
                <a:latin typeface="Arial" charset="0"/>
                <a:ea typeface="Arial" charset="0"/>
                <a:cs typeface="Arial" charset="0"/>
              </a:rPr>
              <a:t>10800MHz</a:t>
            </a:r>
            <a:r>
              <a:rPr lang="zh-CN" altLang="en-US" b="1" dirty="0">
                <a:solidFill>
                  <a:schemeClr val="accent3"/>
                </a:solidFill>
                <a:latin typeface="Arial" charset="0"/>
                <a:ea typeface="Arial" charset="0"/>
                <a:cs typeface="Arial" charset="0"/>
              </a:rPr>
              <a:t> </a:t>
            </a:r>
            <a:r>
              <a:rPr lang="en-US" altLang="zh-CN" b="1" dirty="0">
                <a:solidFill>
                  <a:schemeClr val="accent3"/>
                </a:solidFill>
                <a:latin typeface="Arial" charset="0"/>
                <a:ea typeface="Arial" charset="0"/>
                <a:cs typeface="Arial" charset="0"/>
              </a:rPr>
              <a:t>CPU</a:t>
            </a:r>
            <a:endParaRPr lang="en-US" b="1" dirty="0">
              <a:solidFill>
                <a:schemeClr val="accent3"/>
              </a:solidFill>
            </a:endParaRPr>
          </a:p>
        </p:txBody>
      </p:sp>
    </p:spTree>
    <p:extLst>
      <p:ext uri="{BB962C8B-B14F-4D97-AF65-F5344CB8AC3E}">
        <p14:creationId xmlns:p14="http://schemas.microsoft.com/office/powerpoint/2010/main" val="3999321231"/>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14729" y="1676400"/>
            <a:ext cx="9213483" cy="1524000"/>
          </a:xfrm>
        </p:spPr>
        <p:txBody>
          <a:bodyPr/>
          <a:lstStyle/>
          <a:p>
            <a:r>
              <a:rPr lang="en-US" dirty="0" err="1"/>
              <a:t>vSAN</a:t>
            </a:r>
            <a:r>
              <a:rPr lang="zh-CN" altLang="en-US" dirty="0"/>
              <a:t> </a:t>
            </a:r>
            <a:r>
              <a:rPr lang="en-US" altLang="zh-CN" dirty="0"/>
              <a:t>vs</a:t>
            </a:r>
            <a:r>
              <a:rPr lang="zh-CN" altLang="en-US" dirty="0"/>
              <a:t> </a:t>
            </a:r>
            <a:r>
              <a:rPr lang="en-US" altLang="zh-CN" dirty="0" err="1"/>
              <a:t>HyperFlex</a:t>
            </a:r>
            <a:endParaRPr lang="en-US" dirty="0"/>
          </a:p>
        </p:txBody>
      </p:sp>
      <p:sp>
        <p:nvSpPr>
          <p:cNvPr id="6" name="Text Placeholder 5"/>
          <p:cNvSpPr>
            <a:spLocks noGrp="1"/>
          </p:cNvSpPr>
          <p:nvPr>
            <p:ph type="body" idx="4294967295"/>
          </p:nvPr>
        </p:nvSpPr>
        <p:spPr>
          <a:xfrm>
            <a:off x="609439" y="3276600"/>
            <a:ext cx="7313295" cy="609600"/>
          </a:xfrm>
          <a:prstGeom prst="rect">
            <a:avLst/>
          </a:prstGeom>
        </p:spPr>
        <p:txBody>
          <a:bodyPr/>
          <a:lstStyle/>
          <a:p>
            <a:endParaRPr lang="en-US"/>
          </a:p>
        </p:txBody>
      </p:sp>
      <p:sp>
        <p:nvSpPr>
          <p:cNvPr id="3" name="Footer Placeholder 2"/>
          <p:cNvSpPr>
            <a:spLocks noGrp="1"/>
          </p:cNvSpPr>
          <p:nvPr>
            <p:ph type="ftr" sz="quarter" idx="4294967295"/>
          </p:nvPr>
        </p:nvSpPr>
        <p:spPr>
          <a:xfrm>
            <a:off x="7008813" y="6464300"/>
            <a:ext cx="5180012" cy="149225"/>
          </a:xfrm>
        </p:spPr>
        <p:txBody>
          <a:bodyPr/>
          <a:lstStyle/>
          <a:p>
            <a:r>
              <a:rPr lang="en-US"/>
              <a:t>CONFIDENTIAL</a:t>
            </a:r>
          </a:p>
        </p:txBody>
      </p:sp>
      <p:sp>
        <p:nvSpPr>
          <p:cNvPr id="4" name="Slide Number Placeholder 3"/>
          <p:cNvSpPr>
            <a:spLocks noGrp="1"/>
          </p:cNvSpPr>
          <p:nvPr>
            <p:ph type="sldNum" sz="quarter" idx="4294967295"/>
          </p:nvPr>
        </p:nvSpPr>
        <p:spPr>
          <a:xfrm>
            <a:off x="11737975" y="6464300"/>
            <a:ext cx="450850" cy="149225"/>
          </a:xfrm>
        </p:spPr>
        <p:txBody>
          <a:bodyPr/>
          <a:lstStyle/>
          <a:p>
            <a:fld id="{6EA6D8CF-3CDE-4807-BCD2-C9F2B831AAA5}" type="slidenum">
              <a:rPr lang="en-US" smtClean="0"/>
              <a:t>7</a:t>
            </a:fld>
            <a:endParaRPr lang="en-US"/>
          </a:p>
        </p:txBody>
      </p:sp>
    </p:spTree>
    <p:extLst>
      <p:ext uri="{BB962C8B-B14F-4D97-AF65-F5344CB8AC3E}">
        <p14:creationId xmlns:p14="http://schemas.microsoft.com/office/powerpoint/2010/main" val="81147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B4C344-6D5B-964E-8470-A6FCB8AD4BF7}"/>
              </a:ext>
            </a:extLst>
          </p:cNvPr>
          <p:cNvSpPr>
            <a:spLocks noGrp="1"/>
          </p:cNvSpPr>
          <p:nvPr>
            <p:ph type="title"/>
          </p:nvPr>
        </p:nvSpPr>
        <p:spPr>
          <a:xfrm>
            <a:off x="589140" y="237106"/>
            <a:ext cx="11001004" cy="381000"/>
          </a:xfrm>
        </p:spPr>
        <p:txBody>
          <a:bodyPr/>
          <a:lstStyle/>
          <a:p>
            <a:r>
              <a:rPr lang="en-US" dirty="0"/>
              <a:t>Cisco </a:t>
            </a:r>
            <a:r>
              <a:rPr lang="en-US" dirty="0" err="1"/>
              <a:t>HyperFlex</a:t>
            </a:r>
            <a:r>
              <a:rPr lang="en-US" dirty="0"/>
              <a:t> Battlecard</a:t>
            </a:r>
          </a:p>
        </p:txBody>
      </p:sp>
      <p:graphicFrame>
        <p:nvGraphicFramePr>
          <p:cNvPr id="7" name="Table 6">
            <a:extLst>
              <a:ext uri="{FF2B5EF4-FFF2-40B4-BE49-F238E27FC236}">
                <a16:creationId xmlns:a16="http://schemas.microsoft.com/office/drawing/2014/main" id="{00000684-92C4-7B43-A47A-E85029C98E2D}"/>
              </a:ext>
            </a:extLst>
          </p:cNvPr>
          <p:cNvGraphicFramePr>
            <a:graphicFrameLocks noGrp="1"/>
          </p:cNvGraphicFramePr>
          <p:nvPr>
            <p:extLst>
              <p:ext uri="{D42A27DB-BD31-4B8C-83A1-F6EECF244321}">
                <p14:modId xmlns:p14="http://schemas.microsoft.com/office/powerpoint/2010/main" val="4283685266"/>
              </p:ext>
            </p:extLst>
          </p:nvPr>
        </p:nvGraphicFramePr>
        <p:xfrm>
          <a:off x="6723529" y="942541"/>
          <a:ext cx="5057657" cy="5357140"/>
        </p:xfrm>
        <a:graphic>
          <a:graphicData uri="http://schemas.openxmlformats.org/drawingml/2006/table">
            <a:tbl>
              <a:tblPr firstRow="1" bandRow="1">
                <a:tableStyleId>{EB9631B5-78F2-41C9-869B-9F39066F8104}</a:tableStyleId>
              </a:tblPr>
              <a:tblGrid>
                <a:gridCol w="733328">
                  <a:extLst>
                    <a:ext uri="{9D8B030D-6E8A-4147-A177-3AD203B41FA5}">
                      <a16:colId xmlns:a16="http://schemas.microsoft.com/office/drawing/2014/main" val="20000"/>
                    </a:ext>
                  </a:extLst>
                </a:gridCol>
                <a:gridCol w="748375">
                  <a:extLst>
                    <a:ext uri="{9D8B030D-6E8A-4147-A177-3AD203B41FA5}">
                      <a16:colId xmlns:a16="http://schemas.microsoft.com/office/drawing/2014/main" val="20001"/>
                    </a:ext>
                  </a:extLst>
                </a:gridCol>
                <a:gridCol w="731022">
                  <a:extLst>
                    <a:ext uri="{9D8B030D-6E8A-4147-A177-3AD203B41FA5}">
                      <a16:colId xmlns:a16="http://schemas.microsoft.com/office/drawing/2014/main" val="20002"/>
                    </a:ext>
                  </a:extLst>
                </a:gridCol>
                <a:gridCol w="2844932">
                  <a:extLst>
                    <a:ext uri="{9D8B030D-6E8A-4147-A177-3AD203B41FA5}">
                      <a16:colId xmlns:a16="http://schemas.microsoft.com/office/drawing/2014/main" val="20003"/>
                    </a:ext>
                  </a:extLst>
                </a:gridCol>
              </a:tblGrid>
              <a:tr h="314298">
                <a:tc>
                  <a:txBody>
                    <a:bodyPr/>
                    <a:lstStyle/>
                    <a:p>
                      <a:endParaRPr lang="en-US" sz="1100" dirty="0">
                        <a:solidFill>
                          <a:schemeClr val="tx1"/>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dirty="0">
                          <a:solidFill>
                            <a:schemeClr val="bg1"/>
                          </a:solidFill>
                        </a:rPr>
                        <a:t>Cisco</a:t>
                      </a: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sz="1100" dirty="0">
                          <a:solidFill>
                            <a:schemeClr val="bg1"/>
                          </a:solidFill>
                        </a:rPr>
                        <a:t>VMware</a:t>
                      </a: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zh-CN" altLang="en-US" sz="1100" dirty="0">
                          <a:solidFill>
                            <a:schemeClr val="tx2"/>
                          </a:solidFill>
                        </a:rPr>
                        <a:t>描述</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35326">
                <a:tc>
                  <a:txBody>
                    <a:bodyPr/>
                    <a:lstStyle/>
                    <a:p>
                      <a:r>
                        <a:rPr lang="zh-CN" altLang="en-US" sz="1100" dirty="0">
                          <a:solidFill>
                            <a:schemeClr val="tx2"/>
                          </a:solidFill>
                        </a:rPr>
                        <a:t>拥有相互认证服务器的</a:t>
                      </a:r>
                      <a:r>
                        <a:rPr lang="en-US" sz="1100" dirty="0">
                          <a:solidFill>
                            <a:schemeClr val="tx2"/>
                          </a:solidFill>
                        </a:rPr>
                        <a:t>OEM</a:t>
                      </a:r>
                      <a:r>
                        <a:rPr lang="zh-CN" altLang="en-US" sz="1100" dirty="0">
                          <a:solidFill>
                            <a:schemeClr val="tx2"/>
                          </a:solidFill>
                        </a:rPr>
                        <a:t>数量</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dirty="0">
                          <a:solidFill>
                            <a:schemeClr val="tx2"/>
                          </a:solidFill>
                        </a:rPr>
                        <a:t>1</a:t>
                      </a: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en-US" sz="1100" dirty="0">
                          <a:solidFill>
                            <a:schemeClr val="tx2"/>
                          </a:solidFill>
                        </a:rPr>
                        <a:t>14</a:t>
                      </a: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CN" altLang="en-US" sz="1100" baseline="0" dirty="0">
                          <a:solidFill>
                            <a:schemeClr val="tx2"/>
                          </a:solidFill>
                        </a:rPr>
                        <a:t>思科</a:t>
                      </a:r>
                      <a:r>
                        <a:rPr lang="en-US" altLang="zh-CN" sz="1100" baseline="0" dirty="0" err="1">
                          <a:solidFill>
                            <a:schemeClr val="tx2"/>
                          </a:solidFill>
                        </a:rPr>
                        <a:t>HyperFlex</a:t>
                      </a:r>
                      <a:r>
                        <a:rPr lang="zh-CN" altLang="en-US" sz="1100" baseline="0" dirty="0">
                          <a:solidFill>
                            <a:schemeClr val="tx2"/>
                          </a:solidFill>
                        </a:rPr>
                        <a:t> 基于</a:t>
                      </a:r>
                      <a:r>
                        <a:rPr lang="en-US" altLang="zh-CN" sz="1100" baseline="0" dirty="0">
                          <a:solidFill>
                            <a:schemeClr val="tx2"/>
                          </a:solidFill>
                        </a:rPr>
                        <a:t>UCS</a:t>
                      </a:r>
                      <a:r>
                        <a:rPr lang="zh-CN" altLang="en-US" sz="1100" baseline="0" dirty="0">
                          <a:solidFill>
                            <a:schemeClr val="tx2"/>
                          </a:solidFill>
                        </a:rPr>
                        <a:t>平台，且具有专有</a:t>
                      </a:r>
                      <a:r>
                        <a:rPr lang="en-US" altLang="zh-CN" sz="1100" baseline="0" dirty="0">
                          <a:solidFill>
                            <a:schemeClr val="tx2"/>
                          </a:solidFill>
                        </a:rPr>
                        <a:t>PID</a:t>
                      </a:r>
                      <a:r>
                        <a:rPr lang="zh-CN" altLang="en-US" sz="1100" baseline="0" dirty="0">
                          <a:solidFill>
                            <a:schemeClr val="tx2"/>
                          </a:solidFill>
                        </a:rPr>
                        <a:t>，绑死硬件，失去超融合开放的意义</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977382">
                <a:tc>
                  <a:txBody>
                    <a:bodyPr/>
                    <a:lstStyle/>
                    <a:p>
                      <a:pPr marL="0" marR="0" indent="0" algn="l" defTabSz="914621" rtl="0" eaLnBrk="1" fontAlgn="auto" latinLnBrk="0" hangingPunct="1">
                        <a:lnSpc>
                          <a:spcPct val="100000"/>
                        </a:lnSpc>
                        <a:spcBef>
                          <a:spcPts val="0"/>
                        </a:spcBef>
                        <a:spcAft>
                          <a:spcPts val="0"/>
                        </a:spcAft>
                        <a:buClrTx/>
                        <a:buSzTx/>
                        <a:buFontTx/>
                        <a:buNone/>
                        <a:tabLst/>
                        <a:defRPr/>
                      </a:pPr>
                      <a:r>
                        <a:rPr lang="zh-CN" altLang="en-US" sz="1100" dirty="0">
                          <a:solidFill>
                            <a:schemeClr val="tx2"/>
                          </a:solidFill>
                        </a:rPr>
                        <a:t>统一管理</a:t>
                      </a:r>
                      <a:r>
                        <a:rPr lang="en-US" altLang="zh-CN" sz="1100" dirty="0">
                          <a:solidFill>
                            <a:schemeClr val="tx2"/>
                          </a:solidFill>
                        </a:rPr>
                        <a:t>HCI</a:t>
                      </a:r>
                      <a:r>
                        <a:rPr lang="zh-CN" altLang="en-US" sz="1100" dirty="0">
                          <a:solidFill>
                            <a:schemeClr val="tx2"/>
                          </a:solidFill>
                        </a:rPr>
                        <a:t>和</a:t>
                      </a:r>
                      <a:r>
                        <a:rPr lang="en-US" altLang="zh-CN" sz="1100" dirty="0">
                          <a:solidFill>
                            <a:schemeClr val="tx2"/>
                          </a:solidFill>
                        </a:rPr>
                        <a:t>vSphere</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2"/>
                          </a:solidFill>
                        </a:rPr>
                        <a:t>不支持</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zh-CN" altLang="en-US" sz="1100" dirty="0">
                          <a:solidFill>
                            <a:schemeClr val="tx2"/>
                          </a:solidFill>
                        </a:rPr>
                        <a:t>支持</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CN" altLang="en-US" sz="1100" dirty="0"/>
                        <a:t>几乎所有</a:t>
                      </a:r>
                      <a:r>
                        <a:rPr lang="en-US" altLang="zh-CN" sz="1100" dirty="0"/>
                        <a:t>Cisco </a:t>
                      </a:r>
                      <a:r>
                        <a:rPr lang="en-US" altLang="zh-CN" sz="1100" dirty="0" err="1"/>
                        <a:t>HyperFlex</a:t>
                      </a:r>
                      <a:r>
                        <a:rPr lang="zh-CN" altLang="en-US" sz="1100" dirty="0"/>
                        <a:t>客户在</a:t>
                      </a:r>
                      <a:r>
                        <a:rPr lang="en-US" altLang="zh-CN" sz="1100" dirty="0"/>
                        <a:t>vSphere</a:t>
                      </a:r>
                      <a:r>
                        <a:rPr lang="zh-CN" altLang="en-US" sz="1100" dirty="0"/>
                        <a:t>上运行，需要在</a:t>
                      </a:r>
                      <a:r>
                        <a:rPr lang="en-US" altLang="zh-CN" sz="1100" dirty="0" err="1"/>
                        <a:t>vCenter</a:t>
                      </a:r>
                      <a:r>
                        <a:rPr lang="zh-CN" altLang="en-US" sz="1100" dirty="0"/>
                        <a:t>和</a:t>
                      </a:r>
                      <a:r>
                        <a:rPr lang="en-US" altLang="zh-CN" sz="1100" dirty="0"/>
                        <a:t>Cisco UCS</a:t>
                      </a:r>
                      <a:r>
                        <a:rPr lang="zh-CN" altLang="en-US" sz="1100" dirty="0"/>
                        <a:t>管理器之间来回切换以管理</a:t>
                      </a:r>
                      <a:r>
                        <a:rPr lang="en-US" altLang="zh-CN" sz="1100" dirty="0"/>
                        <a:t>vSphere</a:t>
                      </a:r>
                      <a:r>
                        <a:rPr lang="zh-CN" altLang="en-US" sz="1100" dirty="0"/>
                        <a:t>和</a:t>
                      </a:r>
                      <a:r>
                        <a:rPr lang="en-US" altLang="zh-CN" sz="1100" dirty="0" err="1"/>
                        <a:t>HyperFlex</a:t>
                      </a:r>
                      <a:r>
                        <a:rPr lang="zh-CN" altLang="en-US" sz="1100" dirty="0"/>
                        <a:t>。 借助思科支持的其他虚拟机管理程序，运营成本也会增加。</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535326">
                <a:tc>
                  <a:txBody>
                    <a:bodyPr/>
                    <a:lstStyle/>
                    <a:p>
                      <a:r>
                        <a:rPr lang="zh-CN" altLang="en-US" sz="1100" dirty="0">
                          <a:solidFill>
                            <a:schemeClr val="tx2"/>
                          </a:solidFill>
                        </a:rPr>
                        <a:t>统一管理</a:t>
                      </a:r>
                      <a:r>
                        <a:rPr lang="en-US" altLang="zh-CN" sz="1100" dirty="0">
                          <a:solidFill>
                            <a:schemeClr val="tx2"/>
                          </a:solidFill>
                        </a:rPr>
                        <a:t>HCI</a:t>
                      </a:r>
                      <a:r>
                        <a:rPr lang="zh-CN" altLang="en-US" sz="1100" dirty="0">
                          <a:solidFill>
                            <a:schemeClr val="tx2"/>
                          </a:solidFill>
                        </a:rPr>
                        <a:t>和传统存储</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2"/>
                          </a:solidFill>
                        </a:rPr>
                        <a:t>不支持</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zh-CN" altLang="en-US" sz="1100" dirty="0">
                          <a:solidFill>
                            <a:schemeClr val="tx2"/>
                          </a:solidFill>
                        </a:rPr>
                        <a:t>支持</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CN" altLang="en-US" sz="1100" dirty="0"/>
                        <a:t>借助</a:t>
                      </a:r>
                      <a:r>
                        <a:rPr lang="en-US" altLang="zh-CN" sz="1100" dirty="0"/>
                        <a:t>VMware</a:t>
                      </a:r>
                      <a:r>
                        <a:rPr lang="zh-CN" altLang="en-US" sz="1100" dirty="0"/>
                        <a:t>，客户可以通过</a:t>
                      </a:r>
                      <a:r>
                        <a:rPr lang="en-US" altLang="zh-CN" sz="1100" dirty="0" err="1"/>
                        <a:t>vCenter</a:t>
                      </a:r>
                      <a:r>
                        <a:rPr lang="zh-CN" altLang="en-US" sz="1100" dirty="0"/>
                        <a:t>管理</a:t>
                      </a:r>
                      <a:r>
                        <a:rPr lang="en-US" altLang="zh-CN" sz="1100" dirty="0" err="1"/>
                        <a:t>vSAN</a:t>
                      </a:r>
                      <a:r>
                        <a:rPr lang="zh-CN" altLang="en-US" sz="1100" dirty="0"/>
                        <a:t>和传统阵列。</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535326">
                <a:tc>
                  <a:txBody>
                    <a:bodyPr/>
                    <a:lstStyle/>
                    <a:p>
                      <a:r>
                        <a:rPr lang="zh-CN" altLang="en-US" sz="1100" dirty="0">
                          <a:solidFill>
                            <a:schemeClr val="tx2"/>
                          </a:solidFill>
                        </a:rPr>
                        <a:t>基于</a:t>
                      </a:r>
                      <a:r>
                        <a:rPr lang="en-US" sz="1100" dirty="0">
                          <a:solidFill>
                            <a:schemeClr val="tx2"/>
                          </a:solidFill>
                        </a:rPr>
                        <a:t>VM</a:t>
                      </a:r>
                      <a:r>
                        <a:rPr lang="zh-CN" altLang="en-US" sz="1100" dirty="0">
                          <a:solidFill>
                            <a:schemeClr val="tx2"/>
                          </a:solidFill>
                        </a:rPr>
                        <a:t>级别的管理存储策略</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2"/>
                          </a:solidFill>
                        </a:rPr>
                        <a:t>不支持</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solidFill>
                            <a:schemeClr val="tx2"/>
                          </a:solidFill>
                        </a:rPr>
                        <a:t>支持</a:t>
                      </a:r>
                      <a:endParaRPr lang="en-US" sz="1100" dirty="0">
                        <a:solidFill>
                          <a:schemeClr val="tx2"/>
                        </a:solidFill>
                      </a:endParaRPr>
                    </a:p>
                    <a:p>
                      <a:pPr algn="ct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CN" altLang="en-US" sz="1100" dirty="0">
                          <a:solidFill>
                            <a:schemeClr val="tx2"/>
                          </a:solidFill>
                        </a:rPr>
                        <a:t>基于</a:t>
                      </a:r>
                      <a:r>
                        <a:rPr lang="en-US" sz="1100" dirty="0">
                          <a:solidFill>
                            <a:schemeClr val="tx2"/>
                          </a:solidFill>
                        </a:rPr>
                        <a:t>VM</a:t>
                      </a:r>
                      <a:r>
                        <a:rPr lang="zh-CN" altLang="en-US" sz="1100" dirty="0">
                          <a:solidFill>
                            <a:schemeClr val="tx2"/>
                          </a:solidFill>
                        </a:rPr>
                        <a:t>级别通过存储策略管理</a:t>
                      </a:r>
                      <a:r>
                        <a:rPr lang="en-US" altLang="zh-CN" sz="1100" dirty="0" err="1">
                          <a:solidFill>
                            <a:schemeClr val="tx2"/>
                          </a:solidFill>
                        </a:rPr>
                        <a:t>vSAN</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2724942"/>
                  </a:ext>
                </a:extLst>
              </a:tr>
              <a:tr h="977382">
                <a:tc>
                  <a:txBody>
                    <a:bodyPr/>
                    <a:lstStyle/>
                    <a:p>
                      <a:r>
                        <a:rPr lang="zh-CN" altLang="en-US" sz="1100" dirty="0"/>
                        <a:t>静态数据加密</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2"/>
                          </a:solidFill>
                        </a:rPr>
                        <a:t>支持</a:t>
                      </a:r>
                      <a:endParaRPr lang="en-US" altLang="zh-CN" sz="1100" dirty="0">
                        <a:solidFill>
                          <a:schemeClr val="tx2"/>
                        </a:solidFill>
                      </a:endParaRPr>
                    </a:p>
                    <a:p>
                      <a:pPr algn="ctr"/>
                      <a:r>
                        <a:rPr lang="zh-CN" altLang="en-US" sz="1100" dirty="0">
                          <a:solidFill>
                            <a:schemeClr val="tx2"/>
                          </a:solidFill>
                        </a:rPr>
                        <a:t>采用</a:t>
                      </a:r>
                      <a:r>
                        <a:rPr lang="en-US" altLang="zh-CN" sz="1100" dirty="0">
                          <a:solidFill>
                            <a:schemeClr val="tx2"/>
                          </a:solidFill>
                        </a:rPr>
                        <a:t>SED</a:t>
                      </a:r>
                      <a:r>
                        <a:rPr lang="zh-CN" altLang="en-US" sz="1100" dirty="0">
                          <a:solidFill>
                            <a:schemeClr val="tx2"/>
                          </a:solidFill>
                        </a:rPr>
                        <a:t>硬盘</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zh-CN" altLang="en-US" sz="1100" dirty="0">
                          <a:solidFill>
                            <a:schemeClr val="tx2"/>
                          </a:solidFill>
                        </a:rPr>
                        <a:t>支持</a:t>
                      </a:r>
                      <a:r>
                        <a:rPr lang="en-US" sz="1100" dirty="0">
                          <a:solidFill>
                            <a:schemeClr val="tx2"/>
                          </a:solidFill>
                        </a:rPr>
                        <a:t> </a:t>
                      </a:r>
                    </a:p>
                    <a:p>
                      <a:pPr algn="ctr"/>
                      <a:r>
                        <a:rPr lang="zh-CN" altLang="en-US" sz="1100" dirty="0">
                          <a:solidFill>
                            <a:schemeClr val="tx2"/>
                          </a:solidFill>
                        </a:rPr>
                        <a:t>软件加密</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altLang="zh-CN" sz="1100" dirty="0"/>
                        <a:t>Cisco </a:t>
                      </a:r>
                      <a:r>
                        <a:rPr lang="en-US" altLang="zh-CN" sz="1100" dirty="0" err="1"/>
                        <a:t>HyperFlex</a:t>
                      </a:r>
                      <a:r>
                        <a:rPr lang="zh-CN" altLang="en-US" sz="1100" dirty="0"/>
                        <a:t>声称遵循</a:t>
                      </a:r>
                      <a:r>
                        <a:rPr lang="en-US" altLang="zh-CN" sz="1100" dirty="0"/>
                        <a:t>STIG</a:t>
                      </a:r>
                      <a:r>
                        <a:rPr lang="zh-CN" altLang="en-US" sz="1100" dirty="0"/>
                        <a:t>建议，但未经</a:t>
                      </a:r>
                      <a:r>
                        <a:rPr lang="en-US" altLang="zh-CN" sz="1100" dirty="0"/>
                        <a:t>DISA</a:t>
                      </a:r>
                      <a:r>
                        <a:rPr lang="zh-CN" altLang="en-US" sz="1100" dirty="0"/>
                        <a:t>（国防信息系统局）批准。</a:t>
                      </a:r>
                      <a:br>
                        <a:rPr lang="zh-CN" altLang="en-US" sz="1100" dirty="0"/>
                      </a:br>
                      <a:r>
                        <a:rPr lang="en-US" altLang="zh-CN" sz="1100" dirty="0"/>
                        <a:t>Cisco </a:t>
                      </a:r>
                      <a:r>
                        <a:rPr lang="en-US" altLang="zh-CN" sz="1100" dirty="0" err="1"/>
                        <a:t>HyperFlex</a:t>
                      </a:r>
                      <a:r>
                        <a:rPr lang="zh-CN" altLang="en-US" sz="1100" dirty="0"/>
                        <a:t>仅使用昂贵的自加密驱动器（</a:t>
                      </a:r>
                      <a:r>
                        <a:rPr lang="en-US" altLang="zh-CN" sz="1100" dirty="0"/>
                        <a:t>SED</a:t>
                      </a:r>
                      <a:r>
                        <a:rPr lang="zh-CN" altLang="en-US" sz="1100" dirty="0"/>
                        <a:t>）提供静态数据加密。</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535326">
                <a:tc>
                  <a:txBody>
                    <a:bodyPr/>
                    <a:lstStyle/>
                    <a:p>
                      <a:r>
                        <a:rPr lang="zh-CN" altLang="en-US" sz="1100" dirty="0">
                          <a:solidFill>
                            <a:schemeClr val="tx2"/>
                          </a:solidFill>
                        </a:rPr>
                        <a:t>工作负载</a:t>
                      </a:r>
                      <a:r>
                        <a:rPr lang="en-US" sz="1100" dirty="0">
                          <a:solidFill>
                            <a:schemeClr val="tx2"/>
                          </a:solidFill>
                        </a:rPr>
                        <a:t> QoS</a:t>
                      </a: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2"/>
                          </a:solidFill>
                        </a:rPr>
                        <a:t>不支持</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solidFill>
                            <a:schemeClr val="tx2"/>
                          </a:solidFill>
                        </a:rPr>
                        <a:t>支持</a:t>
                      </a:r>
                      <a:endParaRPr lang="en-US" sz="1100" dirty="0">
                        <a:solidFill>
                          <a:schemeClr val="tx2"/>
                        </a:solidFill>
                      </a:endParaRPr>
                    </a:p>
                    <a:p>
                      <a:pPr algn="ct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altLang="zh-CN" sz="1100" dirty="0"/>
                        <a:t>Cisco </a:t>
                      </a:r>
                      <a:r>
                        <a:rPr lang="en-US" altLang="zh-CN" sz="1100" dirty="0" err="1"/>
                        <a:t>HyperFlex</a:t>
                      </a:r>
                      <a:r>
                        <a:rPr lang="zh-CN" altLang="en-US" sz="1100" dirty="0"/>
                        <a:t>不支持基于存储策略的</a:t>
                      </a:r>
                      <a:r>
                        <a:rPr lang="en-US" altLang="zh-CN" sz="1100" dirty="0"/>
                        <a:t>QoS</a:t>
                      </a:r>
                      <a:r>
                        <a:rPr lang="zh-CN" altLang="en-US" sz="1100" dirty="0"/>
                        <a:t>控制。</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535326">
                <a:tc>
                  <a:txBody>
                    <a:bodyPr/>
                    <a:lstStyle/>
                    <a:p>
                      <a:r>
                        <a:rPr lang="zh-CN" altLang="en-US" sz="1100" dirty="0">
                          <a:solidFill>
                            <a:schemeClr val="tx2"/>
                          </a:solidFill>
                        </a:rPr>
                        <a:t>纠删码</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2"/>
                          </a:solidFill>
                        </a:rPr>
                        <a:t>不支持</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solidFill>
                            <a:schemeClr val="tx2"/>
                          </a:solidFill>
                        </a:rPr>
                        <a:t>支持</a:t>
                      </a:r>
                      <a:endParaRPr lang="en-US" sz="1100" dirty="0">
                        <a:solidFill>
                          <a:schemeClr val="tx2"/>
                        </a:solidFill>
                      </a:endParaRPr>
                    </a:p>
                    <a:p>
                      <a:pPr algn="ct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altLang="zh-CN" sz="1100" dirty="0"/>
                        <a:t>Cisco </a:t>
                      </a:r>
                      <a:r>
                        <a:rPr lang="en-US" altLang="zh-CN" sz="1100" dirty="0" err="1"/>
                        <a:t>HyperFlex</a:t>
                      </a:r>
                      <a:r>
                        <a:rPr lang="zh-CN" altLang="en-US" sz="1100" dirty="0"/>
                        <a:t>不支持纠删码。 </a:t>
                      </a:r>
                      <a:r>
                        <a:rPr lang="en-US" altLang="zh-CN" sz="1100" dirty="0"/>
                        <a:t>Cisco </a:t>
                      </a:r>
                      <a:r>
                        <a:rPr lang="en-US" altLang="zh-CN" sz="1100" dirty="0" err="1"/>
                        <a:t>HyperFlex</a:t>
                      </a:r>
                      <a:r>
                        <a:rPr lang="zh-CN" altLang="en-US" sz="1100" dirty="0"/>
                        <a:t>仅使用镜像，这需要双倍的存储容量</a:t>
                      </a:r>
                      <a:endParaRPr lang="en-US" sz="1100" dirty="0">
                        <a:solidFill>
                          <a:schemeClr val="tx2"/>
                        </a:solidFill>
                      </a:endParaRPr>
                    </a:p>
                  </a:txBody>
                  <a:tcPr marL="51448" marR="51448" marT="25724" marB="2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bl>
          </a:graphicData>
        </a:graphic>
      </p:graphicFrame>
      <p:sp>
        <p:nvSpPr>
          <p:cNvPr id="2" name="Rectangle 1">
            <a:extLst>
              <a:ext uri="{FF2B5EF4-FFF2-40B4-BE49-F238E27FC236}">
                <a16:creationId xmlns:a16="http://schemas.microsoft.com/office/drawing/2014/main" id="{45882522-FA3A-8F40-8E17-9B933988B7C9}"/>
              </a:ext>
            </a:extLst>
          </p:cNvPr>
          <p:cNvSpPr/>
          <p:nvPr/>
        </p:nvSpPr>
        <p:spPr>
          <a:xfrm>
            <a:off x="589141" y="942541"/>
            <a:ext cx="5886964" cy="5078313"/>
          </a:xfrm>
          <a:prstGeom prst="rect">
            <a:avLst/>
          </a:prstGeom>
        </p:spPr>
        <p:txBody>
          <a:bodyPr wrap="square">
            <a:spAutoFit/>
          </a:bodyPr>
          <a:lstStyle/>
          <a:p>
            <a:r>
              <a:rPr lang="zh-CN" altLang="en-US" dirty="0">
                <a:solidFill>
                  <a:srgbClr val="9E3039"/>
                </a:solidFill>
              </a:rPr>
              <a:t>攻击</a:t>
            </a:r>
            <a:br>
              <a:rPr lang="en-US" sz="1200" dirty="0">
                <a:solidFill>
                  <a:srgbClr val="9E3039"/>
                </a:solidFill>
              </a:rPr>
            </a:br>
            <a:r>
              <a:rPr lang="en-US" sz="1200" dirty="0" err="1">
                <a:solidFill>
                  <a:srgbClr val="9E3039"/>
                </a:solidFill>
              </a:rPr>
              <a:t>HyperFlex</a:t>
            </a:r>
            <a:r>
              <a:rPr lang="zh-CN" altLang="en-US" sz="1200" dirty="0">
                <a:solidFill>
                  <a:srgbClr val="9E3039"/>
                </a:solidFill>
              </a:rPr>
              <a:t>硬件锁定：</a:t>
            </a:r>
            <a:r>
              <a:rPr lang="en-US" sz="1200" dirty="0">
                <a:solidFill>
                  <a:srgbClr val="9E3039"/>
                </a:solidFill>
              </a:rPr>
              <a:t>vSphere</a:t>
            </a:r>
            <a:r>
              <a:rPr lang="zh-CN" altLang="en-US" sz="1200" dirty="0">
                <a:solidFill>
                  <a:srgbClr val="9E3039"/>
                </a:solidFill>
              </a:rPr>
              <a:t>是最具企业级的虚拟机管理程序，具有最高的</a:t>
            </a:r>
            <a:r>
              <a:rPr lang="en-US" sz="1200" dirty="0">
                <a:solidFill>
                  <a:srgbClr val="9E3039"/>
                </a:solidFill>
              </a:rPr>
              <a:t>VM</a:t>
            </a:r>
            <a:r>
              <a:rPr lang="zh-CN" altLang="en-US" sz="1200" dirty="0">
                <a:solidFill>
                  <a:srgbClr val="9E3039"/>
                </a:solidFill>
              </a:rPr>
              <a:t>整合率。</a:t>
            </a:r>
            <a:r>
              <a:rPr lang="en-US" sz="1200" dirty="0">
                <a:solidFill>
                  <a:srgbClr val="9E3039"/>
                </a:solidFill>
              </a:rPr>
              <a:t> </a:t>
            </a:r>
            <a:r>
              <a:rPr lang="en-US" sz="1200" dirty="0" err="1">
                <a:solidFill>
                  <a:srgbClr val="9E3039"/>
                </a:solidFill>
              </a:rPr>
              <a:t>vSAN</a:t>
            </a:r>
            <a:r>
              <a:rPr lang="zh-CN" altLang="en-US" sz="1200" dirty="0">
                <a:solidFill>
                  <a:srgbClr val="9E3039"/>
                </a:solidFill>
              </a:rPr>
              <a:t>支持许多不同的</a:t>
            </a:r>
            <a:r>
              <a:rPr lang="en-US" sz="1200" dirty="0">
                <a:solidFill>
                  <a:srgbClr val="9E3039"/>
                </a:solidFill>
              </a:rPr>
              <a:t>HW</a:t>
            </a:r>
            <a:r>
              <a:rPr lang="zh-CN" altLang="en-US" sz="1200" dirty="0">
                <a:solidFill>
                  <a:srgbClr val="9E3039"/>
                </a:solidFill>
              </a:rPr>
              <a:t>平台配置。</a:t>
            </a:r>
            <a:br>
              <a:rPr lang="en-US" sz="1200" dirty="0">
                <a:solidFill>
                  <a:srgbClr val="9E3039"/>
                </a:solidFill>
              </a:rPr>
            </a:br>
            <a:r>
              <a:rPr lang="zh-CN" altLang="en-US" sz="1200" dirty="0">
                <a:solidFill>
                  <a:srgbClr val="9E3039"/>
                </a:solidFill>
              </a:rPr>
              <a:t>使用</a:t>
            </a:r>
            <a:r>
              <a:rPr lang="en-US" sz="1200" dirty="0" err="1">
                <a:solidFill>
                  <a:srgbClr val="9E3039"/>
                </a:solidFill>
              </a:rPr>
              <a:t>HyperFlex</a:t>
            </a:r>
            <a:r>
              <a:rPr lang="zh-CN" altLang="en-US" sz="1200" dirty="0">
                <a:solidFill>
                  <a:srgbClr val="9E3039"/>
                </a:solidFill>
              </a:rPr>
              <a:t>的服务器选择很少：</a:t>
            </a:r>
            <a:r>
              <a:rPr lang="en-US" sz="1200" dirty="0" err="1">
                <a:solidFill>
                  <a:srgbClr val="9E3039"/>
                </a:solidFill>
              </a:rPr>
              <a:t>vSAN</a:t>
            </a:r>
            <a:r>
              <a:rPr lang="zh-CN" altLang="en-US" sz="1200" dirty="0">
                <a:solidFill>
                  <a:srgbClr val="9E3039"/>
                </a:solidFill>
              </a:rPr>
              <a:t>拥有来自</a:t>
            </a:r>
            <a:r>
              <a:rPr lang="en-US" sz="1200" dirty="0">
                <a:solidFill>
                  <a:srgbClr val="9E3039"/>
                </a:solidFill>
              </a:rPr>
              <a:t>15</a:t>
            </a:r>
            <a:r>
              <a:rPr lang="zh-CN" altLang="en-US" sz="1200" dirty="0">
                <a:solidFill>
                  <a:srgbClr val="9E3039"/>
                </a:solidFill>
              </a:rPr>
              <a:t>家顶级</a:t>
            </a:r>
            <a:r>
              <a:rPr lang="en-US" sz="1200" dirty="0">
                <a:solidFill>
                  <a:srgbClr val="9E3039"/>
                </a:solidFill>
              </a:rPr>
              <a:t>OEM</a:t>
            </a:r>
            <a:r>
              <a:rPr lang="zh-CN" altLang="en-US" sz="1200" dirty="0">
                <a:solidFill>
                  <a:srgbClr val="9E3039"/>
                </a:solidFill>
              </a:rPr>
              <a:t>的</a:t>
            </a:r>
            <a:r>
              <a:rPr lang="en-US" sz="1200" dirty="0">
                <a:solidFill>
                  <a:srgbClr val="9E3039"/>
                </a:solidFill>
              </a:rPr>
              <a:t>400</a:t>
            </a:r>
            <a:r>
              <a:rPr lang="zh-CN" altLang="en-US" sz="1200" dirty="0">
                <a:solidFill>
                  <a:srgbClr val="9E3039"/>
                </a:solidFill>
              </a:rPr>
              <a:t>多个</a:t>
            </a:r>
            <a:r>
              <a:rPr lang="en-US" sz="1200" dirty="0" err="1">
                <a:solidFill>
                  <a:srgbClr val="9E3039"/>
                </a:solidFill>
              </a:rPr>
              <a:t>ReadyNode</a:t>
            </a:r>
            <a:r>
              <a:rPr lang="zh-CN" altLang="en-US" sz="1200" dirty="0">
                <a:solidFill>
                  <a:srgbClr val="9E3039"/>
                </a:solidFill>
              </a:rPr>
              <a:t>。</a:t>
            </a:r>
            <a:r>
              <a:rPr lang="en-US" sz="1200" dirty="0">
                <a:solidFill>
                  <a:srgbClr val="9E3039"/>
                </a:solidFill>
              </a:rPr>
              <a:t> </a:t>
            </a:r>
            <a:r>
              <a:rPr lang="en-US" sz="1200" dirty="0" err="1">
                <a:solidFill>
                  <a:srgbClr val="9E3039"/>
                </a:solidFill>
              </a:rPr>
              <a:t>vSAN</a:t>
            </a:r>
            <a:r>
              <a:rPr lang="zh-CN" altLang="en-US" sz="1200" dirty="0">
                <a:solidFill>
                  <a:srgbClr val="9E3039"/>
                </a:solidFill>
              </a:rPr>
              <a:t>支持许多不同的硬件平台配置，包括</a:t>
            </a:r>
            <a:r>
              <a:rPr lang="en-US" sz="1200" dirty="0">
                <a:solidFill>
                  <a:srgbClr val="9E3039"/>
                </a:solidFill>
              </a:rPr>
              <a:t>Cisco UCS</a:t>
            </a:r>
            <a:r>
              <a:rPr lang="zh-CN" altLang="en-US" sz="1200" dirty="0">
                <a:solidFill>
                  <a:srgbClr val="9E3039"/>
                </a:solidFill>
              </a:rPr>
              <a:t>服务器。</a:t>
            </a:r>
            <a:r>
              <a:rPr lang="en-US" sz="1200" dirty="0">
                <a:solidFill>
                  <a:srgbClr val="9E3039"/>
                </a:solidFill>
              </a:rPr>
              <a:t> </a:t>
            </a:r>
            <a:r>
              <a:rPr lang="en-US" sz="1200" dirty="0" err="1">
                <a:solidFill>
                  <a:srgbClr val="9E3039"/>
                </a:solidFill>
              </a:rPr>
              <a:t>vSAN</a:t>
            </a:r>
            <a:r>
              <a:rPr lang="zh-CN" altLang="en-US" sz="1200" dirty="0">
                <a:solidFill>
                  <a:srgbClr val="9E3039"/>
                </a:solidFill>
              </a:rPr>
              <a:t>支持比</a:t>
            </a:r>
            <a:r>
              <a:rPr lang="en-US" sz="1200" dirty="0">
                <a:solidFill>
                  <a:srgbClr val="9E3039"/>
                </a:solidFill>
              </a:rPr>
              <a:t>Cisco Hyperflex</a:t>
            </a:r>
            <a:r>
              <a:rPr lang="zh-CN" altLang="en-US" sz="1200" dirty="0">
                <a:solidFill>
                  <a:srgbClr val="9E3039"/>
                </a:solidFill>
              </a:rPr>
              <a:t>更多的</a:t>
            </a:r>
            <a:r>
              <a:rPr lang="en-US" sz="1200" dirty="0">
                <a:solidFill>
                  <a:srgbClr val="9E3039"/>
                </a:solidFill>
              </a:rPr>
              <a:t>UCS</a:t>
            </a:r>
            <a:r>
              <a:rPr lang="zh-CN" altLang="en-US" sz="1200" dirty="0">
                <a:solidFill>
                  <a:srgbClr val="9E3039"/>
                </a:solidFill>
              </a:rPr>
              <a:t>服务器。</a:t>
            </a:r>
            <a:br>
              <a:rPr lang="en-US" sz="1200" dirty="0">
                <a:solidFill>
                  <a:srgbClr val="9E3039"/>
                </a:solidFill>
              </a:rPr>
            </a:br>
            <a:r>
              <a:rPr lang="zh-CN" altLang="en-US" sz="1200" dirty="0">
                <a:solidFill>
                  <a:srgbClr val="9E3039"/>
                </a:solidFill>
              </a:rPr>
              <a:t>用户为</a:t>
            </a:r>
            <a:r>
              <a:rPr lang="en-US" sz="1200" dirty="0" err="1">
                <a:solidFill>
                  <a:srgbClr val="9E3039"/>
                </a:solidFill>
              </a:rPr>
              <a:t>HyperFlex</a:t>
            </a:r>
            <a:r>
              <a:rPr lang="en-US" sz="1200" dirty="0">
                <a:solidFill>
                  <a:srgbClr val="9E3039"/>
                </a:solidFill>
              </a:rPr>
              <a:t> CVM</a:t>
            </a:r>
            <a:r>
              <a:rPr lang="zh-CN" altLang="en-US" sz="1200" dirty="0">
                <a:solidFill>
                  <a:srgbClr val="9E3039"/>
                </a:solidFill>
              </a:rPr>
              <a:t>买单：</a:t>
            </a:r>
            <a:r>
              <a:rPr lang="en-US" sz="1200" dirty="0" err="1">
                <a:solidFill>
                  <a:srgbClr val="9E3039"/>
                </a:solidFill>
              </a:rPr>
              <a:t>HyperFlex</a:t>
            </a:r>
            <a:r>
              <a:rPr lang="zh-CN" altLang="en-US" sz="1200" dirty="0">
                <a:solidFill>
                  <a:srgbClr val="9E3039"/>
                </a:solidFill>
              </a:rPr>
              <a:t>使用</a:t>
            </a:r>
            <a:r>
              <a:rPr lang="en-US" sz="1200" dirty="0">
                <a:solidFill>
                  <a:srgbClr val="9E3039"/>
                </a:solidFill>
              </a:rPr>
              <a:t>CVM</a:t>
            </a:r>
            <a:r>
              <a:rPr lang="zh-CN" altLang="en-US" sz="1200" dirty="0">
                <a:solidFill>
                  <a:srgbClr val="9E3039"/>
                </a:solidFill>
              </a:rPr>
              <a:t>，因此需要更多次转发和低效率操作。这导致每个</a:t>
            </a:r>
            <a:r>
              <a:rPr lang="en-US" sz="1200" dirty="0" err="1">
                <a:solidFill>
                  <a:srgbClr val="9E3039"/>
                </a:solidFill>
              </a:rPr>
              <a:t>cvm</a:t>
            </a:r>
            <a:r>
              <a:rPr lang="zh-CN" altLang="en-US" sz="1200" dirty="0">
                <a:solidFill>
                  <a:srgbClr val="9E3039"/>
                </a:solidFill>
              </a:rPr>
              <a:t>占用大量资源而抢占了业务虚拟机资源，</a:t>
            </a:r>
            <a:r>
              <a:rPr lang="en-US" sz="1200" dirty="0">
                <a:solidFill>
                  <a:srgbClr val="9E3039"/>
                </a:solidFill>
              </a:rPr>
              <a:t>Hyperflex</a:t>
            </a:r>
            <a:r>
              <a:rPr lang="zh-CN" altLang="en-US" sz="1200" dirty="0">
                <a:solidFill>
                  <a:srgbClr val="9E3039"/>
                </a:solidFill>
              </a:rPr>
              <a:t>的整合率更低。</a:t>
            </a:r>
            <a:br>
              <a:rPr lang="en-US" sz="1200" dirty="0">
                <a:solidFill>
                  <a:srgbClr val="9E3039"/>
                </a:solidFill>
              </a:rPr>
            </a:br>
            <a:r>
              <a:rPr lang="en-US" sz="1200" dirty="0" err="1">
                <a:solidFill>
                  <a:srgbClr val="9E3039"/>
                </a:solidFill>
              </a:rPr>
              <a:t>HyperFlex</a:t>
            </a:r>
            <a:r>
              <a:rPr lang="zh-CN" altLang="en-US" sz="1200" dirty="0">
                <a:solidFill>
                  <a:srgbClr val="9E3039"/>
                </a:solidFill>
              </a:rPr>
              <a:t>不支持软件加密：</a:t>
            </a:r>
            <a:r>
              <a:rPr lang="en-US" sz="1200" dirty="0" err="1">
                <a:solidFill>
                  <a:srgbClr val="9E3039"/>
                </a:solidFill>
              </a:rPr>
              <a:t>HyperFlex</a:t>
            </a:r>
            <a:r>
              <a:rPr lang="zh-CN" altLang="en-US" sz="1200" dirty="0">
                <a:solidFill>
                  <a:srgbClr val="9E3039"/>
                </a:solidFill>
              </a:rPr>
              <a:t>需要使用昂贵的自加密驱动器来提高安全性。另一方面，</a:t>
            </a:r>
            <a:r>
              <a:rPr lang="en-US" sz="1200" dirty="0" err="1">
                <a:solidFill>
                  <a:srgbClr val="9E3039"/>
                </a:solidFill>
              </a:rPr>
              <a:t>vSAN</a:t>
            </a:r>
            <a:r>
              <a:rPr lang="zh-CN" altLang="en-US" sz="1200" dirty="0">
                <a:solidFill>
                  <a:srgbClr val="9E3039"/>
                </a:solidFill>
              </a:rPr>
              <a:t>加密是在软件中实现的，因此不需要昂贵的加密硬件。</a:t>
            </a:r>
            <a:r>
              <a:rPr lang="en-US" sz="1200" dirty="0">
                <a:solidFill>
                  <a:srgbClr val="9E3039"/>
                </a:solidFill>
              </a:rPr>
              <a:t> VMware</a:t>
            </a:r>
            <a:r>
              <a:rPr lang="zh-CN" altLang="en-US" sz="1200" dirty="0">
                <a:solidFill>
                  <a:srgbClr val="9E3039"/>
                </a:solidFill>
              </a:rPr>
              <a:t>还提供</a:t>
            </a:r>
            <a:r>
              <a:rPr lang="en-US" sz="1200" dirty="0">
                <a:solidFill>
                  <a:srgbClr val="9E3039"/>
                </a:solidFill>
              </a:rPr>
              <a:t>vSphere</a:t>
            </a:r>
            <a:r>
              <a:rPr lang="zh-CN" altLang="en-US" sz="1200" dirty="0">
                <a:solidFill>
                  <a:srgbClr val="9E3039"/>
                </a:solidFill>
              </a:rPr>
              <a:t>加密，通过保护</a:t>
            </a:r>
            <a:r>
              <a:rPr lang="en-US" sz="1200" dirty="0">
                <a:solidFill>
                  <a:srgbClr val="9E3039"/>
                </a:solidFill>
              </a:rPr>
              <a:t>VM</a:t>
            </a:r>
            <a:r>
              <a:rPr lang="zh-CN" altLang="en-US" sz="1200" dirty="0">
                <a:solidFill>
                  <a:srgbClr val="9E3039"/>
                </a:solidFill>
              </a:rPr>
              <a:t>来保护应用程序堆栈中的数据。</a:t>
            </a:r>
            <a:endParaRPr lang="en-US" altLang="zh-CN" sz="1200" dirty="0">
              <a:solidFill>
                <a:srgbClr val="9E3039"/>
              </a:solidFill>
            </a:endParaRPr>
          </a:p>
          <a:p>
            <a:endParaRPr lang="en-US" altLang="zh-CN" sz="2400" dirty="0">
              <a:solidFill>
                <a:srgbClr val="9E3039"/>
              </a:solidFill>
              <a:latin typeface="Times New Roman" panose="02020603050405020304" pitchFamily="18" charset="0"/>
            </a:endParaRPr>
          </a:p>
          <a:p>
            <a:r>
              <a:rPr lang="zh-CN" altLang="en-US" dirty="0">
                <a:solidFill>
                  <a:srgbClr val="387C2C">
                    <a:lumMod val="75000"/>
                  </a:srgbClr>
                </a:solidFill>
              </a:rPr>
              <a:t>防卫</a:t>
            </a:r>
            <a:br>
              <a:rPr lang="en-US" sz="1200" dirty="0">
                <a:solidFill>
                  <a:srgbClr val="387C2C">
                    <a:lumMod val="75000"/>
                  </a:srgbClr>
                </a:solidFill>
              </a:rPr>
            </a:br>
            <a:r>
              <a:rPr lang="en-US" sz="1200" dirty="0" err="1">
                <a:solidFill>
                  <a:srgbClr val="387C2C">
                    <a:lumMod val="75000"/>
                  </a:srgbClr>
                </a:solidFill>
              </a:rPr>
              <a:t>HyperFlex</a:t>
            </a:r>
            <a:r>
              <a:rPr lang="zh-CN" altLang="en-US" sz="1200" dirty="0">
                <a:solidFill>
                  <a:srgbClr val="387C2C">
                    <a:lumMod val="75000"/>
                  </a:srgbClr>
                </a:solidFill>
              </a:rPr>
              <a:t>提供更高的</a:t>
            </a:r>
            <a:r>
              <a:rPr lang="en-US" sz="1200" dirty="0">
                <a:solidFill>
                  <a:srgbClr val="387C2C">
                    <a:lumMod val="75000"/>
                  </a:srgbClr>
                </a:solidFill>
              </a:rPr>
              <a:t>IOPS</a:t>
            </a:r>
            <a:r>
              <a:rPr lang="zh-CN" altLang="en-US" sz="1200" dirty="0">
                <a:solidFill>
                  <a:srgbClr val="387C2C">
                    <a:lumMod val="75000"/>
                  </a:srgbClr>
                </a:solidFill>
              </a:rPr>
              <a:t>性能：</a:t>
            </a:r>
            <a:r>
              <a:rPr lang="en-US" sz="1200" dirty="0" err="1">
                <a:solidFill>
                  <a:srgbClr val="387C2C">
                    <a:lumMod val="75000"/>
                  </a:srgbClr>
                </a:solidFill>
              </a:rPr>
              <a:t>HyperFlex</a:t>
            </a:r>
            <a:r>
              <a:rPr lang="zh-CN" altLang="en-US" sz="1200" dirty="0">
                <a:solidFill>
                  <a:srgbClr val="387C2C">
                    <a:lumMod val="75000"/>
                  </a:srgbClr>
                </a:solidFill>
              </a:rPr>
              <a:t>声称更高的</a:t>
            </a:r>
            <a:r>
              <a:rPr lang="en-US" sz="1200" dirty="0">
                <a:solidFill>
                  <a:srgbClr val="387C2C">
                    <a:lumMod val="75000"/>
                  </a:srgbClr>
                </a:solidFill>
              </a:rPr>
              <a:t>IOPS</a:t>
            </a:r>
            <a:r>
              <a:rPr lang="zh-CN" altLang="en-US" sz="1200" dirty="0">
                <a:solidFill>
                  <a:srgbClr val="387C2C">
                    <a:lumMod val="75000"/>
                  </a:srgbClr>
                </a:solidFill>
              </a:rPr>
              <a:t>性能并非来自公布的数字。在实际工作负载中，</a:t>
            </a:r>
            <a:r>
              <a:rPr lang="en-US" sz="1200" dirty="0" err="1">
                <a:solidFill>
                  <a:srgbClr val="387C2C">
                    <a:lumMod val="75000"/>
                  </a:srgbClr>
                </a:solidFill>
              </a:rPr>
              <a:t>vSAN</a:t>
            </a:r>
            <a:r>
              <a:rPr lang="zh-CN" altLang="en-US" sz="1200" dirty="0">
                <a:solidFill>
                  <a:srgbClr val="387C2C">
                    <a:lumMod val="75000"/>
                  </a:srgbClr>
                </a:solidFill>
              </a:rPr>
              <a:t>为每个节点提供</a:t>
            </a:r>
            <a:r>
              <a:rPr lang="en-US" sz="1200" dirty="0">
                <a:solidFill>
                  <a:srgbClr val="387C2C">
                    <a:lumMod val="75000"/>
                  </a:srgbClr>
                </a:solidFill>
              </a:rPr>
              <a:t>150K IOPS</a:t>
            </a:r>
            <a:r>
              <a:rPr lang="zh-CN" altLang="en-US" sz="1200" dirty="0">
                <a:solidFill>
                  <a:srgbClr val="387C2C">
                    <a:lumMod val="75000"/>
                  </a:srgbClr>
                </a:solidFill>
              </a:rPr>
              <a:t>，并且可以扩展到每个群集</a:t>
            </a:r>
            <a:r>
              <a:rPr lang="en-US" sz="1200" dirty="0">
                <a:solidFill>
                  <a:srgbClr val="387C2C">
                    <a:lumMod val="75000"/>
                  </a:srgbClr>
                </a:solidFill>
              </a:rPr>
              <a:t>64</a:t>
            </a:r>
            <a:r>
              <a:rPr lang="zh-CN" altLang="en-US" sz="1200" dirty="0">
                <a:solidFill>
                  <a:srgbClr val="387C2C">
                    <a:lumMod val="75000"/>
                  </a:srgbClr>
                </a:solidFill>
              </a:rPr>
              <a:t>个节点，具有</a:t>
            </a:r>
            <a:r>
              <a:rPr lang="en-US" sz="1200" dirty="0">
                <a:solidFill>
                  <a:srgbClr val="387C2C">
                    <a:lumMod val="75000"/>
                  </a:srgbClr>
                </a:solidFill>
              </a:rPr>
              <a:t>600</a:t>
            </a:r>
            <a:r>
              <a:rPr lang="zh-CN" altLang="en-US" sz="1200" dirty="0">
                <a:solidFill>
                  <a:srgbClr val="387C2C">
                    <a:lumMod val="75000"/>
                  </a:srgbClr>
                </a:solidFill>
              </a:rPr>
              <a:t>万</a:t>
            </a:r>
            <a:r>
              <a:rPr lang="en-US" sz="1200" dirty="0">
                <a:solidFill>
                  <a:srgbClr val="387C2C">
                    <a:lumMod val="75000"/>
                  </a:srgbClr>
                </a:solidFill>
              </a:rPr>
              <a:t>IOPS</a:t>
            </a:r>
            <a:r>
              <a:rPr lang="zh-CN" altLang="en-US" sz="1200" dirty="0">
                <a:solidFill>
                  <a:srgbClr val="387C2C">
                    <a:lumMod val="75000"/>
                  </a:srgbClr>
                </a:solidFill>
              </a:rPr>
              <a:t>。</a:t>
            </a:r>
            <a:br>
              <a:rPr lang="en-US" sz="1200" dirty="0">
                <a:solidFill>
                  <a:srgbClr val="387C2C">
                    <a:lumMod val="75000"/>
                  </a:srgbClr>
                </a:solidFill>
              </a:rPr>
            </a:br>
            <a:r>
              <a:rPr lang="en-US" sz="1200" dirty="0" err="1">
                <a:solidFill>
                  <a:srgbClr val="387C2C">
                    <a:lumMod val="75000"/>
                  </a:srgbClr>
                </a:solidFill>
              </a:rPr>
              <a:t>HyperFlex</a:t>
            </a:r>
            <a:r>
              <a:rPr lang="zh-CN" altLang="en-US" sz="1200" dirty="0">
                <a:solidFill>
                  <a:srgbClr val="387C2C">
                    <a:lumMod val="75000"/>
                  </a:srgbClr>
                </a:solidFill>
              </a:rPr>
              <a:t>可以独立扩展计算和存储：</a:t>
            </a:r>
            <a:r>
              <a:rPr lang="en-US" sz="1200" dirty="0" err="1">
                <a:solidFill>
                  <a:srgbClr val="387C2C">
                    <a:lumMod val="75000"/>
                  </a:srgbClr>
                </a:solidFill>
              </a:rPr>
              <a:t>vSAN</a:t>
            </a:r>
            <a:r>
              <a:rPr lang="zh-CN" altLang="en-US" sz="1200" dirty="0">
                <a:solidFill>
                  <a:srgbClr val="387C2C">
                    <a:lumMod val="75000"/>
                  </a:srgbClr>
                </a:solidFill>
              </a:rPr>
              <a:t>提供</a:t>
            </a:r>
            <a:r>
              <a:rPr lang="en-US" sz="1200" dirty="0">
                <a:solidFill>
                  <a:srgbClr val="387C2C">
                    <a:lumMod val="75000"/>
                  </a:srgbClr>
                </a:solidFill>
              </a:rPr>
              <a:t>400</a:t>
            </a:r>
            <a:r>
              <a:rPr lang="zh-CN" altLang="en-US" sz="1200" dirty="0">
                <a:solidFill>
                  <a:srgbClr val="387C2C">
                    <a:lumMod val="75000"/>
                  </a:srgbClr>
                </a:solidFill>
              </a:rPr>
              <a:t>多个</a:t>
            </a:r>
            <a:r>
              <a:rPr lang="en-US" sz="1200" dirty="0" err="1">
                <a:solidFill>
                  <a:srgbClr val="387C2C">
                    <a:lumMod val="75000"/>
                  </a:srgbClr>
                </a:solidFill>
              </a:rPr>
              <a:t>ReadyNode</a:t>
            </a:r>
            <a:r>
              <a:rPr lang="zh-CN" altLang="en-US" sz="1200" dirty="0">
                <a:solidFill>
                  <a:srgbClr val="387C2C">
                    <a:lumMod val="75000"/>
                  </a:srgbClr>
                </a:solidFill>
              </a:rPr>
              <a:t>，包括</a:t>
            </a:r>
            <a:r>
              <a:rPr lang="en-US" sz="1200" dirty="0">
                <a:solidFill>
                  <a:srgbClr val="387C2C">
                    <a:lumMod val="75000"/>
                  </a:srgbClr>
                </a:solidFill>
              </a:rPr>
              <a:t>100TB /</a:t>
            </a:r>
            <a:r>
              <a:rPr lang="zh-CN" altLang="en-US" sz="1200" dirty="0">
                <a:solidFill>
                  <a:srgbClr val="387C2C">
                    <a:lumMod val="75000"/>
                  </a:srgbClr>
                </a:solidFill>
              </a:rPr>
              <a:t>节点的存储重节点。</a:t>
            </a:r>
            <a:r>
              <a:rPr lang="en-US" sz="1200" dirty="0" err="1">
                <a:solidFill>
                  <a:srgbClr val="387C2C">
                    <a:lumMod val="75000"/>
                  </a:srgbClr>
                </a:solidFill>
              </a:rPr>
              <a:t>vSAN</a:t>
            </a:r>
            <a:r>
              <a:rPr lang="zh-CN" altLang="en-US" sz="1200" dirty="0">
                <a:solidFill>
                  <a:srgbClr val="387C2C">
                    <a:lumMod val="75000"/>
                  </a:srgbClr>
                </a:solidFill>
              </a:rPr>
              <a:t>还支持</a:t>
            </a:r>
            <a:r>
              <a:rPr lang="en-US" sz="1200" dirty="0">
                <a:solidFill>
                  <a:srgbClr val="387C2C">
                    <a:lumMod val="75000"/>
                  </a:srgbClr>
                </a:solidFill>
              </a:rPr>
              <a:t>SPBM</a:t>
            </a:r>
            <a:r>
              <a:rPr lang="zh-CN" altLang="en-US" sz="1200" dirty="0">
                <a:solidFill>
                  <a:srgbClr val="387C2C">
                    <a:lumMod val="75000"/>
                  </a:srgbClr>
                </a:solidFill>
              </a:rPr>
              <a:t>（基于存储策略的管理），以实现更大的扩展灵活性。</a:t>
            </a:r>
            <a:br>
              <a:rPr lang="en-US" sz="1200" dirty="0">
                <a:solidFill>
                  <a:srgbClr val="387C2C">
                    <a:lumMod val="75000"/>
                  </a:srgbClr>
                </a:solidFill>
              </a:rPr>
            </a:br>
            <a:r>
              <a:rPr lang="en-US" sz="1200" dirty="0" err="1">
                <a:solidFill>
                  <a:srgbClr val="387C2C">
                    <a:lumMod val="75000"/>
                  </a:srgbClr>
                </a:solidFill>
              </a:rPr>
              <a:t>HyperFlex</a:t>
            </a:r>
            <a:r>
              <a:rPr lang="zh-CN" altLang="en-US" sz="1200" dirty="0">
                <a:solidFill>
                  <a:srgbClr val="387C2C">
                    <a:lumMod val="75000"/>
                  </a:srgbClr>
                </a:solidFill>
              </a:rPr>
              <a:t>提供高效的快照和克隆：客户需要利用</a:t>
            </a:r>
            <a:r>
              <a:rPr lang="en-US" sz="1200" dirty="0">
                <a:solidFill>
                  <a:srgbClr val="387C2C">
                    <a:lumMod val="75000"/>
                  </a:srgbClr>
                </a:solidFill>
              </a:rPr>
              <a:t>VMware</a:t>
            </a:r>
            <a:r>
              <a:rPr lang="zh-CN" altLang="en-US" sz="1200" dirty="0">
                <a:solidFill>
                  <a:srgbClr val="387C2C">
                    <a:lumMod val="75000"/>
                  </a:srgbClr>
                </a:solidFill>
              </a:rPr>
              <a:t>和</a:t>
            </a:r>
            <a:r>
              <a:rPr lang="en-US" sz="1200" dirty="0">
                <a:solidFill>
                  <a:srgbClr val="387C2C">
                    <a:lumMod val="75000"/>
                  </a:srgbClr>
                </a:solidFill>
              </a:rPr>
              <a:t>Cisco</a:t>
            </a:r>
            <a:r>
              <a:rPr lang="zh-CN" altLang="en-US" sz="1200" dirty="0">
                <a:solidFill>
                  <a:srgbClr val="387C2C">
                    <a:lumMod val="75000"/>
                  </a:srgbClr>
                </a:solidFill>
              </a:rPr>
              <a:t>的多种工具来管理</a:t>
            </a:r>
            <a:r>
              <a:rPr lang="en-US" sz="1200" dirty="0" err="1">
                <a:solidFill>
                  <a:srgbClr val="387C2C">
                    <a:lumMod val="75000"/>
                  </a:srgbClr>
                </a:solidFill>
              </a:rPr>
              <a:t>HyperFlex</a:t>
            </a:r>
            <a:r>
              <a:rPr lang="zh-CN" altLang="en-US" sz="1200" dirty="0">
                <a:solidFill>
                  <a:srgbClr val="387C2C">
                    <a:lumMod val="75000"/>
                  </a:srgbClr>
                </a:solidFill>
              </a:rPr>
              <a:t>快照和克隆。创建和删除快照必须遵循严格的规则，从而增加低效率。</a:t>
            </a:r>
            <a:br>
              <a:rPr lang="en-US" sz="1200" dirty="0">
                <a:solidFill>
                  <a:srgbClr val="387C2C">
                    <a:lumMod val="75000"/>
                  </a:srgbClr>
                </a:solidFill>
              </a:rPr>
            </a:br>
            <a:r>
              <a:rPr lang="en-US" sz="1200" dirty="0" err="1">
                <a:solidFill>
                  <a:srgbClr val="387C2C">
                    <a:lumMod val="75000"/>
                  </a:srgbClr>
                </a:solidFill>
              </a:rPr>
              <a:t>HyperFlex</a:t>
            </a:r>
            <a:r>
              <a:rPr lang="zh-CN" altLang="en-US" sz="1200" dirty="0">
                <a:solidFill>
                  <a:srgbClr val="387C2C">
                    <a:lumMod val="75000"/>
                  </a:srgbClr>
                </a:solidFill>
              </a:rPr>
              <a:t>支持多个虚拟机管理程序：</a:t>
            </a:r>
            <a:r>
              <a:rPr lang="en-US" sz="1200" dirty="0">
                <a:solidFill>
                  <a:srgbClr val="387C2C">
                    <a:lumMod val="75000"/>
                  </a:srgbClr>
                </a:solidFill>
              </a:rPr>
              <a:t>vSphere</a:t>
            </a:r>
            <a:r>
              <a:rPr lang="zh-CN" altLang="en-US" sz="1200" dirty="0">
                <a:solidFill>
                  <a:srgbClr val="387C2C">
                    <a:lumMod val="75000"/>
                  </a:srgbClr>
                </a:solidFill>
              </a:rPr>
              <a:t>是最安全且经过企业验证的虚拟机管理程序，具有最高的虚拟机整合率。您为什么要添加更多孤岛，添加多个管理工具并在运营成本上花更多钱，包括管理员，培训和工具？</a:t>
            </a:r>
            <a:r>
              <a:rPr lang="en-US" sz="1200" dirty="0">
                <a:solidFill>
                  <a:srgbClr val="387C2C">
                    <a:lumMod val="75000"/>
                  </a:srgbClr>
                </a:solidFill>
              </a:rPr>
              <a:t> </a:t>
            </a:r>
          </a:p>
        </p:txBody>
      </p:sp>
    </p:spTree>
    <p:extLst>
      <p:ext uri="{BB962C8B-B14F-4D97-AF65-F5344CB8AC3E}">
        <p14:creationId xmlns:p14="http://schemas.microsoft.com/office/powerpoint/2010/main" val="351289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7" name="Group 216"/>
          <p:cNvGrpSpPr/>
          <p:nvPr/>
        </p:nvGrpSpPr>
        <p:grpSpPr>
          <a:xfrm rot="16200000" flipH="1">
            <a:off x="7642108" y="1647855"/>
            <a:ext cx="4572000" cy="4082555"/>
            <a:chOff x="3" y="177368"/>
            <a:chExt cx="12030155" cy="6680633"/>
          </a:xfrm>
        </p:grpSpPr>
        <p:sp>
          <p:nvSpPr>
            <p:cNvPr id="220" name="Freeform: Shape 117"/>
            <p:cNvSpPr/>
            <p:nvPr>
              <p:custDataLst>
                <p:tags r:id="rId1"/>
              </p:custDataLst>
            </p:nvPr>
          </p:nvSpPr>
          <p:spPr>
            <a:xfrm>
              <a:off x="3" y="177372"/>
              <a:ext cx="12030152" cy="6680629"/>
            </a:xfrm>
            <a:custGeom>
              <a:avLst/>
              <a:gdLst>
                <a:gd name="connsiteX0" fmla="*/ 0 w 12188825"/>
                <a:gd name="connsiteY0" fmla="*/ 0 h 6858000"/>
                <a:gd name="connsiteX1" fmla="*/ 12188825 w 12188825"/>
                <a:gd name="connsiteY1" fmla="*/ 0 h 6858000"/>
                <a:gd name="connsiteX2" fmla="*/ 12188825 w 12188825"/>
                <a:gd name="connsiteY2" fmla="*/ 6858000 h 6858000"/>
                <a:gd name="connsiteX3" fmla="*/ 0 w 121888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8825" h="6858000">
                  <a:moveTo>
                    <a:pt x="0" y="0"/>
                  </a:moveTo>
                  <a:lnTo>
                    <a:pt x="12188825" y="0"/>
                  </a:lnTo>
                  <a:lnTo>
                    <a:pt x="12188825" y="6858000"/>
                  </a:lnTo>
                  <a:lnTo>
                    <a:pt x="0" y="6858000"/>
                  </a:lnTo>
                  <a:close/>
                </a:path>
              </a:pathLst>
            </a:custGeom>
            <a:solidFill>
              <a:schemeClr val="accent3">
                <a:lumMod val="75000"/>
              </a:schemeClr>
            </a:solidFill>
            <a:ln>
              <a:noFill/>
              <a:prstDash val="dash"/>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1400" dirty="0">
                <a:solidFill>
                  <a:prstClr val="white"/>
                </a:solidFill>
              </a:endParaRPr>
            </a:p>
          </p:txBody>
        </p:sp>
        <p:sp>
          <p:nvSpPr>
            <p:cNvPr id="221" name="Freeform: Shape 347"/>
            <p:cNvSpPr/>
            <p:nvPr/>
          </p:nvSpPr>
          <p:spPr>
            <a:xfrm>
              <a:off x="4037718" y="177368"/>
              <a:ext cx="7992440" cy="6680631"/>
            </a:xfrm>
            <a:custGeom>
              <a:avLst/>
              <a:gdLst>
                <a:gd name="connsiteX0" fmla="*/ 4341160 w 5192788"/>
                <a:gd name="connsiteY0" fmla="*/ 0 h 4340489"/>
                <a:gd name="connsiteX1" fmla="*/ 5192788 w 5192788"/>
                <a:gd name="connsiteY1" fmla="*/ 0 h 4340489"/>
                <a:gd name="connsiteX2" fmla="*/ 5192788 w 5192788"/>
                <a:gd name="connsiteY2" fmla="*/ 4340489 h 4340489"/>
                <a:gd name="connsiteX3" fmla="*/ 0 w 5192788"/>
                <a:gd name="connsiteY3" fmla="*/ 4340489 h 4340489"/>
              </a:gdLst>
              <a:ahLst/>
              <a:cxnLst>
                <a:cxn ang="0">
                  <a:pos x="connsiteX0" y="connsiteY0"/>
                </a:cxn>
                <a:cxn ang="0">
                  <a:pos x="connsiteX1" y="connsiteY1"/>
                </a:cxn>
                <a:cxn ang="0">
                  <a:pos x="connsiteX2" y="connsiteY2"/>
                </a:cxn>
                <a:cxn ang="0">
                  <a:pos x="connsiteX3" y="connsiteY3"/>
                </a:cxn>
              </a:cxnLst>
              <a:rect l="l" t="t" r="r" b="b"/>
              <a:pathLst>
                <a:path w="5192788" h="4340489">
                  <a:moveTo>
                    <a:pt x="4341160" y="0"/>
                  </a:moveTo>
                  <a:lnTo>
                    <a:pt x="5192788" y="0"/>
                  </a:lnTo>
                  <a:lnTo>
                    <a:pt x="5192788" y="4340489"/>
                  </a:lnTo>
                  <a:lnTo>
                    <a:pt x="0" y="4340489"/>
                  </a:lnTo>
                  <a:close/>
                </a:path>
              </a:pathLst>
            </a:custGeom>
            <a:gradFill>
              <a:gsLst>
                <a:gs pos="100000">
                  <a:srgbClr val="1F84C1">
                    <a:alpha val="29000"/>
                  </a:srgbClr>
                </a:gs>
                <a:gs pos="0">
                  <a:srgbClr val="0D527F">
                    <a:alpha val="45000"/>
                  </a:srgbClr>
                </a:gs>
              </a:gsLst>
              <a:lin ang="5400000" scaled="1"/>
            </a:gradFill>
            <a:ln>
              <a:noFill/>
              <a:prstDash val="dash"/>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1600" dirty="0">
                <a:solidFill>
                  <a:prstClr val="white"/>
                </a:solidFill>
              </a:endParaRPr>
            </a:p>
          </p:txBody>
        </p:sp>
        <p:sp>
          <p:nvSpPr>
            <p:cNvPr id="222" name="Right Triangle 221"/>
            <p:cNvSpPr/>
            <p:nvPr/>
          </p:nvSpPr>
          <p:spPr>
            <a:xfrm flipH="1">
              <a:off x="6570494" y="1396913"/>
              <a:ext cx="5459662" cy="5461086"/>
            </a:xfrm>
            <a:prstGeom prst="rtTriangle">
              <a:avLst/>
            </a:prstGeom>
            <a:solidFill>
              <a:schemeClr val="accent3">
                <a:alpha val="43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548459" tIns="137114" rIns="274232" bIns="137114" rtlCol="0" anchor="ctr">
              <a:noAutofit/>
            </a:bodyPr>
            <a:lstStyle/>
            <a:p>
              <a:pPr>
                <a:lnSpc>
                  <a:spcPct val="90000"/>
                </a:lnSpc>
              </a:pPr>
              <a:endParaRPr lang="en-US" sz="8800" b="1" dirty="0">
                <a:solidFill>
                  <a:prstClr val="white"/>
                </a:solidFill>
              </a:endParaRPr>
            </a:p>
          </p:txBody>
        </p:sp>
      </p:grpSp>
      <p:sp>
        <p:nvSpPr>
          <p:cNvPr id="195" name="Rectangle 194"/>
          <p:cNvSpPr/>
          <p:nvPr/>
        </p:nvSpPr>
        <p:spPr>
          <a:xfrm>
            <a:off x="336532" y="1403131"/>
            <a:ext cx="7304502" cy="45720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kern="0" dirty="0">
              <a:solidFill>
                <a:sysClr val="windowText" lastClr="000000"/>
              </a:solidFill>
            </a:endParaRPr>
          </a:p>
        </p:txBody>
      </p:sp>
      <p:grpSp>
        <p:nvGrpSpPr>
          <p:cNvPr id="206" name="Group 205"/>
          <p:cNvGrpSpPr/>
          <p:nvPr/>
        </p:nvGrpSpPr>
        <p:grpSpPr>
          <a:xfrm>
            <a:off x="3770297" y="3713731"/>
            <a:ext cx="2301384" cy="471265"/>
            <a:chOff x="609443" y="3716637"/>
            <a:chExt cx="2301384" cy="471265"/>
          </a:xfrm>
        </p:grpSpPr>
        <p:sp>
          <p:nvSpPr>
            <p:cNvPr id="207" name="Rectangle 40"/>
            <p:cNvSpPr>
              <a:spLocks noChangeArrowheads="1"/>
            </p:cNvSpPr>
            <p:nvPr/>
          </p:nvSpPr>
          <p:spPr bwMode="auto">
            <a:xfrm>
              <a:off x="609443" y="3716637"/>
              <a:ext cx="2301384" cy="471265"/>
            </a:xfrm>
            <a:prstGeom prst="rect">
              <a:avLst/>
            </a:prstGeom>
            <a:solidFill>
              <a:srgbClr val="FFFFFF"/>
            </a:solidFill>
            <a:ln w="19050" cap="flat" cmpd="sng" algn="ctr">
              <a:solidFill>
                <a:sysClr val="windowText" lastClr="000000">
                  <a:lumMod val="50000"/>
                  <a:lumOff val="50000"/>
                </a:sysClr>
              </a:solidFill>
              <a:prstDash val="solid"/>
              <a:miter lim="800000"/>
              <a:headEnd type="none" w="med" len="med"/>
              <a:tailEnd type="none" w="med" len="me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08" name="Rectangle 207"/>
            <p:cNvSpPr/>
            <p:nvPr/>
          </p:nvSpPr>
          <p:spPr>
            <a:xfrm>
              <a:off x="1502702" y="3742703"/>
              <a:ext cx="819391" cy="41913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1400" dirty="0">
                  <a:solidFill>
                    <a:schemeClr val="tx1"/>
                  </a:solidFill>
                  <a:latin typeface="Gotham Rounded Book" charset="0"/>
                  <a:ea typeface="Gotham Rounded Book" charset="0"/>
                  <a:cs typeface="Gotham Rounded Book" charset="0"/>
                </a:rPr>
                <a:t>vSphere</a:t>
              </a:r>
            </a:p>
          </p:txBody>
        </p:sp>
        <p:sp>
          <p:nvSpPr>
            <p:cNvPr id="209" name="Line 41"/>
            <p:cNvSpPr>
              <a:spLocks noChangeShapeType="1"/>
            </p:cNvSpPr>
            <p:nvPr/>
          </p:nvSpPr>
          <p:spPr bwMode="auto">
            <a:xfrm>
              <a:off x="823557"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10" name="Line 42"/>
            <p:cNvSpPr>
              <a:spLocks noChangeShapeType="1"/>
            </p:cNvSpPr>
            <p:nvPr/>
          </p:nvSpPr>
          <p:spPr bwMode="auto">
            <a:xfrm>
              <a:off x="1001533"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11" name="Line 43"/>
            <p:cNvSpPr>
              <a:spLocks noChangeShapeType="1"/>
            </p:cNvSpPr>
            <p:nvPr/>
          </p:nvSpPr>
          <p:spPr bwMode="auto">
            <a:xfrm>
              <a:off x="1179509"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12" name="Line 44"/>
            <p:cNvSpPr>
              <a:spLocks noChangeShapeType="1"/>
            </p:cNvSpPr>
            <p:nvPr/>
          </p:nvSpPr>
          <p:spPr bwMode="auto">
            <a:xfrm>
              <a:off x="1357480"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13" name="Oval 45"/>
            <p:cNvSpPr>
              <a:spLocks noChangeAspect="1" noChangeArrowheads="1"/>
            </p:cNvSpPr>
            <p:nvPr/>
          </p:nvSpPr>
          <p:spPr bwMode="auto">
            <a:xfrm>
              <a:off x="2508193" y="3863665"/>
              <a:ext cx="182770" cy="177208"/>
            </a:xfrm>
            <a:prstGeom prst="ellips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14" name="Line 41"/>
            <p:cNvSpPr>
              <a:spLocks noChangeShapeType="1"/>
            </p:cNvSpPr>
            <p:nvPr/>
          </p:nvSpPr>
          <p:spPr bwMode="auto">
            <a:xfrm>
              <a:off x="912545"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15" name="Line 42"/>
            <p:cNvSpPr>
              <a:spLocks noChangeShapeType="1"/>
            </p:cNvSpPr>
            <p:nvPr/>
          </p:nvSpPr>
          <p:spPr bwMode="auto">
            <a:xfrm>
              <a:off x="1090521"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16" name="Line 43"/>
            <p:cNvSpPr>
              <a:spLocks noChangeShapeType="1"/>
            </p:cNvSpPr>
            <p:nvPr/>
          </p:nvSpPr>
          <p:spPr bwMode="auto">
            <a:xfrm>
              <a:off x="1268497"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grpSp>
      <p:grpSp>
        <p:nvGrpSpPr>
          <p:cNvPr id="4" name="Group 3"/>
          <p:cNvGrpSpPr/>
          <p:nvPr/>
        </p:nvGrpSpPr>
        <p:grpSpPr>
          <a:xfrm>
            <a:off x="609443" y="3716637"/>
            <a:ext cx="2301384" cy="471265"/>
            <a:chOff x="609443" y="3716637"/>
            <a:chExt cx="2301384" cy="471265"/>
          </a:xfrm>
        </p:grpSpPr>
        <p:sp>
          <p:nvSpPr>
            <p:cNvPr id="197" name="Rectangle 40"/>
            <p:cNvSpPr>
              <a:spLocks noChangeArrowheads="1"/>
            </p:cNvSpPr>
            <p:nvPr/>
          </p:nvSpPr>
          <p:spPr bwMode="auto">
            <a:xfrm>
              <a:off x="609443" y="3716637"/>
              <a:ext cx="2301384" cy="471265"/>
            </a:xfrm>
            <a:prstGeom prst="rect">
              <a:avLst/>
            </a:prstGeom>
            <a:solidFill>
              <a:srgbClr val="FFFFFF"/>
            </a:solidFill>
            <a:ln w="19050" cap="flat" cmpd="sng" algn="ctr">
              <a:solidFill>
                <a:sysClr val="windowText" lastClr="000000">
                  <a:lumMod val="50000"/>
                  <a:lumOff val="50000"/>
                </a:sysClr>
              </a:solidFill>
              <a:prstDash val="solid"/>
              <a:miter lim="800000"/>
              <a:headEnd type="none" w="med" len="med"/>
              <a:tailEnd type="none" w="med" len="med"/>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423" name="Rectangle 422"/>
            <p:cNvSpPr/>
            <p:nvPr/>
          </p:nvSpPr>
          <p:spPr>
            <a:xfrm>
              <a:off x="1502702" y="3742703"/>
              <a:ext cx="819391" cy="41913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1400" dirty="0">
                  <a:solidFill>
                    <a:schemeClr val="tx1"/>
                  </a:solidFill>
                  <a:latin typeface="Gotham Rounded Book" charset="0"/>
                  <a:ea typeface="Gotham Rounded Book" charset="0"/>
                  <a:cs typeface="Gotham Rounded Book" charset="0"/>
                </a:rPr>
                <a:t>vSphere</a:t>
              </a:r>
            </a:p>
          </p:txBody>
        </p:sp>
        <p:sp>
          <p:nvSpPr>
            <p:cNvPr id="198" name="Line 41"/>
            <p:cNvSpPr>
              <a:spLocks noChangeShapeType="1"/>
            </p:cNvSpPr>
            <p:nvPr/>
          </p:nvSpPr>
          <p:spPr bwMode="auto">
            <a:xfrm>
              <a:off x="823557"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199" name="Line 42"/>
            <p:cNvSpPr>
              <a:spLocks noChangeShapeType="1"/>
            </p:cNvSpPr>
            <p:nvPr/>
          </p:nvSpPr>
          <p:spPr bwMode="auto">
            <a:xfrm>
              <a:off x="1001533"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00" name="Line 43"/>
            <p:cNvSpPr>
              <a:spLocks noChangeShapeType="1"/>
            </p:cNvSpPr>
            <p:nvPr/>
          </p:nvSpPr>
          <p:spPr bwMode="auto">
            <a:xfrm>
              <a:off x="1179509"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01" name="Line 44"/>
            <p:cNvSpPr>
              <a:spLocks noChangeShapeType="1"/>
            </p:cNvSpPr>
            <p:nvPr/>
          </p:nvSpPr>
          <p:spPr bwMode="auto">
            <a:xfrm>
              <a:off x="1357480"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02" name="Oval 45"/>
            <p:cNvSpPr>
              <a:spLocks noChangeAspect="1" noChangeArrowheads="1"/>
            </p:cNvSpPr>
            <p:nvPr/>
          </p:nvSpPr>
          <p:spPr bwMode="auto">
            <a:xfrm>
              <a:off x="2508193" y="3863665"/>
              <a:ext cx="182770" cy="177208"/>
            </a:xfrm>
            <a:prstGeom prst="ellips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03" name="Line 41"/>
            <p:cNvSpPr>
              <a:spLocks noChangeShapeType="1"/>
            </p:cNvSpPr>
            <p:nvPr/>
          </p:nvSpPr>
          <p:spPr bwMode="auto">
            <a:xfrm>
              <a:off x="912545"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04" name="Line 42"/>
            <p:cNvSpPr>
              <a:spLocks noChangeShapeType="1"/>
            </p:cNvSpPr>
            <p:nvPr/>
          </p:nvSpPr>
          <p:spPr bwMode="auto">
            <a:xfrm>
              <a:off x="1090521"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sp>
          <p:nvSpPr>
            <p:cNvPr id="205" name="Line 43"/>
            <p:cNvSpPr>
              <a:spLocks noChangeShapeType="1"/>
            </p:cNvSpPr>
            <p:nvPr/>
          </p:nvSpPr>
          <p:spPr bwMode="auto">
            <a:xfrm>
              <a:off x="1268497" y="3816849"/>
              <a:ext cx="0" cy="270841"/>
            </a:xfrm>
            <a:prstGeom prst="line">
              <a:avLst/>
            </a:prstGeom>
            <a:noFill/>
            <a:ln w="19050" cap="flat" cmpd="sng" algn="ctr">
              <a:solidFill>
                <a:sysClr val="windowText" lastClr="000000">
                  <a:lumMod val="50000"/>
                  <a:lumOff val="50000"/>
                </a:sysClr>
              </a:solidFill>
              <a:prstDash val="solid"/>
              <a:miter lim="800000"/>
              <a:headEnd type="none" w="med" len="med"/>
              <a:tailEnd type="none" w="med" len="med"/>
            </a:ln>
            <a:effectLst/>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717074"/>
                </a:solidFill>
                <a:effectLst/>
                <a:uLnTx/>
                <a:uFillTx/>
              </a:endParaRPr>
            </a:p>
          </p:txBody>
        </p:sp>
      </p:grpSp>
      <p:sp>
        <p:nvSpPr>
          <p:cNvPr id="151" name="Rectangle 150"/>
          <p:cNvSpPr/>
          <p:nvPr/>
        </p:nvSpPr>
        <p:spPr>
          <a:xfrm>
            <a:off x="6523057" y="3157488"/>
            <a:ext cx="458061" cy="1482469"/>
          </a:xfrm>
          <a:prstGeom prst="rect">
            <a:avLst/>
          </a:prstGeom>
          <a:solidFill>
            <a:srgbClr val="F8981D"/>
          </a:solidFill>
          <a:ln w="254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53" name="Rectangle 152"/>
          <p:cNvSpPr/>
          <p:nvPr/>
        </p:nvSpPr>
        <p:spPr>
          <a:xfrm>
            <a:off x="6523918" y="2785684"/>
            <a:ext cx="457200" cy="1854273"/>
          </a:xfrm>
          <a:prstGeom prst="rect">
            <a:avLst/>
          </a:prstGeom>
          <a:noFill/>
          <a:ln w="254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54" name="TextBox 153"/>
          <p:cNvSpPr txBox="1"/>
          <p:nvPr/>
        </p:nvSpPr>
        <p:spPr>
          <a:xfrm>
            <a:off x="6101539" y="4697579"/>
            <a:ext cx="1301096" cy="649380"/>
          </a:xfrm>
          <a:prstGeom prst="rect">
            <a:avLst/>
          </a:prstGeom>
          <a:noFill/>
        </p:spPr>
        <p:txBody>
          <a:bodyPr wrap="square" lIns="0" tIns="0" rIns="0" bIns="0" rtlCol="0" anchor="ctr">
            <a:noAutofit/>
          </a:bodyPr>
          <a:lstStyle/>
          <a:p>
            <a:pPr algn="ctr">
              <a:lnSpc>
                <a:spcPct val="90000"/>
              </a:lnSpc>
            </a:pPr>
            <a:r>
              <a:rPr lang="en-US" sz="1600" dirty="0">
                <a:solidFill>
                  <a:srgbClr val="717074"/>
                </a:solidFill>
              </a:rPr>
              <a:t>Compute Utilization</a:t>
            </a:r>
          </a:p>
        </p:txBody>
      </p:sp>
      <p:sp>
        <p:nvSpPr>
          <p:cNvPr id="292" name="Rectangle 291"/>
          <p:cNvSpPr>
            <a:spLocks noChangeAspect="1"/>
          </p:cNvSpPr>
          <p:nvPr/>
        </p:nvSpPr>
        <p:spPr>
          <a:xfrm>
            <a:off x="624141" y="2787790"/>
            <a:ext cx="812468" cy="812468"/>
          </a:xfrm>
          <a:prstGeom prst="rect">
            <a:avLst/>
          </a:prstGeom>
          <a:noFill/>
          <a:ln w="25400">
            <a:solidFill>
              <a:srgbClr val="F8981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717074"/>
                </a:solidFill>
                <a:latin typeface="Gotham Rounded Book" charset="0"/>
                <a:ea typeface="Gotham Rounded Book" charset="0"/>
                <a:cs typeface="Gotham Rounded Book" charset="0"/>
              </a:rPr>
              <a:t>Storage</a:t>
            </a:r>
          </a:p>
          <a:p>
            <a:pPr algn="ctr"/>
            <a:r>
              <a:rPr lang="en-US" sz="1200" dirty="0">
                <a:solidFill>
                  <a:srgbClr val="717074"/>
                </a:solidFill>
                <a:latin typeface="Gotham Rounded Book" charset="0"/>
                <a:ea typeface="Gotham Rounded Book" charset="0"/>
                <a:cs typeface="Gotham Rounded Book" charset="0"/>
              </a:rPr>
              <a:t>VM</a:t>
            </a:r>
          </a:p>
        </p:txBody>
      </p:sp>
      <p:grpSp>
        <p:nvGrpSpPr>
          <p:cNvPr id="305" name="Group 27"/>
          <p:cNvGrpSpPr>
            <a:grpSpLocks noChangeAspect="1"/>
          </p:cNvGrpSpPr>
          <p:nvPr/>
        </p:nvGrpSpPr>
        <p:grpSpPr bwMode="auto">
          <a:xfrm>
            <a:off x="614278" y="4283246"/>
            <a:ext cx="506420" cy="360502"/>
            <a:chOff x="3485" y="1906"/>
            <a:chExt cx="708" cy="504"/>
          </a:xfrm>
          <a:solidFill>
            <a:schemeClr val="accent1"/>
          </a:solidFill>
        </p:grpSpPr>
        <p:sp>
          <p:nvSpPr>
            <p:cNvPr id="306"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14" name="Group 27"/>
          <p:cNvGrpSpPr>
            <a:grpSpLocks noChangeAspect="1"/>
          </p:cNvGrpSpPr>
          <p:nvPr/>
        </p:nvGrpSpPr>
        <p:grpSpPr bwMode="auto">
          <a:xfrm>
            <a:off x="1222847" y="4285652"/>
            <a:ext cx="506420" cy="360502"/>
            <a:chOff x="3485" y="1906"/>
            <a:chExt cx="708" cy="504"/>
          </a:xfrm>
          <a:solidFill>
            <a:schemeClr val="accent1"/>
          </a:solidFill>
        </p:grpSpPr>
        <p:sp>
          <p:nvSpPr>
            <p:cNvPr id="315"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3" name="Group 27"/>
          <p:cNvGrpSpPr>
            <a:grpSpLocks noChangeAspect="1"/>
          </p:cNvGrpSpPr>
          <p:nvPr/>
        </p:nvGrpSpPr>
        <p:grpSpPr bwMode="auto">
          <a:xfrm>
            <a:off x="1832533" y="4285652"/>
            <a:ext cx="506420" cy="360502"/>
            <a:chOff x="3485" y="1906"/>
            <a:chExt cx="708" cy="504"/>
          </a:xfrm>
          <a:solidFill>
            <a:schemeClr val="accent1"/>
          </a:solidFill>
        </p:grpSpPr>
        <p:sp>
          <p:nvSpPr>
            <p:cNvPr id="324"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2" name="Group 27"/>
          <p:cNvGrpSpPr>
            <a:grpSpLocks noChangeAspect="1"/>
          </p:cNvGrpSpPr>
          <p:nvPr/>
        </p:nvGrpSpPr>
        <p:grpSpPr bwMode="auto">
          <a:xfrm>
            <a:off x="2412400" y="4284843"/>
            <a:ext cx="506420" cy="360502"/>
            <a:chOff x="3485" y="1906"/>
            <a:chExt cx="708" cy="504"/>
          </a:xfrm>
          <a:solidFill>
            <a:schemeClr val="accent1"/>
          </a:solidFill>
        </p:grpSpPr>
        <p:sp>
          <p:nvSpPr>
            <p:cNvPr id="333"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54" name="Rectangle 353"/>
          <p:cNvSpPr>
            <a:spLocks noChangeAspect="1"/>
          </p:cNvSpPr>
          <p:nvPr/>
        </p:nvSpPr>
        <p:spPr>
          <a:xfrm>
            <a:off x="3785492" y="2787790"/>
            <a:ext cx="812468" cy="812468"/>
          </a:xfrm>
          <a:prstGeom prst="rect">
            <a:avLst/>
          </a:prstGeom>
          <a:noFill/>
          <a:ln w="25400">
            <a:solidFill>
              <a:srgbClr val="F8981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717074"/>
                </a:solidFill>
                <a:latin typeface="Gotham Rounded Book" charset="0"/>
                <a:ea typeface="Gotham Rounded Book" charset="0"/>
                <a:cs typeface="Gotham Rounded Book" charset="0"/>
              </a:rPr>
              <a:t>Storage</a:t>
            </a:r>
          </a:p>
          <a:p>
            <a:pPr algn="ctr"/>
            <a:r>
              <a:rPr lang="en-US" sz="1200" dirty="0">
                <a:solidFill>
                  <a:srgbClr val="717074"/>
                </a:solidFill>
                <a:latin typeface="Gotham Rounded Book" charset="0"/>
                <a:ea typeface="Gotham Rounded Book" charset="0"/>
                <a:cs typeface="Gotham Rounded Book" charset="0"/>
              </a:rPr>
              <a:t>VM</a:t>
            </a:r>
          </a:p>
        </p:txBody>
      </p:sp>
      <p:grpSp>
        <p:nvGrpSpPr>
          <p:cNvPr id="367" name="Group 27"/>
          <p:cNvGrpSpPr>
            <a:grpSpLocks noChangeAspect="1"/>
          </p:cNvGrpSpPr>
          <p:nvPr/>
        </p:nvGrpSpPr>
        <p:grpSpPr bwMode="auto">
          <a:xfrm>
            <a:off x="3775629" y="4283246"/>
            <a:ext cx="506420" cy="360502"/>
            <a:chOff x="3485" y="1906"/>
            <a:chExt cx="708" cy="504"/>
          </a:xfrm>
          <a:solidFill>
            <a:schemeClr val="accent1"/>
          </a:solidFill>
        </p:grpSpPr>
        <p:sp>
          <p:nvSpPr>
            <p:cNvPr id="368"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6" name="Group 27"/>
          <p:cNvGrpSpPr>
            <a:grpSpLocks noChangeAspect="1"/>
          </p:cNvGrpSpPr>
          <p:nvPr/>
        </p:nvGrpSpPr>
        <p:grpSpPr bwMode="auto">
          <a:xfrm>
            <a:off x="4384198" y="4285652"/>
            <a:ext cx="506420" cy="360502"/>
            <a:chOff x="3485" y="1906"/>
            <a:chExt cx="708" cy="504"/>
          </a:xfrm>
          <a:solidFill>
            <a:schemeClr val="accent1"/>
          </a:solidFill>
        </p:grpSpPr>
        <p:sp>
          <p:nvSpPr>
            <p:cNvPr id="377"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5" name="Group 27"/>
          <p:cNvGrpSpPr>
            <a:grpSpLocks noChangeAspect="1"/>
          </p:cNvGrpSpPr>
          <p:nvPr/>
        </p:nvGrpSpPr>
        <p:grpSpPr bwMode="auto">
          <a:xfrm>
            <a:off x="4993884" y="4285652"/>
            <a:ext cx="506420" cy="360502"/>
            <a:chOff x="3485" y="1906"/>
            <a:chExt cx="708" cy="504"/>
          </a:xfrm>
          <a:solidFill>
            <a:schemeClr val="accent1"/>
          </a:solidFill>
        </p:grpSpPr>
        <p:sp>
          <p:nvSpPr>
            <p:cNvPr id="386"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4" name="Group 27"/>
          <p:cNvGrpSpPr>
            <a:grpSpLocks noChangeAspect="1"/>
          </p:cNvGrpSpPr>
          <p:nvPr/>
        </p:nvGrpSpPr>
        <p:grpSpPr bwMode="auto">
          <a:xfrm>
            <a:off x="5573751" y="4284843"/>
            <a:ext cx="506420" cy="360502"/>
            <a:chOff x="3485" y="1906"/>
            <a:chExt cx="708" cy="504"/>
          </a:xfrm>
          <a:solidFill>
            <a:schemeClr val="accent1"/>
          </a:solidFill>
        </p:grpSpPr>
        <p:sp>
          <p:nvSpPr>
            <p:cNvPr id="395" name="Freeform 28"/>
            <p:cNvSpPr>
              <a:spLocks/>
            </p:cNvSpPr>
            <p:nvPr/>
          </p:nvSpPr>
          <p:spPr bwMode="auto">
            <a:xfrm>
              <a:off x="3676"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2 w 39"/>
                <a:gd name="T27" fmla="*/ 12 h 51"/>
                <a:gd name="T28" fmla="*/ 30 w 39"/>
                <a:gd name="T29" fmla="*/ 11 h 51"/>
                <a:gd name="T30" fmla="*/ 19 w 39"/>
                <a:gd name="T31" fmla="*/ 7 h 51"/>
                <a:gd name="T32" fmla="*/ 11 w 39"/>
                <a:gd name="T33" fmla="*/ 13 h 51"/>
                <a:gd name="T34" fmla="*/ 11 w 39"/>
                <a:gd name="T35" fmla="*/ 13 h 51"/>
                <a:gd name="T36" fmla="*/ 22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5"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2"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2"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9"/>
            <p:cNvSpPr>
              <a:spLocks/>
            </p:cNvSpPr>
            <p:nvPr/>
          </p:nvSpPr>
          <p:spPr bwMode="auto">
            <a:xfrm>
              <a:off x="3783" y="2093"/>
              <a:ext cx="93" cy="122"/>
            </a:xfrm>
            <a:custGeom>
              <a:avLst/>
              <a:gdLst>
                <a:gd name="T0" fmla="*/ 2 w 39"/>
                <a:gd name="T1" fmla="*/ 45 h 51"/>
                <a:gd name="T2" fmla="*/ 0 w 39"/>
                <a:gd name="T3" fmla="*/ 41 h 51"/>
                <a:gd name="T4" fmla="*/ 4 w 39"/>
                <a:gd name="T5" fmla="*/ 37 h 51"/>
                <a:gd name="T6" fmla="*/ 7 w 39"/>
                <a:gd name="T7" fmla="*/ 38 h 51"/>
                <a:gd name="T8" fmla="*/ 21 w 39"/>
                <a:gd name="T9" fmla="*/ 43 h 51"/>
                <a:gd name="T10" fmla="*/ 30 w 39"/>
                <a:gd name="T11" fmla="*/ 37 h 51"/>
                <a:gd name="T12" fmla="*/ 30 w 39"/>
                <a:gd name="T13" fmla="*/ 37 h 51"/>
                <a:gd name="T14" fmla="*/ 18 w 39"/>
                <a:gd name="T15" fmla="*/ 29 h 51"/>
                <a:gd name="T16" fmla="*/ 2 w 39"/>
                <a:gd name="T17" fmla="*/ 14 h 51"/>
                <a:gd name="T18" fmla="*/ 2 w 39"/>
                <a:gd name="T19" fmla="*/ 14 h 51"/>
                <a:gd name="T20" fmla="*/ 19 w 39"/>
                <a:gd name="T21" fmla="*/ 0 h 51"/>
                <a:gd name="T22" fmla="*/ 35 w 39"/>
                <a:gd name="T23" fmla="*/ 4 h 51"/>
                <a:gd name="T24" fmla="*/ 37 w 39"/>
                <a:gd name="T25" fmla="*/ 8 h 51"/>
                <a:gd name="T26" fmla="*/ 33 w 39"/>
                <a:gd name="T27" fmla="*/ 12 h 51"/>
                <a:gd name="T28" fmla="*/ 30 w 39"/>
                <a:gd name="T29" fmla="*/ 11 h 51"/>
                <a:gd name="T30" fmla="*/ 19 w 39"/>
                <a:gd name="T31" fmla="*/ 7 h 51"/>
                <a:gd name="T32" fmla="*/ 11 w 39"/>
                <a:gd name="T33" fmla="*/ 13 h 51"/>
                <a:gd name="T34" fmla="*/ 11 w 39"/>
                <a:gd name="T35" fmla="*/ 13 h 51"/>
                <a:gd name="T36" fmla="*/ 23 w 39"/>
                <a:gd name="T37" fmla="*/ 21 h 51"/>
                <a:gd name="T38" fmla="*/ 39 w 39"/>
                <a:gd name="T39" fmla="*/ 36 h 51"/>
                <a:gd name="T40" fmla="*/ 39 w 39"/>
                <a:gd name="T41" fmla="*/ 36 h 51"/>
                <a:gd name="T42" fmla="*/ 21 w 39"/>
                <a:gd name="T43" fmla="*/ 51 h 51"/>
                <a:gd name="T44" fmla="*/ 2 w 39"/>
                <a:gd name="T45"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1">
                  <a:moveTo>
                    <a:pt x="2" y="45"/>
                  </a:moveTo>
                  <a:cubicBezTo>
                    <a:pt x="1" y="44"/>
                    <a:pt x="0" y="43"/>
                    <a:pt x="0" y="41"/>
                  </a:cubicBezTo>
                  <a:cubicBezTo>
                    <a:pt x="0" y="39"/>
                    <a:pt x="2" y="37"/>
                    <a:pt x="4" y="37"/>
                  </a:cubicBezTo>
                  <a:cubicBezTo>
                    <a:pt x="6" y="37"/>
                    <a:pt x="6" y="38"/>
                    <a:pt x="7" y="38"/>
                  </a:cubicBezTo>
                  <a:cubicBezTo>
                    <a:pt x="11" y="41"/>
                    <a:pt x="15" y="43"/>
                    <a:pt x="21" y="43"/>
                  </a:cubicBezTo>
                  <a:cubicBezTo>
                    <a:pt x="26" y="43"/>
                    <a:pt x="30" y="41"/>
                    <a:pt x="30" y="37"/>
                  </a:cubicBezTo>
                  <a:cubicBezTo>
                    <a:pt x="30" y="37"/>
                    <a:pt x="30" y="37"/>
                    <a:pt x="30" y="37"/>
                  </a:cubicBezTo>
                  <a:cubicBezTo>
                    <a:pt x="30" y="33"/>
                    <a:pt x="28" y="31"/>
                    <a:pt x="18" y="29"/>
                  </a:cubicBezTo>
                  <a:cubicBezTo>
                    <a:pt x="8" y="27"/>
                    <a:pt x="2" y="23"/>
                    <a:pt x="2" y="14"/>
                  </a:cubicBezTo>
                  <a:cubicBezTo>
                    <a:pt x="2" y="14"/>
                    <a:pt x="2" y="14"/>
                    <a:pt x="2" y="14"/>
                  </a:cubicBezTo>
                  <a:cubicBezTo>
                    <a:pt x="2" y="5"/>
                    <a:pt x="9" y="0"/>
                    <a:pt x="19" y="0"/>
                  </a:cubicBezTo>
                  <a:cubicBezTo>
                    <a:pt x="25" y="0"/>
                    <a:pt x="30" y="1"/>
                    <a:pt x="35" y="4"/>
                  </a:cubicBezTo>
                  <a:cubicBezTo>
                    <a:pt x="36" y="5"/>
                    <a:pt x="37" y="6"/>
                    <a:pt x="37" y="8"/>
                  </a:cubicBezTo>
                  <a:cubicBezTo>
                    <a:pt x="37" y="10"/>
                    <a:pt x="35" y="12"/>
                    <a:pt x="33" y="12"/>
                  </a:cubicBezTo>
                  <a:cubicBezTo>
                    <a:pt x="32" y="12"/>
                    <a:pt x="31" y="12"/>
                    <a:pt x="30" y="11"/>
                  </a:cubicBezTo>
                  <a:cubicBezTo>
                    <a:pt x="26" y="9"/>
                    <a:pt x="23" y="7"/>
                    <a:pt x="19" y="7"/>
                  </a:cubicBezTo>
                  <a:cubicBezTo>
                    <a:pt x="14" y="7"/>
                    <a:pt x="11" y="10"/>
                    <a:pt x="11" y="13"/>
                  </a:cubicBezTo>
                  <a:cubicBezTo>
                    <a:pt x="11" y="13"/>
                    <a:pt x="11" y="13"/>
                    <a:pt x="11" y="13"/>
                  </a:cubicBezTo>
                  <a:cubicBezTo>
                    <a:pt x="11" y="17"/>
                    <a:pt x="13" y="19"/>
                    <a:pt x="23" y="21"/>
                  </a:cubicBezTo>
                  <a:cubicBezTo>
                    <a:pt x="33" y="24"/>
                    <a:pt x="39" y="28"/>
                    <a:pt x="39" y="36"/>
                  </a:cubicBezTo>
                  <a:cubicBezTo>
                    <a:pt x="39" y="36"/>
                    <a:pt x="39" y="36"/>
                    <a:pt x="39" y="36"/>
                  </a:cubicBezTo>
                  <a:cubicBezTo>
                    <a:pt x="39" y="45"/>
                    <a:pt x="31" y="51"/>
                    <a:pt x="21" y="51"/>
                  </a:cubicBezTo>
                  <a:cubicBezTo>
                    <a:pt x="14" y="51"/>
                    <a:pt x="7" y="49"/>
                    <a:pt x="2" y="4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30"/>
            <p:cNvSpPr>
              <a:spLocks noEditPoints="1"/>
            </p:cNvSpPr>
            <p:nvPr/>
          </p:nvSpPr>
          <p:spPr bwMode="auto">
            <a:xfrm>
              <a:off x="3900" y="2093"/>
              <a:ext cx="107" cy="120"/>
            </a:xfrm>
            <a:custGeom>
              <a:avLst/>
              <a:gdLst>
                <a:gd name="T0" fmla="*/ 0 w 45"/>
                <a:gd name="T1" fmla="*/ 5 h 50"/>
                <a:gd name="T2" fmla="*/ 4 w 45"/>
                <a:gd name="T3" fmla="*/ 0 h 50"/>
                <a:gd name="T4" fmla="*/ 19 w 45"/>
                <a:gd name="T5" fmla="*/ 0 h 50"/>
                <a:gd name="T6" fmla="*/ 45 w 45"/>
                <a:gd name="T7" fmla="*/ 25 h 50"/>
                <a:gd name="T8" fmla="*/ 45 w 45"/>
                <a:gd name="T9" fmla="*/ 25 h 50"/>
                <a:gd name="T10" fmla="*/ 19 w 45"/>
                <a:gd name="T11" fmla="*/ 50 h 50"/>
                <a:gd name="T12" fmla="*/ 4 w 45"/>
                <a:gd name="T13" fmla="*/ 50 h 50"/>
                <a:gd name="T14" fmla="*/ 0 w 45"/>
                <a:gd name="T15" fmla="*/ 46 h 50"/>
                <a:gd name="T16" fmla="*/ 0 w 45"/>
                <a:gd name="T17" fmla="*/ 5 h 50"/>
                <a:gd name="T18" fmla="*/ 19 w 45"/>
                <a:gd name="T19" fmla="*/ 42 h 50"/>
                <a:gd name="T20" fmla="*/ 36 w 45"/>
                <a:gd name="T21" fmla="*/ 25 h 50"/>
                <a:gd name="T22" fmla="*/ 36 w 45"/>
                <a:gd name="T23" fmla="*/ 25 h 50"/>
                <a:gd name="T24" fmla="*/ 19 w 45"/>
                <a:gd name="T25" fmla="*/ 8 h 50"/>
                <a:gd name="T26" fmla="*/ 9 w 45"/>
                <a:gd name="T27" fmla="*/ 8 h 50"/>
                <a:gd name="T28" fmla="*/ 9 w 45"/>
                <a:gd name="T29" fmla="*/ 42 h 50"/>
                <a:gd name="T30" fmla="*/ 19 w 45"/>
                <a:gd name="T3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50">
                  <a:moveTo>
                    <a:pt x="0" y="5"/>
                  </a:moveTo>
                  <a:cubicBezTo>
                    <a:pt x="0" y="2"/>
                    <a:pt x="2" y="0"/>
                    <a:pt x="4" y="0"/>
                  </a:cubicBezTo>
                  <a:cubicBezTo>
                    <a:pt x="19" y="0"/>
                    <a:pt x="19" y="0"/>
                    <a:pt x="19" y="0"/>
                  </a:cubicBezTo>
                  <a:cubicBezTo>
                    <a:pt x="34" y="0"/>
                    <a:pt x="45" y="11"/>
                    <a:pt x="45" y="25"/>
                  </a:cubicBezTo>
                  <a:cubicBezTo>
                    <a:pt x="45" y="25"/>
                    <a:pt x="45" y="25"/>
                    <a:pt x="45" y="25"/>
                  </a:cubicBezTo>
                  <a:cubicBezTo>
                    <a:pt x="45" y="39"/>
                    <a:pt x="34" y="50"/>
                    <a:pt x="19" y="50"/>
                  </a:cubicBezTo>
                  <a:cubicBezTo>
                    <a:pt x="4" y="50"/>
                    <a:pt x="4" y="50"/>
                    <a:pt x="4" y="50"/>
                  </a:cubicBezTo>
                  <a:cubicBezTo>
                    <a:pt x="2" y="50"/>
                    <a:pt x="0" y="48"/>
                    <a:pt x="0" y="46"/>
                  </a:cubicBezTo>
                  <a:lnTo>
                    <a:pt x="0" y="5"/>
                  </a:lnTo>
                  <a:close/>
                  <a:moveTo>
                    <a:pt x="19" y="42"/>
                  </a:moveTo>
                  <a:cubicBezTo>
                    <a:pt x="29" y="42"/>
                    <a:pt x="36" y="35"/>
                    <a:pt x="36" y="25"/>
                  </a:cubicBezTo>
                  <a:cubicBezTo>
                    <a:pt x="36" y="25"/>
                    <a:pt x="36" y="25"/>
                    <a:pt x="36" y="25"/>
                  </a:cubicBezTo>
                  <a:cubicBezTo>
                    <a:pt x="36" y="15"/>
                    <a:pt x="29" y="8"/>
                    <a:pt x="19" y="8"/>
                  </a:cubicBezTo>
                  <a:cubicBezTo>
                    <a:pt x="9" y="8"/>
                    <a:pt x="9" y="8"/>
                    <a:pt x="9" y="8"/>
                  </a:cubicBezTo>
                  <a:cubicBezTo>
                    <a:pt x="9" y="42"/>
                    <a:pt x="9" y="42"/>
                    <a:pt x="9" y="42"/>
                  </a:cubicBezTo>
                  <a:lnTo>
                    <a:pt x="19" y="42"/>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31"/>
            <p:cNvSpPr>
              <a:spLocks noEditPoints="1"/>
            </p:cNvSpPr>
            <p:nvPr/>
          </p:nvSpPr>
          <p:spPr bwMode="auto">
            <a:xfrm>
              <a:off x="3485" y="1906"/>
              <a:ext cx="708" cy="504"/>
            </a:xfrm>
            <a:custGeom>
              <a:avLst/>
              <a:gdLst>
                <a:gd name="T0" fmla="*/ 708 w 708"/>
                <a:gd name="T1" fmla="*/ 504 h 504"/>
                <a:gd name="T2" fmla="*/ 0 w 708"/>
                <a:gd name="T3" fmla="*/ 504 h 504"/>
                <a:gd name="T4" fmla="*/ 0 w 708"/>
                <a:gd name="T5" fmla="*/ 0 h 504"/>
                <a:gd name="T6" fmla="*/ 708 w 708"/>
                <a:gd name="T7" fmla="*/ 0 h 504"/>
                <a:gd name="T8" fmla="*/ 708 w 708"/>
                <a:gd name="T9" fmla="*/ 504 h 504"/>
                <a:gd name="T10" fmla="*/ 19 w 708"/>
                <a:gd name="T11" fmla="*/ 484 h 504"/>
                <a:gd name="T12" fmla="*/ 689 w 708"/>
                <a:gd name="T13" fmla="*/ 484 h 504"/>
                <a:gd name="T14" fmla="*/ 689 w 708"/>
                <a:gd name="T15" fmla="*/ 19 h 504"/>
                <a:gd name="T16" fmla="*/ 19 w 708"/>
                <a:gd name="T17" fmla="*/ 19 h 504"/>
                <a:gd name="T18" fmla="*/ 19 w 708"/>
                <a:gd name="T19" fmla="*/ 48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504">
                  <a:moveTo>
                    <a:pt x="708" y="504"/>
                  </a:moveTo>
                  <a:lnTo>
                    <a:pt x="0" y="504"/>
                  </a:lnTo>
                  <a:lnTo>
                    <a:pt x="0" y="0"/>
                  </a:lnTo>
                  <a:lnTo>
                    <a:pt x="708" y="0"/>
                  </a:lnTo>
                  <a:lnTo>
                    <a:pt x="708" y="504"/>
                  </a:lnTo>
                  <a:close/>
                  <a:moveTo>
                    <a:pt x="19" y="484"/>
                  </a:moveTo>
                  <a:lnTo>
                    <a:pt x="689" y="484"/>
                  </a:lnTo>
                  <a:lnTo>
                    <a:pt x="689" y="19"/>
                  </a:lnTo>
                  <a:lnTo>
                    <a:pt x="19" y="19"/>
                  </a:lnTo>
                  <a:lnTo>
                    <a:pt x="19" y="484"/>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Oval 32"/>
            <p:cNvSpPr>
              <a:spLocks noChangeArrowheads="1"/>
            </p:cNvSpPr>
            <p:nvPr/>
          </p:nvSpPr>
          <p:spPr bwMode="auto">
            <a:xfrm>
              <a:off x="3549"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Oval 33"/>
            <p:cNvSpPr>
              <a:spLocks noChangeArrowheads="1"/>
            </p:cNvSpPr>
            <p:nvPr/>
          </p:nvSpPr>
          <p:spPr bwMode="auto">
            <a:xfrm>
              <a:off x="4095" y="1971"/>
              <a:ext cx="36" cy="35"/>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Oval 34"/>
            <p:cNvSpPr>
              <a:spLocks noChangeArrowheads="1"/>
            </p:cNvSpPr>
            <p:nvPr/>
          </p:nvSpPr>
          <p:spPr bwMode="auto">
            <a:xfrm>
              <a:off x="3549"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Oval 35"/>
            <p:cNvSpPr>
              <a:spLocks noChangeArrowheads="1"/>
            </p:cNvSpPr>
            <p:nvPr/>
          </p:nvSpPr>
          <p:spPr bwMode="auto">
            <a:xfrm>
              <a:off x="4095" y="2311"/>
              <a:ext cx="36" cy="3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3" name="Content Placeholder 2"/>
          <p:cNvSpPr txBox="1">
            <a:spLocks/>
          </p:cNvSpPr>
          <p:nvPr/>
        </p:nvSpPr>
        <p:spPr>
          <a:xfrm>
            <a:off x="7984154" y="1838155"/>
            <a:ext cx="4064457" cy="4045207"/>
          </a:xfrm>
          <a:prstGeom prst="rect">
            <a:avLst/>
          </a:prstGeom>
        </p:spPr>
        <p:txBody>
          <a:bodyPr>
            <a:noAutofit/>
          </a:bodyPr>
          <a:lstStyle>
            <a:lvl1pPr marL="228563" indent="-228563" algn="l" defTabSz="914247" rtl="0" eaLnBrk="1" latinLnBrk="0" hangingPunct="1">
              <a:lnSpc>
                <a:spcPct val="90000"/>
              </a:lnSpc>
              <a:spcBef>
                <a:spcPts val="1200"/>
              </a:spcBef>
              <a:buClr>
                <a:schemeClr val="tx1">
                  <a:lumMod val="60000"/>
                  <a:lumOff val="40000"/>
                </a:schemeClr>
              </a:buClr>
              <a:buSzPct val="90000"/>
              <a:buFont typeface="Arial" panose="020B0604020202020204" pitchFamily="34" charset="0"/>
              <a:buChar char="•"/>
              <a:defRPr sz="2000" kern="1200">
                <a:solidFill>
                  <a:schemeClr val="tx1"/>
                </a:solidFill>
                <a:latin typeface="+mn-lt"/>
                <a:ea typeface="+mn-ea"/>
                <a:cs typeface="+mn-cs"/>
              </a:defRPr>
            </a:lvl1pPr>
            <a:lvl2pPr marL="502839" indent="-228563" algn="l" defTabSz="914247" rtl="0" eaLnBrk="1" latinLnBrk="0" hangingPunct="1">
              <a:lnSpc>
                <a:spcPct val="90000"/>
              </a:lnSpc>
              <a:spcBef>
                <a:spcPts val="800"/>
              </a:spcBef>
              <a:buClr>
                <a:schemeClr val="tx1">
                  <a:lumMod val="60000"/>
                  <a:lumOff val="40000"/>
                </a:schemeClr>
              </a:buClr>
              <a:buSzPct val="90000"/>
              <a:buFont typeface="Arial" panose="020B0604020202020204" pitchFamily="34" charset="0"/>
              <a:buChar char="–"/>
              <a:defRPr sz="1900" kern="1200">
                <a:solidFill>
                  <a:schemeClr val="tx1"/>
                </a:solidFill>
                <a:latin typeface="+mn-lt"/>
                <a:ea typeface="+mn-ea"/>
                <a:cs typeface="+mn-cs"/>
              </a:defRPr>
            </a:lvl2pPr>
            <a:lvl3pPr marL="731397"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600" kern="1200">
                <a:solidFill>
                  <a:schemeClr val="tx1"/>
                </a:solidFill>
                <a:latin typeface="+mn-lt"/>
                <a:ea typeface="+mn-ea"/>
                <a:cs typeface="+mn-cs"/>
              </a:defRPr>
            </a:lvl3pPr>
            <a:lvl4pPr marL="959960"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500" kern="1200">
                <a:solidFill>
                  <a:schemeClr val="tx1"/>
                </a:solidFill>
                <a:latin typeface="+mn-lt"/>
                <a:ea typeface="+mn-ea"/>
                <a:cs typeface="+mn-cs"/>
              </a:defRPr>
            </a:lvl4pPr>
            <a:lvl5pPr marL="1188523"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500" kern="1200">
                <a:solidFill>
                  <a:schemeClr val="tx1"/>
                </a:solidFill>
                <a:latin typeface="+mn-lt"/>
                <a:ea typeface="+mn-ea"/>
                <a:cs typeface="+mn-cs"/>
              </a:defRPr>
            </a:lvl5pPr>
            <a:lvl6pPr marL="1417081" indent="-182848" algn="l" defTabSz="914247" rtl="0" eaLnBrk="1" latinLnBrk="0" hangingPunct="1">
              <a:lnSpc>
                <a:spcPct val="90000"/>
              </a:lnSpc>
              <a:spcBef>
                <a:spcPts val="600"/>
              </a:spcBef>
              <a:buClr>
                <a:schemeClr val="tx1">
                  <a:lumMod val="60000"/>
                  <a:lumOff val="40000"/>
                </a:schemeClr>
              </a:buClr>
              <a:buSzPct val="90000"/>
              <a:buFont typeface="Calibri" panose="020F0502020204030204" pitchFamily="34" charset="0"/>
              <a:buChar char="–"/>
              <a:defRPr sz="1500" kern="1200">
                <a:solidFill>
                  <a:schemeClr val="tx1"/>
                </a:solidFill>
                <a:latin typeface="+mn-lt"/>
                <a:ea typeface="+mn-ea"/>
                <a:cs typeface="+mn-cs"/>
              </a:defRPr>
            </a:lvl6pPr>
            <a:lvl7pPr marL="1645648"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500" kern="1200">
                <a:solidFill>
                  <a:schemeClr val="tx1"/>
                </a:solidFill>
                <a:latin typeface="+mn-lt"/>
                <a:ea typeface="+mn-ea"/>
                <a:cs typeface="+mn-cs"/>
              </a:defRPr>
            </a:lvl7pPr>
            <a:lvl8pPr marL="1874207" indent="-182848" algn="l" defTabSz="914247" rtl="0" eaLnBrk="1" latinLnBrk="0" hangingPunct="1">
              <a:lnSpc>
                <a:spcPct val="90000"/>
              </a:lnSpc>
              <a:spcBef>
                <a:spcPts val="600"/>
              </a:spcBef>
              <a:buClr>
                <a:schemeClr val="tx1">
                  <a:lumMod val="60000"/>
                  <a:lumOff val="40000"/>
                </a:schemeClr>
              </a:buClr>
              <a:buSzPct val="90000"/>
              <a:buFont typeface="Calibri" panose="020F0502020204030204" pitchFamily="34" charset="0"/>
              <a:buChar char="–"/>
              <a:defRPr sz="1500" kern="1200">
                <a:solidFill>
                  <a:schemeClr val="tx1"/>
                </a:solidFill>
                <a:latin typeface="+mn-lt"/>
                <a:ea typeface="+mn-ea"/>
                <a:cs typeface="+mn-cs"/>
              </a:defRPr>
            </a:lvl8pPr>
            <a:lvl9pPr marL="2102768" indent="-182848" algn="l" defTabSz="914247" rtl="0" eaLnBrk="1" latinLnBrk="0" hangingPunct="1">
              <a:lnSpc>
                <a:spcPct val="90000"/>
              </a:lnSpc>
              <a:spcBef>
                <a:spcPts val="600"/>
              </a:spcBef>
              <a:buClr>
                <a:schemeClr val="tx1">
                  <a:lumMod val="60000"/>
                  <a:lumOff val="40000"/>
                </a:schemeClr>
              </a:buClr>
              <a:buSzPct val="90000"/>
              <a:buFont typeface="Arial" panose="020B0604020202020204" pitchFamily="34" charset="0"/>
              <a:buChar char="•"/>
              <a:defRPr sz="1500" kern="1200">
                <a:solidFill>
                  <a:schemeClr val="tx1"/>
                </a:solidFill>
                <a:latin typeface="+mn-lt"/>
                <a:ea typeface="+mn-ea"/>
                <a:cs typeface="+mn-cs"/>
              </a:defRPr>
            </a:lvl9pPr>
          </a:lstStyle>
          <a:p>
            <a:pPr marL="0" indent="0">
              <a:spcBef>
                <a:spcPts val="1800"/>
              </a:spcBef>
              <a:buNone/>
            </a:pPr>
            <a:r>
              <a:rPr lang="en-US" sz="2400" b="1" dirty="0">
                <a:solidFill>
                  <a:schemeClr val="bg1"/>
                </a:solidFill>
              </a:rPr>
              <a:t>Cisco HyperFlex</a:t>
            </a:r>
          </a:p>
          <a:p>
            <a:pPr>
              <a:spcBef>
                <a:spcPts val="1800"/>
              </a:spcBef>
            </a:pPr>
            <a:r>
              <a:rPr lang="en-US" dirty="0">
                <a:solidFill>
                  <a:schemeClr val="bg2">
                    <a:lumMod val="40000"/>
                    <a:lumOff val="60000"/>
                  </a:schemeClr>
                </a:solidFill>
              </a:rPr>
              <a:t>Resource-intensive storage Controller VMs on every host</a:t>
            </a:r>
          </a:p>
          <a:p>
            <a:pPr>
              <a:spcBef>
                <a:spcPts val="1800"/>
              </a:spcBef>
            </a:pPr>
            <a:r>
              <a:rPr lang="en-US" dirty="0">
                <a:solidFill>
                  <a:schemeClr val="bg2">
                    <a:lumMod val="40000"/>
                    <a:lumOff val="60000"/>
                  </a:schemeClr>
                </a:solidFill>
              </a:rPr>
              <a:t>More hops, context switching, queues, and locks</a:t>
            </a:r>
          </a:p>
          <a:p>
            <a:pPr>
              <a:spcBef>
                <a:spcPts val="1800"/>
              </a:spcBef>
            </a:pPr>
            <a:r>
              <a:rPr lang="en-US" dirty="0">
                <a:solidFill>
                  <a:schemeClr val="bg2">
                    <a:lumMod val="40000"/>
                    <a:lumOff val="60000"/>
                  </a:schemeClr>
                </a:solidFill>
              </a:rPr>
              <a:t>Host CPU and I/O amplification</a:t>
            </a:r>
          </a:p>
          <a:p>
            <a:pPr>
              <a:spcBef>
                <a:spcPts val="1800"/>
              </a:spcBef>
            </a:pPr>
            <a:r>
              <a:rPr lang="en-US" dirty="0">
                <a:solidFill>
                  <a:schemeClr val="bg2">
                    <a:lumMod val="40000"/>
                    <a:lumOff val="60000"/>
                  </a:schemeClr>
                </a:solidFill>
              </a:rPr>
              <a:t>Fewer VMs per host, less consistent performance</a:t>
            </a:r>
          </a:p>
        </p:txBody>
      </p:sp>
      <p:sp>
        <p:nvSpPr>
          <p:cNvPr id="420" name="Arc 419"/>
          <p:cNvSpPr/>
          <p:nvPr/>
        </p:nvSpPr>
        <p:spPr>
          <a:xfrm>
            <a:off x="1028557" y="2405157"/>
            <a:ext cx="746400" cy="772354"/>
          </a:xfrm>
          <a:prstGeom prst="arc">
            <a:avLst>
              <a:gd name="adj1" fmla="val 11805722"/>
              <a:gd name="adj2" fmla="val 0"/>
            </a:avLst>
          </a:prstGeom>
          <a:ln w="508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1" name="Arc 420"/>
          <p:cNvSpPr/>
          <p:nvPr/>
        </p:nvSpPr>
        <p:spPr>
          <a:xfrm>
            <a:off x="1013511" y="1830741"/>
            <a:ext cx="3190720" cy="1858390"/>
          </a:xfrm>
          <a:prstGeom prst="arc">
            <a:avLst>
              <a:gd name="adj1" fmla="val 10967999"/>
              <a:gd name="adj2" fmla="val 0"/>
            </a:avLst>
          </a:prstGeom>
          <a:ln w="508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25" name="Curved Connector 168"/>
          <p:cNvCxnSpPr/>
          <p:nvPr/>
        </p:nvCxnSpPr>
        <p:spPr>
          <a:xfrm rot="16200000" flipH="1">
            <a:off x="1119254" y="3602345"/>
            <a:ext cx="390067" cy="393080"/>
          </a:xfrm>
          <a:prstGeom prst="curvedConnector2">
            <a:avLst/>
          </a:prstGeom>
          <a:ln w="50800">
            <a:solidFill>
              <a:schemeClr val="accent1"/>
            </a:solidFill>
            <a:miter lim="800000"/>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433" name="Curved Connector 168"/>
          <p:cNvCxnSpPr/>
          <p:nvPr/>
        </p:nvCxnSpPr>
        <p:spPr>
          <a:xfrm rot="16200000" flipH="1">
            <a:off x="4281130" y="3603578"/>
            <a:ext cx="390067" cy="393080"/>
          </a:xfrm>
          <a:prstGeom prst="curvedConnector2">
            <a:avLst/>
          </a:prstGeom>
          <a:ln w="50800">
            <a:solidFill>
              <a:schemeClr val="accent1"/>
            </a:solidFill>
            <a:miter lim="800000"/>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446" name="Curved Connector 171"/>
          <p:cNvCxnSpPr>
            <a:cxnSpLocks/>
          </p:cNvCxnSpPr>
          <p:nvPr/>
        </p:nvCxnSpPr>
        <p:spPr>
          <a:xfrm rot="16200000" flipH="1">
            <a:off x="4099882" y="2676849"/>
            <a:ext cx="214758" cy="44137"/>
          </a:xfrm>
          <a:prstGeom prst="curvedConnector3">
            <a:avLst>
              <a:gd name="adj1" fmla="val 50000"/>
            </a:avLst>
          </a:prstGeom>
          <a:ln w="50800">
            <a:solidFill>
              <a:schemeClr val="accent1"/>
            </a:solidFill>
            <a:miter lim="800000"/>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450" name="Curved Connector 171"/>
          <p:cNvCxnSpPr>
            <a:cxnSpLocks/>
          </p:cNvCxnSpPr>
          <p:nvPr/>
        </p:nvCxnSpPr>
        <p:spPr>
          <a:xfrm rot="5400000">
            <a:off x="909699" y="2659334"/>
            <a:ext cx="207623" cy="72031"/>
          </a:xfrm>
          <a:prstGeom prst="curvedConnector3">
            <a:avLst>
              <a:gd name="adj1" fmla="val 50000"/>
            </a:avLst>
          </a:prstGeom>
          <a:ln w="50800">
            <a:solidFill>
              <a:schemeClr val="accent1"/>
            </a:solidFill>
            <a:miter lim="800000"/>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453" name="Curved Connector 171"/>
          <p:cNvCxnSpPr>
            <a:cxnSpLocks/>
          </p:cNvCxnSpPr>
          <p:nvPr/>
        </p:nvCxnSpPr>
        <p:spPr>
          <a:xfrm flipV="1">
            <a:off x="1297300" y="2152267"/>
            <a:ext cx="90841" cy="82259"/>
          </a:xfrm>
          <a:prstGeom prst="curvedConnector3">
            <a:avLst>
              <a:gd name="adj1" fmla="val 50000"/>
            </a:avLst>
          </a:prstGeom>
          <a:ln w="50800">
            <a:solidFill>
              <a:schemeClr val="accent1"/>
            </a:solidFill>
            <a:miter lim="800000"/>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144" name="Group 143"/>
          <p:cNvGrpSpPr/>
          <p:nvPr/>
        </p:nvGrpSpPr>
        <p:grpSpPr>
          <a:xfrm>
            <a:off x="2531345" y="3236865"/>
            <a:ext cx="387475" cy="379926"/>
            <a:chOff x="3018451" y="3029033"/>
            <a:chExt cx="387475" cy="379926"/>
          </a:xfrm>
        </p:grpSpPr>
        <p:sp>
          <p:nvSpPr>
            <p:cNvPr id="145"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8" name="Group 147"/>
          <p:cNvGrpSpPr/>
          <p:nvPr/>
        </p:nvGrpSpPr>
        <p:grpSpPr>
          <a:xfrm>
            <a:off x="2055531" y="3236865"/>
            <a:ext cx="387475" cy="379926"/>
            <a:chOff x="3018451" y="3029033"/>
            <a:chExt cx="387475" cy="379926"/>
          </a:xfrm>
        </p:grpSpPr>
        <p:sp>
          <p:nvSpPr>
            <p:cNvPr id="149" name="Freeform 148"/>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49"/>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51"/>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5" name="Group 154"/>
          <p:cNvGrpSpPr/>
          <p:nvPr/>
        </p:nvGrpSpPr>
        <p:grpSpPr>
          <a:xfrm>
            <a:off x="1579717" y="3236865"/>
            <a:ext cx="387475" cy="379926"/>
            <a:chOff x="3018451" y="3029033"/>
            <a:chExt cx="387475" cy="379926"/>
          </a:xfrm>
        </p:grpSpPr>
        <p:sp>
          <p:nvSpPr>
            <p:cNvPr id="156"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9" name="Group 158"/>
          <p:cNvGrpSpPr/>
          <p:nvPr/>
        </p:nvGrpSpPr>
        <p:grpSpPr>
          <a:xfrm>
            <a:off x="2523352" y="2779668"/>
            <a:ext cx="387475" cy="379926"/>
            <a:chOff x="3018451" y="3029033"/>
            <a:chExt cx="387475" cy="379926"/>
          </a:xfrm>
        </p:grpSpPr>
        <p:sp>
          <p:nvSpPr>
            <p:cNvPr id="160"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63" name="Group 162"/>
          <p:cNvGrpSpPr/>
          <p:nvPr/>
        </p:nvGrpSpPr>
        <p:grpSpPr>
          <a:xfrm>
            <a:off x="2047538" y="2779668"/>
            <a:ext cx="387475" cy="379926"/>
            <a:chOff x="3018451" y="3029033"/>
            <a:chExt cx="387475" cy="379926"/>
          </a:xfrm>
        </p:grpSpPr>
        <p:sp>
          <p:nvSpPr>
            <p:cNvPr id="164"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67" name="Group 166"/>
          <p:cNvGrpSpPr/>
          <p:nvPr/>
        </p:nvGrpSpPr>
        <p:grpSpPr>
          <a:xfrm>
            <a:off x="1571724" y="2779668"/>
            <a:ext cx="387475" cy="379926"/>
            <a:chOff x="3018451" y="3029033"/>
            <a:chExt cx="387475" cy="379926"/>
          </a:xfrm>
        </p:grpSpPr>
        <p:sp>
          <p:nvSpPr>
            <p:cNvPr id="168"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1" name="Group 170"/>
          <p:cNvGrpSpPr/>
          <p:nvPr/>
        </p:nvGrpSpPr>
        <p:grpSpPr>
          <a:xfrm>
            <a:off x="5692696" y="3236865"/>
            <a:ext cx="387475" cy="379926"/>
            <a:chOff x="3018451" y="3029033"/>
            <a:chExt cx="387475" cy="379926"/>
          </a:xfrm>
        </p:grpSpPr>
        <p:sp>
          <p:nvSpPr>
            <p:cNvPr id="172"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5" name="Group 174"/>
          <p:cNvGrpSpPr/>
          <p:nvPr/>
        </p:nvGrpSpPr>
        <p:grpSpPr>
          <a:xfrm>
            <a:off x="5213971" y="3236865"/>
            <a:ext cx="387475" cy="379926"/>
            <a:chOff x="3018451" y="3029033"/>
            <a:chExt cx="387475" cy="379926"/>
          </a:xfrm>
        </p:grpSpPr>
        <p:sp>
          <p:nvSpPr>
            <p:cNvPr id="176" name="Freeform 175"/>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76"/>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77"/>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p:nvGrpSpPr>
        <p:grpSpPr>
          <a:xfrm>
            <a:off x="4735245" y="3236865"/>
            <a:ext cx="387475" cy="379926"/>
            <a:chOff x="3018451" y="3029033"/>
            <a:chExt cx="387475" cy="379926"/>
          </a:xfrm>
        </p:grpSpPr>
        <p:sp>
          <p:nvSpPr>
            <p:cNvPr id="180"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3" name="Group 182"/>
          <p:cNvGrpSpPr/>
          <p:nvPr/>
        </p:nvGrpSpPr>
        <p:grpSpPr>
          <a:xfrm>
            <a:off x="5684703" y="2779668"/>
            <a:ext cx="387475" cy="379926"/>
            <a:chOff x="3018451" y="3029033"/>
            <a:chExt cx="387475" cy="379926"/>
          </a:xfrm>
        </p:grpSpPr>
        <p:sp>
          <p:nvSpPr>
            <p:cNvPr id="184"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7" name="Group 186"/>
          <p:cNvGrpSpPr/>
          <p:nvPr/>
        </p:nvGrpSpPr>
        <p:grpSpPr>
          <a:xfrm>
            <a:off x="5205978" y="2779668"/>
            <a:ext cx="387475" cy="379926"/>
            <a:chOff x="3018451" y="3029033"/>
            <a:chExt cx="387475" cy="379926"/>
          </a:xfrm>
        </p:grpSpPr>
        <p:sp>
          <p:nvSpPr>
            <p:cNvPr id="188"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91" name="Group 190"/>
          <p:cNvGrpSpPr/>
          <p:nvPr/>
        </p:nvGrpSpPr>
        <p:grpSpPr>
          <a:xfrm>
            <a:off x="4727252" y="2779668"/>
            <a:ext cx="387475" cy="379926"/>
            <a:chOff x="3018451" y="3029033"/>
            <a:chExt cx="387475" cy="379926"/>
          </a:xfrm>
        </p:grpSpPr>
        <p:sp>
          <p:nvSpPr>
            <p:cNvPr id="192" name="Freeform 6"/>
            <p:cNvSpPr>
              <a:spLocks/>
            </p:cNvSpPr>
            <p:nvPr/>
          </p:nvSpPr>
          <p:spPr bwMode="auto">
            <a:xfrm>
              <a:off x="3086384" y="3172450"/>
              <a:ext cx="90578" cy="95610"/>
            </a:xfrm>
            <a:custGeom>
              <a:avLst/>
              <a:gdLst>
                <a:gd name="T0" fmla="*/ 15 w 29"/>
                <a:gd name="T1" fmla="*/ 31 h 31"/>
                <a:gd name="T2" fmla="*/ 14 w 29"/>
                <a:gd name="T3" fmla="*/ 31 h 31"/>
                <a:gd name="T4" fmla="*/ 10 w 29"/>
                <a:gd name="T5" fmla="*/ 28 h 31"/>
                <a:gd name="T6" fmla="*/ 0 w 29"/>
                <a:gd name="T7" fmla="*/ 5 h 31"/>
                <a:gd name="T8" fmla="*/ 0 w 29"/>
                <a:gd name="T9" fmla="*/ 3 h 31"/>
                <a:gd name="T10" fmla="*/ 3 w 29"/>
                <a:gd name="T11" fmla="*/ 0 h 31"/>
                <a:gd name="T12" fmla="*/ 7 w 29"/>
                <a:gd name="T13" fmla="*/ 3 h 31"/>
                <a:gd name="T14" fmla="*/ 14 w 29"/>
                <a:gd name="T15" fmla="*/ 22 h 31"/>
                <a:gd name="T16" fmla="*/ 22 w 29"/>
                <a:gd name="T17" fmla="*/ 2 h 31"/>
                <a:gd name="T18" fmla="*/ 25 w 29"/>
                <a:gd name="T19" fmla="*/ 0 h 31"/>
                <a:gd name="T20" fmla="*/ 29 w 29"/>
                <a:gd name="T21" fmla="*/ 3 h 31"/>
                <a:gd name="T22" fmla="*/ 28 w 29"/>
                <a:gd name="T23" fmla="*/ 5 h 31"/>
                <a:gd name="T24" fmla="*/ 18 w 29"/>
                <a:gd name="T25" fmla="*/ 28 h 31"/>
                <a:gd name="T26" fmla="*/ 15 w 29"/>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1">
                  <a:moveTo>
                    <a:pt x="15" y="31"/>
                  </a:moveTo>
                  <a:cubicBezTo>
                    <a:pt x="14" y="31"/>
                    <a:pt x="14" y="31"/>
                    <a:pt x="14" y="31"/>
                  </a:cubicBezTo>
                  <a:cubicBezTo>
                    <a:pt x="12" y="31"/>
                    <a:pt x="11" y="30"/>
                    <a:pt x="10" y="28"/>
                  </a:cubicBezTo>
                  <a:cubicBezTo>
                    <a:pt x="0" y="5"/>
                    <a:pt x="0" y="5"/>
                    <a:pt x="0" y="5"/>
                  </a:cubicBezTo>
                  <a:cubicBezTo>
                    <a:pt x="0" y="5"/>
                    <a:pt x="0" y="4"/>
                    <a:pt x="0" y="3"/>
                  </a:cubicBezTo>
                  <a:cubicBezTo>
                    <a:pt x="0" y="2"/>
                    <a:pt x="1" y="0"/>
                    <a:pt x="3" y="0"/>
                  </a:cubicBezTo>
                  <a:cubicBezTo>
                    <a:pt x="5" y="0"/>
                    <a:pt x="6" y="1"/>
                    <a:pt x="7" y="3"/>
                  </a:cubicBezTo>
                  <a:cubicBezTo>
                    <a:pt x="14" y="22"/>
                    <a:pt x="14" y="22"/>
                    <a:pt x="14" y="22"/>
                  </a:cubicBezTo>
                  <a:cubicBezTo>
                    <a:pt x="22" y="2"/>
                    <a:pt x="22" y="2"/>
                    <a:pt x="22" y="2"/>
                  </a:cubicBezTo>
                  <a:cubicBezTo>
                    <a:pt x="23" y="1"/>
                    <a:pt x="24" y="0"/>
                    <a:pt x="25" y="0"/>
                  </a:cubicBezTo>
                  <a:cubicBezTo>
                    <a:pt x="27" y="0"/>
                    <a:pt x="29" y="2"/>
                    <a:pt x="29" y="3"/>
                  </a:cubicBezTo>
                  <a:cubicBezTo>
                    <a:pt x="29" y="4"/>
                    <a:pt x="29" y="5"/>
                    <a:pt x="28" y="5"/>
                  </a:cubicBezTo>
                  <a:cubicBezTo>
                    <a:pt x="18" y="28"/>
                    <a:pt x="18" y="28"/>
                    <a:pt x="18" y="28"/>
                  </a:cubicBezTo>
                  <a:cubicBezTo>
                    <a:pt x="18" y="30"/>
                    <a:pt x="16" y="31"/>
                    <a:pt x="15" y="3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
            <p:cNvSpPr>
              <a:spLocks/>
            </p:cNvSpPr>
            <p:nvPr/>
          </p:nvSpPr>
          <p:spPr bwMode="auto">
            <a:xfrm>
              <a:off x="3194575" y="3172450"/>
              <a:ext cx="143416" cy="95610"/>
            </a:xfrm>
            <a:custGeom>
              <a:avLst/>
              <a:gdLst>
                <a:gd name="T0" fmla="*/ 0 w 46"/>
                <a:gd name="T1" fmla="*/ 4 h 31"/>
                <a:gd name="T2" fmla="*/ 4 w 46"/>
                <a:gd name="T3" fmla="*/ 0 h 31"/>
                <a:gd name="T4" fmla="*/ 7 w 46"/>
                <a:gd name="T5" fmla="*/ 4 h 31"/>
                <a:gd name="T6" fmla="*/ 7 w 46"/>
                <a:gd name="T7" fmla="*/ 5 h 31"/>
                <a:gd name="T8" fmla="*/ 16 w 46"/>
                <a:gd name="T9" fmla="*/ 0 h 31"/>
                <a:gd name="T10" fmla="*/ 25 w 46"/>
                <a:gd name="T11" fmla="*/ 5 h 31"/>
                <a:gd name="T12" fmla="*/ 35 w 46"/>
                <a:gd name="T13" fmla="*/ 0 h 31"/>
                <a:gd name="T14" fmla="*/ 46 w 46"/>
                <a:gd name="T15" fmla="*/ 11 h 31"/>
                <a:gd name="T16" fmla="*/ 46 w 46"/>
                <a:gd name="T17" fmla="*/ 27 h 31"/>
                <a:gd name="T18" fmla="*/ 42 w 46"/>
                <a:gd name="T19" fmla="*/ 31 h 31"/>
                <a:gd name="T20" fmla="*/ 39 w 46"/>
                <a:gd name="T21" fmla="*/ 27 h 31"/>
                <a:gd name="T22" fmla="*/ 39 w 46"/>
                <a:gd name="T23" fmla="*/ 13 h 31"/>
                <a:gd name="T24" fmla="*/ 33 w 46"/>
                <a:gd name="T25" fmla="*/ 6 h 31"/>
                <a:gd name="T26" fmla="*/ 26 w 46"/>
                <a:gd name="T27" fmla="*/ 13 h 31"/>
                <a:gd name="T28" fmla="*/ 26 w 46"/>
                <a:gd name="T29" fmla="*/ 27 h 31"/>
                <a:gd name="T30" fmla="*/ 23 w 46"/>
                <a:gd name="T31" fmla="*/ 31 h 31"/>
                <a:gd name="T32" fmla="*/ 20 w 46"/>
                <a:gd name="T33" fmla="*/ 27 h 31"/>
                <a:gd name="T34" fmla="*/ 20 w 46"/>
                <a:gd name="T35" fmla="*/ 13 h 31"/>
                <a:gd name="T36" fmla="*/ 13 w 46"/>
                <a:gd name="T37" fmla="*/ 6 h 31"/>
                <a:gd name="T38" fmla="*/ 7 w 46"/>
                <a:gd name="T39" fmla="*/ 13 h 31"/>
                <a:gd name="T40" fmla="*/ 7 w 46"/>
                <a:gd name="T41" fmla="*/ 27 h 31"/>
                <a:gd name="T42" fmla="*/ 4 w 46"/>
                <a:gd name="T43" fmla="*/ 31 h 31"/>
                <a:gd name="T44" fmla="*/ 0 w 46"/>
                <a:gd name="T45" fmla="*/ 27 h 31"/>
                <a:gd name="T46" fmla="*/ 0 w 46"/>
                <a:gd name="T4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1">
                  <a:moveTo>
                    <a:pt x="0" y="4"/>
                  </a:moveTo>
                  <a:cubicBezTo>
                    <a:pt x="0" y="2"/>
                    <a:pt x="2" y="0"/>
                    <a:pt x="4" y="0"/>
                  </a:cubicBezTo>
                  <a:cubicBezTo>
                    <a:pt x="6" y="0"/>
                    <a:pt x="7" y="2"/>
                    <a:pt x="7" y="4"/>
                  </a:cubicBezTo>
                  <a:cubicBezTo>
                    <a:pt x="7" y="5"/>
                    <a:pt x="7" y="5"/>
                    <a:pt x="7" y="5"/>
                  </a:cubicBezTo>
                  <a:cubicBezTo>
                    <a:pt x="9" y="2"/>
                    <a:pt x="12" y="0"/>
                    <a:pt x="16" y="0"/>
                  </a:cubicBezTo>
                  <a:cubicBezTo>
                    <a:pt x="20" y="0"/>
                    <a:pt x="24" y="2"/>
                    <a:pt x="25" y="5"/>
                  </a:cubicBezTo>
                  <a:cubicBezTo>
                    <a:pt x="28" y="2"/>
                    <a:pt x="31" y="0"/>
                    <a:pt x="35" y="0"/>
                  </a:cubicBezTo>
                  <a:cubicBezTo>
                    <a:pt x="42" y="0"/>
                    <a:pt x="46" y="4"/>
                    <a:pt x="46" y="11"/>
                  </a:cubicBezTo>
                  <a:cubicBezTo>
                    <a:pt x="46" y="27"/>
                    <a:pt x="46" y="27"/>
                    <a:pt x="46" y="27"/>
                  </a:cubicBezTo>
                  <a:cubicBezTo>
                    <a:pt x="46" y="29"/>
                    <a:pt x="44" y="31"/>
                    <a:pt x="42" y="31"/>
                  </a:cubicBezTo>
                  <a:cubicBezTo>
                    <a:pt x="40" y="31"/>
                    <a:pt x="39" y="29"/>
                    <a:pt x="39" y="27"/>
                  </a:cubicBezTo>
                  <a:cubicBezTo>
                    <a:pt x="39" y="13"/>
                    <a:pt x="39" y="13"/>
                    <a:pt x="39" y="13"/>
                  </a:cubicBezTo>
                  <a:cubicBezTo>
                    <a:pt x="39" y="9"/>
                    <a:pt x="37" y="6"/>
                    <a:pt x="33" y="6"/>
                  </a:cubicBezTo>
                  <a:cubicBezTo>
                    <a:pt x="29" y="6"/>
                    <a:pt x="26" y="9"/>
                    <a:pt x="26" y="13"/>
                  </a:cubicBezTo>
                  <a:cubicBezTo>
                    <a:pt x="26" y="27"/>
                    <a:pt x="26" y="27"/>
                    <a:pt x="26" y="27"/>
                  </a:cubicBezTo>
                  <a:cubicBezTo>
                    <a:pt x="26" y="29"/>
                    <a:pt x="25" y="31"/>
                    <a:pt x="23" y="31"/>
                  </a:cubicBezTo>
                  <a:cubicBezTo>
                    <a:pt x="21" y="31"/>
                    <a:pt x="20" y="29"/>
                    <a:pt x="20" y="27"/>
                  </a:cubicBezTo>
                  <a:cubicBezTo>
                    <a:pt x="20" y="13"/>
                    <a:pt x="20" y="13"/>
                    <a:pt x="20" y="13"/>
                  </a:cubicBezTo>
                  <a:cubicBezTo>
                    <a:pt x="20" y="9"/>
                    <a:pt x="17" y="6"/>
                    <a:pt x="13" y="6"/>
                  </a:cubicBezTo>
                  <a:cubicBezTo>
                    <a:pt x="10" y="6"/>
                    <a:pt x="7" y="9"/>
                    <a:pt x="7" y="13"/>
                  </a:cubicBezTo>
                  <a:cubicBezTo>
                    <a:pt x="7" y="27"/>
                    <a:pt x="7" y="27"/>
                    <a:pt x="7" y="27"/>
                  </a:cubicBezTo>
                  <a:cubicBezTo>
                    <a:pt x="7" y="29"/>
                    <a:pt x="6" y="31"/>
                    <a:pt x="4" y="31"/>
                  </a:cubicBezTo>
                  <a:cubicBezTo>
                    <a:pt x="2" y="31"/>
                    <a:pt x="0" y="29"/>
                    <a:pt x="0" y="27"/>
                  </a:cubicBezTo>
                  <a:lnTo>
                    <a:pt x="0" y="4"/>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8"/>
            <p:cNvSpPr>
              <a:spLocks noEditPoints="1"/>
            </p:cNvSpPr>
            <p:nvPr/>
          </p:nvSpPr>
          <p:spPr bwMode="auto">
            <a:xfrm>
              <a:off x="3018451" y="3029033"/>
              <a:ext cx="387475" cy="379926"/>
            </a:xfrm>
            <a:custGeom>
              <a:avLst/>
              <a:gdLst>
                <a:gd name="T0" fmla="*/ 154 w 154"/>
                <a:gd name="T1" fmla="*/ 151 h 151"/>
                <a:gd name="T2" fmla="*/ 0 w 154"/>
                <a:gd name="T3" fmla="*/ 151 h 151"/>
                <a:gd name="T4" fmla="*/ 0 w 154"/>
                <a:gd name="T5" fmla="*/ 0 h 151"/>
                <a:gd name="T6" fmla="*/ 154 w 154"/>
                <a:gd name="T7" fmla="*/ 0 h 151"/>
                <a:gd name="T8" fmla="*/ 154 w 154"/>
                <a:gd name="T9" fmla="*/ 151 h 151"/>
                <a:gd name="T10" fmla="*/ 10 w 154"/>
                <a:gd name="T11" fmla="*/ 142 h 151"/>
                <a:gd name="T12" fmla="*/ 144 w 154"/>
                <a:gd name="T13" fmla="*/ 142 h 151"/>
                <a:gd name="T14" fmla="*/ 144 w 154"/>
                <a:gd name="T15" fmla="*/ 10 h 151"/>
                <a:gd name="T16" fmla="*/ 10 w 154"/>
                <a:gd name="T17" fmla="*/ 10 h 151"/>
                <a:gd name="T18" fmla="*/ 10 w 154"/>
                <a:gd name="T19"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1">
                  <a:moveTo>
                    <a:pt x="154" y="151"/>
                  </a:moveTo>
                  <a:lnTo>
                    <a:pt x="0" y="151"/>
                  </a:lnTo>
                  <a:lnTo>
                    <a:pt x="0" y="0"/>
                  </a:lnTo>
                  <a:lnTo>
                    <a:pt x="154" y="0"/>
                  </a:lnTo>
                  <a:lnTo>
                    <a:pt x="154" y="151"/>
                  </a:lnTo>
                  <a:close/>
                  <a:moveTo>
                    <a:pt x="10" y="142"/>
                  </a:moveTo>
                  <a:lnTo>
                    <a:pt x="144" y="142"/>
                  </a:lnTo>
                  <a:lnTo>
                    <a:pt x="144" y="10"/>
                  </a:lnTo>
                  <a:lnTo>
                    <a:pt x="10" y="10"/>
                  </a:lnTo>
                  <a:lnTo>
                    <a:pt x="10" y="14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18" name="Curved Connector 168"/>
          <p:cNvCxnSpPr/>
          <p:nvPr/>
        </p:nvCxnSpPr>
        <p:spPr>
          <a:xfrm rot="5400000" flipH="1">
            <a:off x="5522882" y="3949906"/>
            <a:ext cx="301752" cy="393080"/>
          </a:xfrm>
          <a:prstGeom prst="curvedConnector2">
            <a:avLst/>
          </a:prstGeom>
          <a:ln w="50800">
            <a:solidFill>
              <a:schemeClr val="accent1"/>
            </a:solidFill>
            <a:miter lim="800000"/>
            <a:headEnd type="triangle" w="med" len="med"/>
            <a:tailEnd type="none"/>
          </a:ln>
        </p:spPr>
        <p:style>
          <a:lnRef idx="1">
            <a:schemeClr val="accent1"/>
          </a:lnRef>
          <a:fillRef idx="0">
            <a:schemeClr val="accent1"/>
          </a:fillRef>
          <a:effectRef idx="0">
            <a:schemeClr val="accent1"/>
          </a:effectRef>
          <a:fontRef idx="minor">
            <a:schemeClr val="tx1"/>
          </a:fontRef>
        </p:style>
      </p:cxnSp>
      <p:cxnSp>
        <p:nvCxnSpPr>
          <p:cNvPr id="219" name="Curved Connector 168"/>
          <p:cNvCxnSpPr/>
          <p:nvPr/>
        </p:nvCxnSpPr>
        <p:spPr>
          <a:xfrm rot="5400000" flipH="1">
            <a:off x="2337564" y="3944974"/>
            <a:ext cx="301752" cy="393080"/>
          </a:xfrm>
          <a:prstGeom prst="curvedConnector2">
            <a:avLst/>
          </a:prstGeom>
          <a:ln w="50800">
            <a:solidFill>
              <a:schemeClr val="accent1"/>
            </a:solidFill>
            <a:miter lim="800000"/>
            <a:headEnd type="triangle" w="med" len="med"/>
            <a:tail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err="1"/>
              <a:t>HyperFlex</a:t>
            </a:r>
            <a:r>
              <a:rPr lang="zh-CN" altLang="en-US" dirty="0"/>
              <a:t> 长</a:t>
            </a:r>
            <a:r>
              <a:rPr lang="en-US" altLang="zh-CN" dirty="0"/>
              <a:t>IO</a:t>
            </a:r>
            <a:r>
              <a:rPr lang="zh-CN" altLang="en-US" dirty="0"/>
              <a:t>路径，资源利用率高</a:t>
            </a:r>
            <a:endParaRPr lang="en-US" dirty="0"/>
          </a:p>
        </p:txBody>
      </p:sp>
      <p:sp>
        <p:nvSpPr>
          <p:cNvPr id="196" name="Rectangle 195">
            <a:extLst>
              <a:ext uri="{FF2B5EF4-FFF2-40B4-BE49-F238E27FC236}">
                <a16:creationId xmlns:a16="http://schemas.microsoft.com/office/drawing/2014/main" id="{BFC7D833-E391-9A4B-861C-A1450E8A6103}"/>
              </a:ext>
            </a:extLst>
          </p:cNvPr>
          <p:cNvSpPr/>
          <p:nvPr/>
        </p:nvSpPr>
        <p:spPr>
          <a:xfrm>
            <a:off x="336532" y="5459130"/>
            <a:ext cx="7558479" cy="341632"/>
          </a:xfrm>
          <a:prstGeom prst="rect">
            <a:avLst/>
          </a:prstGeom>
        </p:spPr>
        <p:txBody>
          <a:bodyPr wrap="none">
            <a:spAutoFit/>
          </a:bodyPr>
          <a:lstStyle/>
          <a:p>
            <a:pPr>
              <a:lnSpc>
                <a:spcPct val="90000"/>
              </a:lnSpc>
            </a:pPr>
            <a:r>
              <a:rPr lang="en-US" b="1" dirty="0">
                <a:solidFill>
                  <a:schemeClr val="accent3"/>
                </a:solidFill>
                <a:latin typeface="Arial" charset="0"/>
                <a:ea typeface="Arial" charset="0"/>
                <a:cs typeface="Arial" charset="0"/>
              </a:rPr>
              <a:t>Controller VM takes 48 GB or 72 GB of memory</a:t>
            </a:r>
            <a:r>
              <a:rPr lang="zh-CN" altLang="en-US" b="1" dirty="0">
                <a:solidFill>
                  <a:schemeClr val="accent3"/>
                </a:solidFill>
                <a:latin typeface="Arial" charset="0"/>
                <a:ea typeface="Arial" charset="0"/>
                <a:cs typeface="Arial" charset="0"/>
              </a:rPr>
              <a:t> </a:t>
            </a:r>
            <a:r>
              <a:rPr lang="en-US" altLang="zh-CN" b="1" dirty="0">
                <a:solidFill>
                  <a:schemeClr val="accent3"/>
                </a:solidFill>
                <a:latin typeface="Arial" charset="0"/>
                <a:ea typeface="Arial" charset="0"/>
                <a:cs typeface="Arial" charset="0"/>
              </a:rPr>
              <a:t>and</a:t>
            </a:r>
            <a:r>
              <a:rPr lang="zh-CN" altLang="en-US" b="1" dirty="0">
                <a:solidFill>
                  <a:schemeClr val="accent3"/>
                </a:solidFill>
                <a:latin typeface="Arial" charset="0"/>
                <a:ea typeface="Arial" charset="0"/>
                <a:cs typeface="Arial" charset="0"/>
              </a:rPr>
              <a:t> </a:t>
            </a:r>
            <a:r>
              <a:rPr lang="en-US" altLang="zh-CN" b="1" dirty="0">
                <a:solidFill>
                  <a:schemeClr val="accent3"/>
                </a:solidFill>
                <a:latin typeface="Arial" charset="0"/>
                <a:ea typeface="Arial" charset="0"/>
                <a:cs typeface="Arial" charset="0"/>
              </a:rPr>
              <a:t>10800MHz</a:t>
            </a:r>
            <a:r>
              <a:rPr lang="zh-CN" altLang="en-US" b="1" dirty="0">
                <a:solidFill>
                  <a:schemeClr val="accent3"/>
                </a:solidFill>
                <a:latin typeface="Arial" charset="0"/>
                <a:ea typeface="Arial" charset="0"/>
                <a:cs typeface="Arial" charset="0"/>
              </a:rPr>
              <a:t> </a:t>
            </a:r>
            <a:r>
              <a:rPr lang="en-US" altLang="zh-CN" b="1" dirty="0">
                <a:solidFill>
                  <a:schemeClr val="accent3"/>
                </a:solidFill>
                <a:latin typeface="Arial" charset="0"/>
                <a:ea typeface="Arial" charset="0"/>
                <a:cs typeface="Arial" charset="0"/>
              </a:rPr>
              <a:t>CPU</a:t>
            </a:r>
            <a:endParaRPr lang="en-US" b="1" dirty="0">
              <a:solidFill>
                <a:schemeClr val="accent3"/>
              </a:solidFill>
            </a:endParaRPr>
          </a:p>
        </p:txBody>
      </p:sp>
    </p:spTree>
    <p:extLst>
      <p:ext uri="{BB962C8B-B14F-4D97-AF65-F5344CB8AC3E}">
        <p14:creationId xmlns:p14="http://schemas.microsoft.com/office/powerpoint/2010/main" val="2146775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USERHIDDEN" val="1"/>
</p:tagLst>
</file>

<file path=ppt/tags/tag3.xml><?xml version="1.0" encoding="utf-8"?>
<p:tagLst xmlns:a="http://schemas.openxmlformats.org/drawingml/2006/main" xmlns:r="http://schemas.openxmlformats.org/officeDocument/2006/relationships" xmlns:p="http://schemas.openxmlformats.org/presentationml/2006/main">
  <p:tag name="USERHIDDEN" val="1"/>
</p:tagLst>
</file>

<file path=ppt/tags/tag4.xml><?xml version="1.0" encoding="utf-8"?>
<p:tagLst xmlns:a="http://schemas.openxmlformats.org/drawingml/2006/main" xmlns:r="http://schemas.openxmlformats.org/officeDocument/2006/relationships" xmlns:p="http://schemas.openxmlformats.org/presentationml/2006/main">
  <p:tag name="USERHIDDEN" val="1"/>
</p:tagLst>
</file>

<file path=ppt/tags/tag5.xml><?xml version="1.0" encoding="utf-8"?>
<p:tagLst xmlns:a="http://schemas.openxmlformats.org/drawingml/2006/main" xmlns:r="http://schemas.openxmlformats.org/officeDocument/2006/relationships" xmlns:p="http://schemas.openxmlformats.org/presentationml/2006/main">
  <p:tag name="USERHIDDEN" val="1"/>
</p:tagLst>
</file>

<file path=ppt/tags/tag6.xml><?xml version="1.0" encoding="utf-8"?>
<p:tagLst xmlns:a="http://schemas.openxmlformats.org/drawingml/2006/main" xmlns:r="http://schemas.openxmlformats.org/officeDocument/2006/relationships" xmlns:p="http://schemas.openxmlformats.org/presentationml/2006/main">
  <p:tag name="USERHIDDEN" val="1"/>
</p:tagLst>
</file>

<file path=ppt/tags/tag7.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VMware_white_16x9">
  <a:themeElements>
    <a:clrScheme name="Custom 8">
      <a:dk1>
        <a:srgbClr val="717074"/>
      </a:dk1>
      <a:lt1>
        <a:sysClr val="window" lastClr="FFFFFF"/>
      </a:lt1>
      <a:dk2>
        <a:srgbClr val="3F3F3F"/>
      </a:dk2>
      <a:lt2>
        <a:srgbClr val="F2F2F2"/>
      </a:lt2>
      <a:accent1>
        <a:srgbClr val="0095D3"/>
      </a:accent1>
      <a:accent2>
        <a:srgbClr val="003D79"/>
      </a:accent2>
      <a:accent3>
        <a:srgbClr val="006990"/>
      </a:accent3>
      <a:accent4>
        <a:srgbClr val="6DB33F"/>
      </a:accent4>
      <a:accent5>
        <a:srgbClr val="AADB1E"/>
      </a:accent5>
      <a:accent6>
        <a:srgbClr val="387C2C"/>
      </a:accent6>
      <a:hlink>
        <a:srgbClr val="006990"/>
      </a:hlink>
      <a:folHlink>
        <a:srgbClr val="006990"/>
      </a:folHlink>
    </a:clrScheme>
    <a:fontScheme name="Custom 19">
      <a:majorFont>
        <a:latin typeface="Metropolis Light"/>
        <a:ea typeface=""/>
        <a:cs typeface=""/>
      </a:majorFont>
      <a:minorFont>
        <a:latin typeface="Metropoli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Aft>
            <a:spcPts val="600"/>
          </a:spcAft>
          <a:defRPr sz="120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bwMode="gray">
        <a:ln w="25400">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spcAft>
            <a:spcPts val="600"/>
          </a:spcAft>
          <a:defRPr sz="1200" smtClean="0"/>
        </a:defPPr>
      </a:lstStyle>
    </a:txDef>
  </a:objectDefaults>
  <a:extraClrSchemeLst/>
  <a:custClrLst>
    <a:custClr name="Orange">
      <a:srgbClr val="F8981D"/>
    </a:custClr>
    <a:custClr name="Red">
      <a:srgbClr val="820024"/>
    </a:custClr>
    <a:custClr name="Baby Blue">
      <a:srgbClr val="89CBDF"/>
    </a:custClr>
  </a:custClrLst>
  <a:extLst>
    <a:ext uri="{05A4C25C-085E-4340-85A3-A5531E510DB2}">
      <thm15:themeFamily xmlns:thm15="http://schemas.microsoft.com/office/thememl/2012/main" name="VMware Corporate Template Light 2018" id="{D2260FAD-C429-BE43-95C5-A79F0B3A5C4D}" vid="{3016E2D6-4512-374D-83FC-EFB550A4D856}"/>
    </a:ext>
  </a:extLst>
</a:theme>
</file>

<file path=ppt/theme/theme2.xml><?xml version="1.0" encoding="utf-8"?>
<a:theme xmlns:a="http://schemas.openxmlformats.org/drawingml/2006/main" name="Office Theme">
  <a:themeElements>
    <a:clrScheme name="VMware">
      <a:dk1>
        <a:srgbClr val="717074"/>
      </a:dk1>
      <a:lt1>
        <a:sysClr val="window" lastClr="FFFFFF"/>
      </a:lt1>
      <a:dk2>
        <a:srgbClr val="000000"/>
      </a:dk2>
      <a:lt2>
        <a:srgbClr val="C6C6C8"/>
      </a:lt2>
      <a:accent1>
        <a:srgbClr val="0095D3"/>
      </a:accent1>
      <a:accent2>
        <a:srgbClr val="89CBDF"/>
      </a:accent2>
      <a:accent3>
        <a:srgbClr val="006990"/>
      </a:accent3>
      <a:accent4>
        <a:srgbClr val="6DB33F"/>
      </a:accent4>
      <a:accent5>
        <a:srgbClr val="C2CD23"/>
      </a:accent5>
      <a:accent6>
        <a:srgbClr val="387C2C"/>
      </a:accent6>
      <a:hlink>
        <a:srgbClr val="0095D3"/>
      </a:hlink>
      <a:folHlink>
        <a:srgbClr val="89CBD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VMware">
      <a:dk1>
        <a:srgbClr val="717074"/>
      </a:dk1>
      <a:lt1>
        <a:sysClr val="window" lastClr="FFFFFF"/>
      </a:lt1>
      <a:dk2>
        <a:srgbClr val="000000"/>
      </a:dk2>
      <a:lt2>
        <a:srgbClr val="C6C6C8"/>
      </a:lt2>
      <a:accent1>
        <a:srgbClr val="0095D3"/>
      </a:accent1>
      <a:accent2>
        <a:srgbClr val="89CBDF"/>
      </a:accent2>
      <a:accent3>
        <a:srgbClr val="006990"/>
      </a:accent3>
      <a:accent4>
        <a:srgbClr val="6DB33F"/>
      </a:accent4>
      <a:accent5>
        <a:srgbClr val="C2CD23"/>
      </a:accent5>
      <a:accent6>
        <a:srgbClr val="387C2C"/>
      </a:accent6>
      <a:hlink>
        <a:srgbClr val="0095D3"/>
      </a:hlink>
      <a:folHlink>
        <a:srgbClr val="89CBD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VMware Corporate Template Light 2018</Template>
  <TotalTime>0</TotalTime>
  <Words>2140</Words>
  <Application>Microsoft Macintosh PowerPoint</Application>
  <PresentationFormat>Custom</PresentationFormat>
  <Paragraphs>353</Paragraphs>
  <Slides>21</Slides>
  <Notes>13</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21</vt:i4>
      </vt:variant>
    </vt:vector>
  </HeadingPairs>
  <TitlesOfParts>
    <vt:vector size="35" baseType="lpstr">
      <vt:lpstr>Camphor Std</vt:lpstr>
      <vt:lpstr>CiscoSans ExtraLight</vt:lpstr>
      <vt:lpstr>Gotham Rounded Book</vt:lpstr>
      <vt:lpstr>ＭＳ Ｐゴシック</vt:lpstr>
      <vt:lpstr>Open Sans</vt:lpstr>
      <vt:lpstr>宋体</vt:lpstr>
      <vt:lpstr>Arial</vt:lpstr>
      <vt:lpstr>Calibri</vt:lpstr>
      <vt:lpstr>Colonna MT</vt:lpstr>
      <vt:lpstr>Metropolis</vt:lpstr>
      <vt:lpstr>Metropolis Light</vt:lpstr>
      <vt:lpstr>Times New Roman</vt:lpstr>
      <vt:lpstr>Verdana</vt:lpstr>
      <vt:lpstr>VMware_white_16x9</vt:lpstr>
      <vt:lpstr>vSAN Competitive Positioning - Cisco HyperFlex</vt:lpstr>
      <vt:lpstr>Vmware 具有SDDC全套解决方案</vt:lpstr>
      <vt:lpstr>Cisco HyperFlex???</vt:lpstr>
      <vt:lpstr>HyperFlex 3.0 产品简介</vt:lpstr>
      <vt:lpstr>HXDP 分布式存储系统架构和全局条带化</vt:lpstr>
      <vt:lpstr>HXDP 的读写（I/O）过程</vt:lpstr>
      <vt:lpstr>vSAN vs HyperFlex</vt:lpstr>
      <vt:lpstr>Cisco HyperFlex Battlecard</vt:lpstr>
      <vt:lpstr>HyperFlex 长IO路径，资源利用率高</vt:lpstr>
      <vt:lpstr>HyperFlex 长IO路径，资源消耗高</vt:lpstr>
      <vt:lpstr>体验vSphere Native HCI的独特优势</vt:lpstr>
      <vt:lpstr>vSAN率先支持最新技术</vt:lpstr>
      <vt:lpstr>vSAN拥有更广泛的x86硬件支持，可优化成本和性能</vt:lpstr>
      <vt:lpstr>vSAN客户不需要昂贵的专用硬件进行加密</vt:lpstr>
      <vt:lpstr>Cisco HyperFlex 不支持纠删码 (RAID5/RAID6)</vt:lpstr>
      <vt:lpstr>Cisco HyperFlex不支持SPBM和QoS</vt:lpstr>
      <vt:lpstr>Cisco HyperFlex单集群节点数少，号称64台主机</vt:lpstr>
      <vt:lpstr> 88/5000 Cisco HyperFlex在群集部署时强制复制因素 - 无法更改！</vt:lpstr>
      <vt:lpstr>Cisco HyperFlex 减少节点不行同TAC支持</vt:lpstr>
      <vt:lpstr>RFP 关键点</vt:lpstr>
      <vt:lpstr>Thank You</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Ori Broit</dc:creator>
  <cp:lastModifiedBy/>
  <cp:revision>1</cp:revision>
  <dcterms:created xsi:type="dcterms:W3CDTF">2018-03-14T23:59:18Z</dcterms:created>
  <dcterms:modified xsi:type="dcterms:W3CDTF">2018-08-06T04:20:58Z</dcterms:modified>
</cp:coreProperties>
</file>