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83" r:id="rId12"/>
    <p:sldId id="284" r:id="rId13"/>
    <p:sldId id="285" r:id="rId14"/>
    <p:sldId id="282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张海山锐线体简" charset="-122"/>
      <p:regular r:id="rId35"/>
    </p:embeddedFont>
    <p:embeddedFont>
      <p:font typeface="方正兰亭细黑_GBK" charset="-122"/>
      <p:regular r:id="rId36"/>
    </p:embeddedFont>
    <p:embeddedFont>
      <p:font typeface="Watford DB"/>
      <p:regular r:id="rId37"/>
    </p:embeddedFont>
    <p:embeddedFont>
      <p:font typeface="方正兰亭细黑_GBK_M" charset="2"/>
      <p:regular r:id="rId38"/>
    </p:embeddedFont>
    <p:embeddedFont>
      <p:font typeface="Gulim" pitchFamily="34" charset="-127"/>
      <p:regular r:id="rId39"/>
    </p:embeddedFont>
    <p:embeddedFont>
      <p:font typeface="Earth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1" autoAdjust="0"/>
    <p:restoredTop sz="95042" autoAdjust="0"/>
  </p:normalViewPr>
  <p:slideViewPr>
    <p:cSldViewPr snapToGrid="0">
      <p:cViewPr varScale="1">
        <p:scale>
          <a:sx n="137" d="100"/>
          <a:sy n="137" d="100"/>
        </p:scale>
        <p:origin x="-864" y="13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658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更多模板资料</a:t>
            </a:r>
            <a:r>
              <a:rPr lang="en-US" altLang="zh-CN" dirty="0" smtClean="0"/>
              <a:t>-</a:t>
            </a:r>
            <a:r>
              <a:rPr lang="zh-CN" altLang="en-US" dirty="0" smtClean="0"/>
              <a:t>亮亮图文旗舰店 </a:t>
            </a:r>
            <a:r>
              <a:rPr lang="en-US" altLang="zh-CN" dirty="0" smtClean="0"/>
              <a:t>https://liangliangtuwen.tmall.com/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096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更多模板资料</a:t>
            </a:r>
            <a:r>
              <a:rPr lang="en-US" altLang="zh-CN" dirty="0" smtClean="0"/>
              <a:t>-</a:t>
            </a:r>
            <a:r>
              <a:rPr lang="zh-CN" altLang="en-US" dirty="0" smtClean="0"/>
              <a:t>亮亮图文旗舰店 </a:t>
            </a:r>
            <a:r>
              <a:rPr lang="en-US" altLang="zh-CN" smtClean="0"/>
              <a:t>https://liangliangtuwen.tmall.com/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16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02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16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6162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4759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325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8040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6901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5613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061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2216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6103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3037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279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8988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19477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858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1838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5787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089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7167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更多模板资料</a:t>
            </a:r>
            <a:r>
              <a:rPr lang="en-US" altLang="zh-CN" dirty="0" smtClean="0"/>
              <a:t>-</a:t>
            </a:r>
            <a:r>
              <a:rPr lang="zh-CN" altLang="en-US" dirty="0" smtClean="0"/>
              <a:t>亮亮图文旗舰店 </a:t>
            </a:r>
            <a:r>
              <a:rPr lang="en-US" altLang="zh-CN" dirty="0" smtClean="0"/>
              <a:t>https://liangliangtuwen.tmall.com/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530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smtClean="0"/>
              <a:t>https://liangliangtuwen.tamall.com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127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650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040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021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更多模板资料</a:t>
            </a:r>
            <a:r>
              <a:rPr lang="en-US" altLang="zh-CN" dirty="0" smtClean="0"/>
              <a:t>-</a:t>
            </a:r>
            <a:r>
              <a:rPr lang="zh-CN" altLang="en-US" dirty="0" smtClean="0"/>
              <a:t>亮亮图文旗舰店 </a:t>
            </a:r>
            <a:r>
              <a:rPr lang="en-US" altLang="zh-CN" dirty="0" smtClean="0"/>
              <a:t>https://liangliangtuwen.tmall.com/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093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501127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536575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984781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067744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221816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1850969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486126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13438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9371218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1738283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474471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pPr/>
              <a:t>2017/10/11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97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hyperlink" Target="https://liangliangtuwen.tmall.com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216986" y="44409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295249" y="1851531"/>
            <a:ext cx="6810579" cy="1258798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3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椭圆 37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26479" y="200654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latin typeface="张海山锐线体简" pitchFamily="2" charset="-122"/>
                <a:ea typeface="张海山锐线体简" pitchFamily="2" charset="-122"/>
              </a:rPr>
              <a:t>时尚风格论文答辩模板</a:t>
            </a:r>
            <a:endParaRPr lang="zh-CN" altLang="en-US" sz="4400" dirty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46496" y="2681263"/>
            <a:ext cx="5718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学院</a:t>
            </a:r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系</a:t>
            </a:r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级</a:t>
            </a:r>
            <a:r>
              <a:rPr lang="en-US" altLang="zh-CN" sz="16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班        答辩人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：亮亮图文   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导师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：</a:t>
            </a:r>
            <a:r>
              <a:rPr lang="zh-CN" altLang="en-US" sz="1600" dirty="0" smtClean="0">
                <a:latin typeface="方正兰亭细黑_GBK" pitchFamily="2" charset="-122"/>
                <a:ea typeface="方正兰亭细黑_GBK" pitchFamily="2" charset="-122"/>
              </a:rPr>
              <a:t>亮亮</a:t>
            </a:r>
            <a:endParaRPr lang="zh-CN" altLang="en-US" sz="16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71319" y="1544457"/>
            <a:ext cx="1870428" cy="1870428"/>
            <a:chOff x="1747814" y="846409"/>
            <a:chExt cx="1870428" cy="1870428"/>
          </a:xfrm>
        </p:grpSpPr>
        <p:grpSp>
          <p:nvGrpSpPr>
            <p:cNvPr id="4" name="组合 3"/>
            <p:cNvGrpSpPr/>
            <p:nvPr/>
          </p:nvGrpSpPr>
          <p:grpSpPr>
            <a:xfrm>
              <a:off x="1747814" y="846409"/>
              <a:ext cx="1870428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6" name="Picture 2" descr="F:\0PPT素材\北京大学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26" y="1010356"/>
              <a:ext cx="1556005" cy="154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0" name="背景音乐 - 轻快钢琴曲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57729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1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75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8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100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9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8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27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9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8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42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56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00"/>
                            </p:stCondLst>
                            <p:childTnLst>
                              <p:par>
                                <p:cTn id="1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29" showWhenStopped="0">
                <p:cTn id="18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38" grpId="0" animBg="1"/>
      <p:bldP spid="38" grpId="1" animBg="1"/>
      <p:bldP spid="38" grpId="2" animBg="1"/>
      <p:bldP spid="48" grpId="0" animBg="1"/>
      <p:bldP spid="48" grpId="1" animBg="1"/>
      <p:bldP spid="48" grpId="2" animBg="1"/>
      <p:bldP spid="55" grpId="0" animBg="1"/>
      <p:bldP spid="55" grpId="1" animBg="1"/>
      <p:bldP spid="55" grpId="2" animBg="1"/>
      <p:bldP spid="56" grpId="0"/>
      <p:bldP spid="57" grpId="0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发展情况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983063" y="1942692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4893756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713253" y="1398942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椭圆 33"/>
          <p:cNvSpPr/>
          <p:nvPr/>
        </p:nvSpPr>
        <p:spPr>
          <a:xfrm>
            <a:off x="1271338" y="1390653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090836" y="1413230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56629" y="27799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2013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67838" y="277993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2014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1747" y="2779935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2015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15655" y="2779935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2016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年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57487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8" name="圆角矩形 4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768696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79905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1113" y="3121629"/>
            <a:ext cx="1721136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7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005927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134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68343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66851" y="3334810"/>
            <a:ext cx="1569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8731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0" grpId="0" animBg="1"/>
      <p:bldP spid="34" grpId="0" animBg="1"/>
      <p:bldP spid="38" grpId="0"/>
      <p:bldP spid="39" grpId="0"/>
      <p:bldP spid="40" grpId="0"/>
      <p:bldP spid="41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研究思路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研究过程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01163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研究思路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椭圆 34"/>
          <p:cNvSpPr/>
          <p:nvPr/>
        </p:nvSpPr>
        <p:spPr>
          <a:xfrm rot="5400000">
            <a:off x="3073872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446958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椭圆 34"/>
          <p:cNvSpPr/>
          <p:nvPr/>
        </p:nvSpPr>
        <p:spPr>
          <a:xfrm rot="5400000">
            <a:off x="6343669" y="216992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 rot="5400000">
            <a:off x="4716755" y="2173201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27320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4013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4818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25622" y="374177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5912948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2" grpId="0"/>
          <p:bldP spid="43" grpId="0" animBg="1"/>
          <p:bldP spid="64" grpId="0" animBg="1"/>
          <p:bldP spid="71" grpId="0"/>
          <p:bldP spid="72" grpId="0"/>
          <p:bldP spid="73" grpId="0"/>
          <p:bldP spid="74" grpId="0"/>
          <p:bldP spid="7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研究过程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213637" y="3195069"/>
            <a:ext cx="1721136" cy="1224902"/>
            <a:chOff x="3213637" y="3195069"/>
            <a:chExt cx="1721136" cy="1224902"/>
          </a:xfrm>
        </p:grpSpPr>
        <p:grpSp>
          <p:nvGrpSpPr>
            <p:cNvPr id="16" name="组合 15"/>
            <p:cNvGrpSpPr/>
            <p:nvPr/>
          </p:nvGrpSpPr>
          <p:grpSpPr>
            <a:xfrm>
              <a:off x="3213637" y="3195069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圆角矩形 1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286982" y="360046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46272" y="3215046"/>
            <a:ext cx="1721136" cy="1224902"/>
            <a:chOff x="6646272" y="3215046"/>
            <a:chExt cx="1721136" cy="1224902"/>
          </a:xfrm>
        </p:grpSpPr>
        <p:grpSp>
          <p:nvGrpSpPr>
            <p:cNvPr id="32" name="组合 31"/>
            <p:cNvGrpSpPr/>
            <p:nvPr/>
          </p:nvGrpSpPr>
          <p:grpSpPr>
            <a:xfrm>
              <a:off x="6646272" y="3215046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6726172" y="360909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53035" y="1860420"/>
            <a:ext cx="1721136" cy="1224902"/>
            <a:chOff x="1453035" y="1860420"/>
            <a:chExt cx="1721136" cy="122490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53035" y="1860420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圆角矩形 1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507784" y="2164433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85670" y="1880397"/>
            <a:ext cx="1721136" cy="1224902"/>
            <a:chOff x="4885670" y="1880397"/>
            <a:chExt cx="1721136" cy="1224902"/>
          </a:xfrm>
        </p:grpSpPr>
        <p:grpSp>
          <p:nvGrpSpPr>
            <p:cNvPr id="23" name="组合 22"/>
            <p:cNvGrpSpPr/>
            <p:nvPr/>
          </p:nvGrpSpPr>
          <p:grpSpPr>
            <a:xfrm>
              <a:off x="4885670" y="1880397"/>
              <a:ext cx="1721136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46974" y="2202086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添加文字内容，内容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详尽简要清晰。添加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  <a:p>
              <a:r>
                <a:rPr lang="zh-CN" altLang="en-US" sz="1200" dirty="0" smtClean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文字</a:t>
              </a:r>
              <a:r>
                <a:rPr lang="zh-CN" altLang="en-US" sz="1200" dirty="0">
                  <a:latin typeface="方正兰亭细黑_GBK_M" pitchFamily="2" charset="2"/>
                  <a:ea typeface="方正兰亭细黑_GBK_M" pitchFamily="2" charset="2"/>
                  <a:cs typeface="方正兰亭细黑_GBK_M" pitchFamily="2" charset="2"/>
                </a:rPr>
                <a:t>内容。</a:t>
              </a:r>
              <a:endPara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93618" y="1120015"/>
            <a:ext cx="1118835" cy="1118835"/>
            <a:chOff x="893618" y="1120015"/>
            <a:chExt cx="1118835" cy="1118835"/>
          </a:xfrm>
        </p:grpSpPr>
        <p:sp>
          <p:nvSpPr>
            <p:cNvPr id="9" name="椭圆 8"/>
            <p:cNvSpPr/>
            <p:nvPr/>
          </p:nvSpPr>
          <p:spPr>
            <a:xfrm>
              <a:off x="893618" y="1120015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79937" y="1343502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6253" y="1139992"/>
            <a:ext cx="1118835" cy="1118835"/>
            <a:chOff x="4326253" y="1139992"/>
            <a:chExt cx="1118835" cy="1118835"/>
          </a:xfrm>
        </p:grpSpPr>
        <p:sp>
          <p:nvSpPr>
            <p:cNvPr id="31" name="椭圆 30"/>
            <p:cNvSpPr/>
            <p:nvPr/>
          </p:nvSpPr>
          <p:spPr>
            <a:xfrm>
              <a:off x="4326253" y="1139992"/>
              <a:ext cx="1118835" cy="111883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1600" y="1392507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32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62509" y="2571750"/>
            <a:ext cx="1102257" cy="1102257"/>
            <a:chOff x="2662509" y="2571750"/>
            <a:chExt cx="1102257" cy="1102257"/>
          </a:xfrm>
        </p:grpSpPr>
        <p:grpSp>
          <p:nvGrpSpPr>
            <p:cNvPr id="10" name="组合 9"/>
            <p:cNvGrpSpPr/>
            <p:nvPr/>
          </p:nvGrpSpPr>
          <p:grpSpPr>
            <a:xfrm>
              <a:off x="2662509" y="2571750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66682" y="2830490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95144" y="2591727"/>
            <a:ext cx="1102257" cy="1102257"/>
            <a:chOff x="6095144" y="2591727"/>
            <a:chExt cx="1102257" cy="1102257"/>
          </a:xfrm>
        </p:grpSpPr>
        <p:grpSp>
          <p:nvGrpSpPr>
            <p:cNvPr id="35" name="组合 34"/>
            <p:cNvGrpSpPr/>
            <p:nvPr/>
          </p:nvGrpSpPr>
          <p:grpSpPr>
            <a:xfrm>
              <a:off x="6095144" y="2591727"/>
              <a:ext cx="1102257" cy="110225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6413831" y="2821439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00763436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5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85435" y="15031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85435" y="19158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实验难点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5435" y="23285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案例分析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85435" y="27412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问题评估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64501" y="1580883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4501" y="1989205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64501" y="2397527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64501" y="2805849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223167" y="1873561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814736" y="1503159"/>
            <a:ext cx="0" cy="20201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91547" y="15306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91547" y="196802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91547" y="24053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91547" y="28427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85435" y="31540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研究成果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4501" y="3214173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091546" y="32012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92072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4" grpId="0"/>
      <p:bldP spid="25" grpId="0"/>
      <p:bldP spid="27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76363" y="1350240"/>
            <a:ext cx="3052789" cy="3052789"/>
            <a:chOff x="1076363" y="1350240"/>
            <a:chExt cx="3052789" cy="3052789"/>
          </a:xfrm>
        </p:grpSpPr>
        <p:grpSp>
          <p:nvGrpSpPr>
            <p:cNvPr id="42" name="组合 41"/>
            <p:cNvGrpSpPr/>
            <p:nvPr/>
          </p:nvGrpSpPr>
          <p:grpSpPr>
            <a:xfrm>
              <a:off x="1076363" y="1350240"/>
              <a:ext cx="3052789" cy="305278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3032353" y="3209065"/>
              <a:ext cx="6591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249566" y="1312088"/>
            <a:ext cx="2338385" cy="2443165"/>
            <a:chOff x="1249566" y="1312088"/>
            <a:chExt cx="2338385" cy="2443165"/>
          </a:xfrm>
        </p:grpSpPr>
        <p:sp>
          <p:nvSpPr>
            <p:cNvPr id="45" name="椭圆 44"/>
            <p:cNvSpPr/>
            <p:nvPr/>
          </p:nvSpPr>
          <p:spPr>
            <a:xfrm>
              <a:off x="1249566" y="1416868"/>
              <a:ext cx="2338385" cy="2338385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44857" y="1312088"/>
              <a:ext cx="6335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25442" y="2047960"/>
            <a:ext cx="1611782" cy="1611782"/>
            <a:chOff x="1825442" y="2047960"/>
            <a:chExt cx="1611782" cy="1611782"/>
          </a:xfrm>
        </p:grpSpPr>
        <p:grpSp>
          <p:nvGrpSpPr>
            <p:cNvPr id="47" name="组合 46"/>
            <p:cNvGrpSpPr/>
            <p:nvPr/>
          </p:nvGrpSpPr>
          <p:grpSpPr>
            <a:xfrm>
              <a:off x="1825442" y="2047960"/>
              <a:ext cx="1611782" cy="16117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3" name="同心圆 6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286003" y="2461135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47659" y="1598714"/>
            <a:ext cx="620695" cy="620695"/>
            <a:chOff x="1647659" y="1598714"/>
            <a:chExt cx="620695" cy="620695"/>
          </a:xfrm>
        </p:grpSpPr>
        <p:grpSp>
          <p:nvGrpSpPr>
            <p:cNvPr id="65" name="组合 64"/>
            <p:cNvGrpSpPr/>
            <p:nvPr/>
          </p:nvGrpSpPr>
          <p:grpSpPr>
            <a:xfrm>
              <a:off x="1647659" y="1598714"/>
              <a:ext cx="620695" cy="62069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781732" y="1658808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31991" y="3821070"/>
            <a:ext cx="717066" cy="717066"/>
            <a:chOff x="4946295" y="3821070"/>
            <a:chExt cx="717066" cy="717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4946295" y="3821070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098681" y="3920194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31991" y="2978203"/>
            <a:ext cx="717066" cy="717066"/>
            <a:chOff x="4946295" y="2978203"/>
            <a:chExt cx="717066" cy="717066"/>
          </a:xfrm>
        </p:grpSpPr>
        <p:grpSp>
          <p:nvGrpSpPr>
            <p:cNvPr id="77" name="组合 76"/>
            <p:cNvGrpSpPr/>
            <p:nvPr/>
          </p:nvGrpSpPr>
          <p:grpSpPr>
            <a:xfrm>
              <a:off x="4946295" y="2978203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5098681" y="3105902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31991" y="1281682"/>
            <a:ext cx="717066" cy="717066"/>
            <a:chOff x="4946295" y="1281682"/>
            <a:chExt cx="717066" cy="717066"/>
          </a:xfrm>
        </p:grpSpPr>
        <p:grpSp>
          <p:nvGrpSpPr>
            <p:cNvPr id="73" name="组合 72"/>
            <p:cNvGrpSpPr/>
            <p:nvPr/>
          </p:nvGrpSpPr>
          <p:grpSpPr>
            <a:xfrm>
              <a:off x="4946295" y="1281682"/>
              <a:ext cx="717066" cy="71706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4" name="同心圆 7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5098681" y="1409382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4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26599" y="2124550"/>
            <a:ext cx="727851" cy="727851"/>
            <a:chOff x="4940903" y="2124550"/>
            <a:chExt cx="727851" cy="727851"/>
          </a:xfrm>
        </p:grpSpPr>
        <p:sp>
          <p:nvSpPr>
            <p:cNvPr id="72" name="椭圆 71"/>
            <p:cNvSpPr/>
            <p:nvPr/>
          </p:nvSpPr>
          <p:spPr>
            <a:xfrm>
              <a:off x="4940903" y="2124550"/>
              <a:ext cx="727851" cy="7278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98682" y="2257642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916449" y="133684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916449" y="14961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787828" y="1346831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916449" y="219591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916449" y="23552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787828" y="220590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916449" y="30387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16449" y="319807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787828" y="3048750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16449" y="388074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16449" y="404006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 flipV="1">
            <a:off x="5787828" y="3890735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5036875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2.83951E-6 L -0.20416 0.40494 " pathEditMode="relative" rAng="0" ptsTypes="AA">
                                          <p:cBhvr>
                                            <p:cTn id="51" dur="5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08" y="202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4.72222E-6 -1.97531E-6 L -0.2875 -0.14815 " pathEditMode="relative" rAng="0" ptsTypes="AA">
                                          <p:cBhvr>
                                            <p:cTn id="60" dur="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75" y="-74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5" presetClass="path" presetSubtype="0" accel="50000" decel="50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4.72222E-6 4.5679E-6 L -0.28611 -0.09136 " pathEditMode="relative" rAng="0" ptsTypes="AA">
                                          <p:cBhvr>
                                            <p:cTn id="69" dur="5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06" y="-45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5" presetClass="path" presetSubtype="0" accel="50000" decel="50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-4.72222E-6 -4.32099E-6 L -0.35138 -0.4395 " pathEditMode="relative" rAng="0" ptsTypes="AA">
                                          <p:cBhvr>
                                            <p:cTn id="78" dur="500" spd="-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69" y="-2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2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87" grpId="0"/>
          <p:bldP spid="88" grpId="0"/>
          <p:bldP spid="90" grpId="0"/>
          <p:bldP spid="91" grpId="0"/>
          <p:bldP spid="93" grpId="0"/>
          <p:bldP spid="95" grpId="0"/>
          <p:bldP spid="97" grpId="0"/>
          <p:bldP spid="98" grpId="0"/>
          <p:bldP spid="10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8884" y="18016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Watford DB" pitchFamily="2" charset="0"/>
                <a:ea typeface="造字工房劲黑（非商用）常规体" pitchFamily="50" charset="-122"/>
              </a:rPr>
              <a:t>45%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9054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76889165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4550670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96951566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实验数据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806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7521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 smtClean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6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6" y="1997410"/>
              <a:ext cx="91403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TITLE</a:t>
            </a:r>
            <a:endParaRPr lang="zh-CN" altLang="en-US" sz="3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51475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39384" y="1180443"/>
            <a:ext cx="20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RESEARCH MENTALITY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THE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课题背景及内容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课题现状及发展情况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研究思路及过程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实验数据结果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49336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解决方案及总结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55132" y="116593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 OF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SUBJECT AND CONTENT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94106" y="444512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 AND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 OF SUBJECT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61799" y="4417978"/>
            <a:ext cx="15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RESULTS OF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EXPRIMENTAL 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71117" y="117117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SOLUTIONS </a:t>
            </a:r>
          </a:p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5855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3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35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实验难点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6573" y="267886"/>
            <a:ext cx="139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实验难点二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实验难点三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实验难点四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实验难点一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3677070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案例分析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9665" y="267886"/>
            <a:ext cx="108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分析内容一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分析内容二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分析内容三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分析内容四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92832357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7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问题评估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611" y="267886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0" y="3274864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</a:t>
            </a:r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一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评估内容三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796587" y="4259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评估内容五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评估内容二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995105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7" grpId="0"/>
      <p:bldP spid="53" grpId="0" animBg="1"/>
      <p:bldP spid="59" grpId="0" animBg="1"/>
      <p:bldP spid="64" grpId="0" animBg="1"/>
      <p:bldP spid="65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研究成果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7793" y="26788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。亮亮图文旗舰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店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https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://liangliangtuwen.tmall.com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标题一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标题二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10" y="21347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标题三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0" y="30912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标题四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9669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0.16788 0.62624 " pathEditMode="relative" rAng="0" ptsTypes="AA">
                                      <p:cBhvr>
                                        <p:cTn id="87" dur="500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24583 0.48704 " pathEditMode="relative" rAng="0" ptsTypes="AA">
                                      <p:cBhvr>
                                        <p:cTn id="89" dur="500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13125 0.61296 " pathEditMode="relative" rAng="0" ptsTypes="AA">
                                      <p:cBhvr>
                                        <p:cTn id="91" dur="500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2099E-6 L 0.27987 0.60648 " pathEditMode="relative" rAng="0" ptsTypes="AA">
                                      <p:cBhvr>
                                        <p:cTn id="93" dur="5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654E-7 L 0.08091 0.58364 " pathEditMode="relative" rAng="0" ptsTypes="AA">
                                      <p:cBhvr>
                                        <p:cTn id="95" dur="500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04619 0.57808 " pathEditMode="relative" rAng="0" ptsTypes="AA">
                                      <p:cBhvr>
                                        <p:cTn id="97" dur="5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5191 0.61512 " pathEditMode="relative" rAng="0" ptsTypes="AA">
                                      <p:cBhvr>
                                        <p:cTn id="99" dur="5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1375 0.75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7709 0.69074 " pathEditMode="relative" rAng="0" ptsTypes="AA">
                                      <p:cBhvr>
                                        <p:cTn id="103" dur="500" spd="-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17284E-7 L -0.16389 0.69012 " pathEditMode="relative" rAng="0" ptsTypes="AA">
                                      <p:cBhvr>
                                        <p:cTn id="105" dur="500" spd="-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0.16788 0.62624 " pathEditMode="relative" rAng="0" ptsTypes="AA">
                                      <p:cBhvr>
                                        <p:cTn id="164" dur="500" spd="-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24583 0.48704 " pathEditMode="relative" rAng="0" ptsTypes="AA">
                                      <p:cBhvr>
                                        <p:cTn id="166" dur="500" spd="-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13125 0.61296 " pathEditMode="relative" rAng="0" ptsTypes="AA">
                                      <p:cBhvr>
                                        <p:cTn id="168" dur="500" spd="-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2099E-6 L 0.27987 0.60648 " pathEditMode="relative" rAng="0" ptsTypes="AA">
                                      <p:cBhvr>
                                        <p:cTn id="170" dur="500" spd="-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654E-7 L 0.08091 0.58364 " pathEditMode="relative" rAng="0" ptsTypes="AA">
                                      <p:cBhvr>
                                        <p:cTn id="172" dur="500" spd="-100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04619 0.57808 " pathEditMode="relative" rAng="0" ptsTypes="AA">
                                      <p:cBhvr>
                                        <p:cTn id="174" dur="500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5191 0.61512 " pathEditMode="relative" rAng="0" ptsTypes="AA">
                                      <p:cBhvr>
                                        <p:cTn id="176" dur="500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1375 0.75 " pathEditMode="relative" rAng="0" ptsTypes="AA">
                                      <p:cBhvr>
                                        <p:cTn id="178" dur="500" spd="-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7709 0.69074 " pathEditMode="relative" rAng="0" ptsTypes="AA">
                                      <p:cBhvr>
                                        <p:cTn id="180" dur="500" spd="-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17284E-7 L -0.16389 0.69012 " pathEditMode="relative" rAng="0" ptsTypes="AA">
                                      <p:cBhvr>
                                        <p:cTn id="182" dur="5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6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100"/>
                            </p:stCondLst>
                            <p:childTnLst>
                              <p:par>
                                <p:cTn id="1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0.16788 0.62624 " pathEditMode="relative" rAng="0" ptsTypes="AA">
                                      <p:cBhvr>
                                        <p:cTn id="241" dur="500" spd="-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24583 0.48704 " pathEditMode="relative" rAng="0" ptsTypes="AA">
                                      <p:cBhvr>
                                        <p:cTn id="243" dur="500" spd="-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13125 0.61296 " pathEditMode="relative" rAng="0" ptsTypes="AA">
                                      <p:cBhvr>
                                        <p:cTn id="245" dur="500" spd="-100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07074E-6 L 0.27986 0.60642 " pathEditMode="relative" rAng="0" ptsTypes="AA">
                                      <p:cBhvr>
                                        <p:cTn id="247" dur="500" spd="-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6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654E-7 L 0.08091 0.58364 " pathEditMode="relative" rAng="0" ptsTypes="AA">
                                      <p:cBhvr>
                                        <p:cTn id="249" dur="500" spd="-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04619 0.57808 " pathEditMode="relative" rAng="0" ptsTypes="AA">
                                      <p:cBhvr>
                                        <p:cTn id="251" dur="500" spd="-100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5191 0.61512 " pathEditMode="relative" rAng="0" ptsTypes="AA">
                                      <p:cBhvr>
                                        <p:cTn id="253" dur="500" spd="-100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1375 0.75 " pathEditMode="relative" rAng="0" ptsTypes="AA">
                                      <p:cBhvr>
                                        <p:cTn id="255" dur="500" spd="-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7709 0.69074 " pathEditMode="relative" rAng="0" ptsTypes="AA">
                                      <p:cBhvr>
                                        <p:cTn id="257" dur="500" spd="-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17284E-7 L -0.16389 0.69012 " pathEditMode="relative" rAng="0" ptsTypes="AA">
                                      <p:cBhvr>
                                        <p:cTn id="259" dur="500" spd="-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600"/>
                            </p:stCondLst>
                            <p:childTnLst>
                              <p:par>
                                <p:cTn id="2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100"/>
                            </p:stCondLst>
                            <p:childTnLst>
                              <p:par>
                                <p:cTn id="2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0494E-6 L 0.16788 0.62624 " pathEditMode="relative" rAng="0" ptsTypes="AA">
                                      <p:cBhvr>
                                        <p:cTn id="318" dur="500" spd="-100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31296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24583 0.48704 " pathEditMode="relative" rAng="0" ptsTypes="AA">
                                      <p:cBhvr>
                                        <p:cTn id="320" dur="500" spd="-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24352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0988E-6 L -0.13125 0.61296 " pathEditMode="relative" rAng="0" ptsTypes="AA">
                                      <p:cBhvr>
                                        <p:cTn id="322" dur="500" spd="-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0648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2099E-6 L 0.27987 0.60648 " pathEditMode="relative" rAng="0" ptsTypes="AA">
                                      <p:cBhvr>
                                        <p:cTn id="324" dur="500" spd="-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30309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654E-7 L 0.08091 0.58364 " pathEditMode="relative" rAng="0" ptsTypes="AA">
                                      <p:cBhvr>
                                        <p:cTn id="326" dur="500" spd="-100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29167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04619 0.57808 " pathEditMode="relative" rAng="0" ptsTypes="AA">
                                      <p:cBhvr>
                                        <p:cTn id="328" dur="500" spd="-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28889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5191 0.61512 " pathEditMode="relative" rAng="0" ptsTypes="AA">
                                      <p:cBhvr>
                                        <p:cTn id="330" dur="500" spd="-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074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1375 0.75 " pathEditMode="relative" rAng="0" ptsTypes="AA">
                                      <p:cBhvr>
                                        <p:cTn id="332" dur="500" spd="-100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3750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7709 0.69074 " pathEditMode="relative" rAng="0" ptsTypes="AA">
                                      <p:cBhvr>
                                        <p:cTn id="334" dur="500" spd="-10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34537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17284E-7 L -0.16389 0.69012 " pathEditMode="relative" rAng="0" ptsTypes="AA">
                                      <p:cBhvr>
                                        <p:cTn id="336" dur="500" spd="-100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3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172" grpId="0"/>
      <p:bldP spid="203" grpId="0"/>
      <p:bldP spid="228" grpId="0"/>
      <p:bldP spid="256" grpId="0"/>
      <p:bldP spid="2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解决方案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方案评估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补救措施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总结陈述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8034" y="1793299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8034" y="2241067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8034" y="2688835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8034" y="313660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49478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解决方案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8545" y="26788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组合 136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138" name="组合 137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0" name="同心圆 1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ITC Avant Garde Pro Md" pitchFamily="50" charset="0"/>
                  <a:ea typeface="Gulim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143" name="组合 142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45" name="同心圆 1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ITC Avant Garde Pro Md" pitchFamily="50" charset="0"/>
                  <a:ea typeface="Gulim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148" name="组合 147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0" name="同心圆 1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ITC Avant Garde Pro Md" pitchFamily="50" charset="0"/>
                  <a:ea typeface="Gulim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155" name="同心圆 1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椭圆 155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ITC Avant Garde Pro Md" pitchFamily="50" charset="0"/>
                  <a:ea typeface="Gulim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3786" y="401052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4612" y="325583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9781" y="272746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54287" y="350357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92406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方案评估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58284" y="267886"/>
            <a:ext cx="22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清亮亮图文旗舰店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https://liangliangtuwen.tmall.com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34" name="组合 33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圆角矩形 4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椭圆 39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4" name="组合 43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圆角矩形 4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圆角矩形 5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4" name="组合 53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椭圆 54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90354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添加标题一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16060" y="3390665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添加标题二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94012" y="2890094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添加标题三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62560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添加标题四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02888" y="182782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添加标题五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同心圆 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2" name="同心圆 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" name="椭圆 76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967479" y="238752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0" name="同心圆 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椭圆 81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71568" y="277149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椭圆 86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0773641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58" grpId="0"/>
          <p:bldP spid="59" grpId="0"/>
          <p:bldP spid="60" grpId="0"/>
          <p:bldP spid="61" grpId="0"/>
          <p:bldP spid="62" grpId="0"/>
          <p:bldP spid="66" grpId="0" animBg="1"/>
          <p:bldP spid="67" grpId="0" animBg="1"/>
          <p:bldP spid="77" grpId="0" animBg="1"/>
          <p:bldP spid="78" grpId="0" animBg="1"/>
          <p:bldP spid="82" grpId="0" animBg="1"/>
          <p:bldP spid="83" grpId="0" animBg="1"/>
          <p:bldP spid="87" grpId="0" animBg="1"/>
          <p:bldP spid="88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补救措施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3836" y="267886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措施三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措施二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措施一</a:t>
              </a:r>
              <a:endParaRPr lang="zh-CN" altLang="en-US" sz="28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6619677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总结陈述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718" y="267886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SUMMARY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清亮亮图文旗舰店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hlinkClick r:id="rId5"/>
              </a:rPr>
              <a:t>https://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  <a:hlinkClick r:id="rId5"/>
              </a:rPr>
              <a:t>liangliangtuwen.tmall.com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准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确无误。添加文字内容，内容详尽简要清晰。请您添加文字内容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70522" y="202356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900880" y="184535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3778083" y="425304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87522" y="164401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840360" y="219115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894270" y="280508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988603" y="406474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853355" y="41563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50252" y="447227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4437991" y="43783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681906" y="288640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椭圆 56"/>
          <p:cNvSpPr/>
          <p:nvPr/>
        </p:nvSpPr>
        <p:spPr>
          <a:xfrm>
            <a:off x="4175759" y="3266216"/>
            <a:ext cx="401213" cy="40121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2517608" y="175700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5316343" y="3049989"/>
            <a:ext cx="3057247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大学时光即将结束，在此，我要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感谢各位老师的教导，和同学们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的陪伴，本文能顺利能顺利完成</a:t>
            </a:r>
            <a:endParaRPr lang="en-US" altLang="zh-CN" sz="1600" dirty="0" smtClean="0">
              <a:solidFill>
                <a:srgbClr val="2D2A19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，</a:t>
            </a:r>
            <a:r>
              <a:rPr lang="zh-CN" altLang="en-US" sz="160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感谢杨老师导师</a:t>
            </a:r>
            <a:r>
              <a:rPr lang="zh-CN" altLang="en-US" sz="1600" dirty="0" smtClean="0">
                <a:solidFill>
                  <a:srgbClr val="2D2A19"/>
                </a:solidFill>
                <a:latin typeface="方正兰亭细黑_GBK" pitchFamily="2" charset="-122"/>
                <a:ea typeface="方正兰亭细黑_GBK" pitchFamily="2" charset="-122"/>
              </a:rPr>
              <a:t>的指导！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69760" y="4195759"/>
            <a:ext cx="326243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谢谢各位老师的收看！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37953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74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110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37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500"/>
                            </p:stCondLst>
                            <p:childTnLst>
                              <p:par>
                                <p:cTn id="14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25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5" grpId="0"/>
      <p:bldP spid="45" grpId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17460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课题背景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1926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研究意义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8283" y="26392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研究综述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8283" y="30572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理论基础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179329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241067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12248" y="26888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2248" y="3136604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8785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773553"/>
            <a:ext cx="0" cy="158686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17735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2109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034395" y="264827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4034395" y="30856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4912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8" grpId="0" animBg="1"/>
      <p:bldP spid="59" grpId="0" animBg="1"/>
      <p:bldP spid="60" grpId="0" animBg="1"/>
      <p:bldP spid="61" grpId="0" animBg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课题背景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8080" y="267886"/>
            <a:ext cx="193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0PPT素材\991863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084" y="3529047"/>
            <a:ext cx="1898901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PPT素材\ce4FaCfURkdJ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377" y="2269047"/>
            <a:ext cx="1627119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PPT素材\5104bce8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666244" y="3655158"/>
            <a:ext cx="1773818" cy="914863"/>
            <a:chOff x="6854925" y="3607126"/>
            <a:chExt cx="3260213" cy="914863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96175" y="369420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96175" y="400959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96175" y="430917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602109" y="2358208"/>
            <a:ext cx="1773818" cy="914863"/>
            <a:chOff x="6854925" y="3607126"/>
            <a:chExt cx="3260213" cy="914863"/>
          </a:xfrm>
        </p:grpSpPr>
        <p:cxnSp>
          <p:nvCxnSpPr>
            <p:cNvPr id="72" name="直接连接符 71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532040" y="239725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32040" y="271264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32040" y="301222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839350" y="1140756"/>
            <a:ext cx="1773818" cy="914863"/>
            <a:chOff x="6854925" y="3607126"/>
            <a:chExt cx="3260213" cy="914863"/>
          </a:xfrm>
        </p:grpSpPr>
        <p:cxnSp>
          <p:nvCxnSpPr>
            <p:cNvPr id="80" name="直接连接符 79"/>
            <p:cNvCxnSpPr/>
            <p:nvPr/>
          </p:nvCxnSpPr>
          <p:spPr>
            <a:xfrm flipH="1">
              <a:off x="6854925" y="3607126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H="1">
              <a:off x="6854925" y="3912080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>
              <a:off x="6854925" y="4217034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H="1">
              <a:off x="6854925" y="4521989"/>
              <a:ext cx="3260213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2769281" y="117979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添加文字内容，内容详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69281" y="1495196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尽简要，足够表达出标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769281" y="179477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题所展示的内容。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40910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6" grpId="0"/>
      <p:bldP spid="69" grpId="0"/>
      <p:bldP spid="70" grpId="0"/>
      <p:bldP spid="76" grpId="0"/>
      <p:bldP spid="77" grpId="0"/>
      <p:bldP spid="78" grpId="0"/>
      <p:bldP spid="84" grpId="0"/>
      <p:bldP spid="85" grpId="0"/>
      <p:bldP spid="86" grpId="0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研究意义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0522" y="267886"/>
            <a:ext cx="18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5070429" y="1446424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0" name="椭圆 39"/>
          <p:cNvSpPr/>
          <p:nvPr/>
        </p:nvSpPr>
        <p:spPr>
          <a:xfrm>
            <a:off x="5418885" y="1967819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348969" y="2670322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577444" y="3227443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216951" y="3010755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481944" y="1534398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6870905" y="149293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71771" y="15852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一点内容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4237" y="217952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13580" y="227185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第二点内容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49647" y="2900316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69527" y="299264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第三点内容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8427" y="3678624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32624" y="37646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第四点内容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34871" y="365472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1530" y="374705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第五点内容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66478" y="210788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容。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390" y="217773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第六点内容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 flipV="1">
            <a:off x="6838174" y="154374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7428108" y="29591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7277561" y="223932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6783027" y="3723080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1788744" y="3721659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1345873" y="2159183"/>
            <a:ext cx="0" cy="3547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20639852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0" grpId="0" animBg="1"/>
          <p:bldP spid="44" grpId="0" animBg="1"/>
          <p:bldP spid="48" grpId="0" animBg="1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6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研究综述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117" y="26788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1409155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577489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79701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2678808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563201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106777" y="1152718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275111" y="12595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77323" y="126330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6376430" y="1299959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60823" y="1738312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409155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577489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79701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98" name="直接连接符 97"/>
          <p:cNvCxnSpPr/>
          <p:nvPr/>
        </p:nvCxnSpPr>
        <p:spPr>
          <a:xfrm flipV="1">
            <a:off x="2678808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563201" y="3771504"/>
            <a:ext cx="41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晰亮亮图文旗舰店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https://liangliangtuwen.tmall.com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5106777" y="3185910"/>
            <a:ext cx="2517980" cy="151855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5275111" y="329276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添加标题内容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77323" y="3296495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TITLE</a:t>
            </a:r>
          </a:p>
        </p:txBody>
      </p:sp>
      <p:cxnSp>
        <p:nvCxnSpPr>
          <p:cNvPr id="106" name="直接连接符 105"/>
          <p:cNvCxnSpPr/>
          <p:nvPr/>
        </p:nvCxnSpPr>
        <p:spPr>
          <a:xfrm flipV="1">
            <a:off x="6376430" y="3333151"/>
            <a:ext cx="0" cy="17737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260823" y="3771504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清晰。添加文字内容，内容详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尽简要清晰。添加文字内容，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内容详尽简要清晰。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62811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79" grpId="0"/>
      <p:bldP spid="81" grpId="0"/>
      <p:bldP spid="83" grpId="0"/>
      <p:bldP spid="87" grpId="0"/>
      <p:bldP spid="88" grpId="0"/>
      <p:bldP spid="90" grpId="0"/>
      <p:bldP spid="96" grpId="0"/>
      <p:bldP spid="97" grpId="0"/>
      <p:bldP spid="99" grpId="0"/>
      <p:bldP spid="104" grpId="0"/>
      <p:bldP spid="105" grpId="0"/>
      <p:bldP spid="107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理论基础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  <a:endParaRPr lang="zh-CN" altLang="en-US" sz="1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8108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，亮亮图文旗舰店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https://liangliangtuwen.tmall.com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20464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400"/>
                            </p:stCondLst>
                            <p:childTnLst>
                              <p:par>
                                <p:cTn id="2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9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35" grpId="0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28283" y="21032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课题现状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28283" y="25498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发展情况</a:t>
            </a:r>
            <a:endParaRPr lang="zh-CN" altLang="en-US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12248" y="2150499"/>
            <a:ext cx="157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12248" y="2598267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166015" y="1873569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椭圆 54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 flipV="1">
            <a:off x="3757584" y="1873569"/>
            <a:ext cx="0" cy="13011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/>
          <p:nvPr/>
        </p:nvSpPr>
        <p:spPr>
          <a:xfrm>
            <a:off x="4034395" y="213075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4034395" y="256811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0006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49" grpId="0"/>
      <p:bldP spid="58" grpId="0" animBg="1"/>
      <p:bldP spid="59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课题现状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07135445"/>
      </p:ext>
    </p:ext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3312</Words>
  <Application>Microsoft Office PowerPoint</Application>
  <PresentationFormat>全屏显示(16:9)</PresentationFormat>
  <Paragraphs>416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Calibri</vt:lpstr>
      <vt:lpstr>张海山锐线体简</vt:lpstr>
      <vt:lpstr>方正兰亭细黑_GBK</vt:lpstr>
      <vt:lpstr>Kozuka Gothic Pro R</vt:lpstr>
      <vt:lpstr>Watford DB</vt:lpstr>
      <vt:lpstr>造字工房劲黑（非商用）常规体</vt:lpstr>
      <vt:lpstr>方正兰亭细黑_GBK_M</vt:lpstr>
      <vt:lpstr>ITC Avant Garde Pro Md</vt:lpstr>
      <vt:lpstr>Gulim</vt:lpstr>
      <vt:lpstr>Earth</vt:lpstr>
      <vt:lpstr>造字工房俊雅锐宋体验版常规体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www.microsoft.com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User</dc:creator>
  <cp:lastModifiedBy>Administrator</cp:lastModifiedBy>
  <cp:revision>41</cp:revision>
  <dcterms:created xsi:type="dcterms:W3CDTF">2015-01-23T04:02:45Z</dcterms:created>
  <dcterms:modified xsi:type="dcterms:W3CDTF">2017-10-11T14:49:37Z</dcterms:modified>
</cp:coreProperties>
</file>